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59" r:id="rId5"/>
    <p:sldId id="349" r:id="rId6"/>
    <p:sldId id="352" r:id="rId7"/>
    <p:sldId id="353" r:id="rId8"/>
    <p:sldId id="354" r:id="rId9"/>
    <p:sldId id="355" r:id="rId10"/>
    <p:sldId id="356" r:id="rId11"/>
    <p:sldId id="357" r:id="rId12"/>
    <p:sldId id="261" r:id="rId13"/>
    <p:sldId id="350" r:id="rId14"/>
    <p:sldId id="351" r:id="rId15"/>
  </p:sldIdLst>
  <p:sldSz cx="12192000" cy="6858000"/>
  <p:notesSz cx="6858000" cy="9144000"/>
  <p:embeddedFontLst>
    <p:embeddedFont>
      <p:font typeface="Cambria Math" panose="02040503050406030204" pitchFamily="18" charset="0"/>
      <p:regular r:id="rId18"/>
    </p:embeddedFont>
    <p:embeddedFont>
      <p:font typeface="Ericsson Hilda" pitchFamily="2" charset="0"/>
      <p:regular r:id="rId19"/>
      <p:bold r:id="rId20"/>
    </p:embeddedFont>
    <p:embeddedFont>
      <p:font typeface="Ericsson Hilda Light" pitchFamily="2" charset="0"/>
      <p:regular r:id="rId21"/>
    </p:embeddedFont>
    <p:embeddedFont>
      <p:font typeface="Ericsson Technical Icons" pitchFamily="2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3284" autoAdjust="0"/>
  </p:normalViewPr>
  <p:slideViewPr>
    <p:cSldViewPr snapToGrid="0" snapToObjects="1" showGuides="1">
      <p:cViewPr varScale="1">
        <p:scale>
          <a:sx n="77" d="100"/>
          <a:sy n="77" d="100"/>
        </p:scale>
        <p:origin x="200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2019-01-31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1872DE-E981-4D72-8471-F565C1DC1A1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340F804-E317-432E-A1EA-E1FC0993ED2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VISTA  |  PA1  |  2019-01-31  |  Ericsson Internal  |  Page </a:t>
            </a:r>
            <a:fld id="{2992F331-7630-4A47-A3D9-F6CC4EF3109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JN0493 – Multiplication-free bilateral loop filter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J. Ström, P. </a:t>
            </a:r>
            <a:r>
              <a:rPr lang="en-US" dirty="0" err="1"/>
              <a:t>Wennersten</a:t>
            </a:r>
            <a:r>
              <a:rPr lang="en-US" dirty="0"/>
              <a:t>, J. </a:t>
            </a:r>
            <a:r>
              <a:rPr lang="en-US" dirty="0" err="1"/>
              <a:t>Enhorn</a:t>
            </a:r>
            <a:r>
              <a:rPr lang="en-US" dirty="0"/>
              <a:t>, R. </a:t>
            </a:r>
            <a:r>
              <a:rPr lang="en-US" dirty="0" err="1"/>
              <a:t>Sjöberg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VISTA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 DRI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2019-01-31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99B3D-EF20-1C41-93D4-8396C380D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Arithmetic</a:t>
            </a:r>
            <a:r>
              <a:rPr lang="sv-SE" dirty="0"/>
              <a:t> operations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BD4B3C00-F63B-2A48-A2CC-F423F876E3DA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2775419073"/>
                  </p:ext>
                </p:extLst>
              </p:nvPr>
            </p:nvGraphicFramePr>
            <p:xfrm>
              <a:off x="1088350" y="1564141"/>
              <a:ext cx="9334840" cy="235724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900279">
                      <a:extLst>
                        <a:ext uri="{9D8B030D-6E8A-4147-A177-3AD203B41FA5}">
                          <a16:colId xmlns:a16="http://schemas.microsoft.com/office/drawing/2014/main" val="1275891230"/>
                        </a:ext>
                      </a:extLst>
                    </a:gridCol>
                    <a:gridCol w="1032235">
                      <a:extLst>
                        <a:ext uri="{9D8B030D-6E8A-4147-A177-3AD203B41FA5}">
                          <a16:colId xmlns:a16="http://schemas.microsoft.com/office/drawing/2014/main" val="3536487012"/>
                        </a:ext>
                      </a:extLst>
                    </a:gridCol>
                    <a:gridCol w="919212">
                      <a:extLst>
                        <a:ext uri="{9D8B030D-6E8A-4147-A177-3AD203B41FA5}">
                          <a16:colId xmlns:a16="http://schemas.microsoft.com/office/drawing/2014/main" val="3271049243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2931530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714539575"/>
                        </a:ext>
                      </a:extLst>
                    </a:gridCol>
                  </a:tblGrid>
                  <a:tr h="542786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Operations per modification value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+(round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91514067"/>
                      </a:ext>
                    </a:extLst>
                  </a:tr>
                  <a:tr h="338342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Δ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𝑅</m:t>
                                        </m:r>
                                      </m:sub>
                                    </m:s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𝐶</m:t>
                                        </m:r>
                                      </m:sub>
                                    </m:s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+4</m:t>
                                    </m:r>
                                  </m:e>
                                </m:d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≫3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1)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55067907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𝑐𝐼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func>
                                  <m:func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min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15, </m:t>
                                        </m:r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𝛥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sv-SE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𝑅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</m:d>
                                  </m:e>
                                </m:func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    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2)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0436319"/>
                      </a:ext>
                    </a:extLst>
                  </a:tr>
                  <a:tr h="539244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"/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eqArr>
                                      <m:eqArr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𝐿𝑈𝑇</m:t>
                                        </m:r>
                                        <m:d>
                                          <m:d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𝑐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sv-SE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𝑅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      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𝑖𝑓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800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Δ</m:t>
                                        </m:r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𝐼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𝑅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≥0    </m:t>
                                        </m:r>
                                      </m:e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𝐿𝑈𝑇</m:t>
                                        </m:r>
                                        <m:d>
                                          <m:d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𝑐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sv-SE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𝑅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  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𝑜𝑡h𝑒𝑟𝑤𝑖𝑠𝑒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   </m:t>
                                        </m:r>
                                      </m:e>
                                    </m:eqAr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    (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𝐸𝑞𝑛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 3)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40770342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sum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912514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BD4B3C00-F63B-2A48-A2CC-F423F876E3DA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2775419073"/>
                  </p:ext>
                </p:extLst>
              </p:nvPr>
            </p:nvGraphicFramePr>
            <p:xfrm>
              <a:off x="1088350" y="1564141"/>
              <a:ext cx="9334840" cy="235724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900279">
                      <a:extLst>
                        <a:ext uri="{9D8B030D-6E8A-4147-A177-3AD203B41FA5}">
                          <a16:colId xmlns:a16="http://schemas.microsoft.com/office/drawing/2014/main" val="1275891230"/>
                        </a:ext>
                      </a:extLst>
                    </a:gridCol>
                    <a:gridCol w="1032235">
                      <a:extLst>
                        <a:ext uri="{9D8B030D-6E8A-4147-A177-3AD203B41FA5}">
                          <a16:colId xmlns:a16="http://schemas.microsoft.com/office/drawing/2014/main" val="3536487012"/>
                        </a:ext>
                      </a:extLst>
                    </a:gridCol>
                    <a:gridCol w="919212">
                      <a:extLst>
                        <a:ext uri="{9D8B030D-6E8A-4147-A177-3AD203B41FA5}">
                          <a16:colId xmlns:a16="http://schemas.microsoft.com/office/drawing/2014/main" val="3271049243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2931530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714539575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Operations per modification value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+(round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91514067"/>
                      </a:ext>
                    </a:extLst>
                  </a:tr>
                  <a:tr h="338342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5" t="-262963" r="-58280" b="-71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55067907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5" t="-392000" r="-58280" b="-66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0436319"/>
                      </a:ext>
                    </a:extLst>
                  </a:tr>
                  <a:tr h="545211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5" t="-286047" r="-58280" b="-2883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40770342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sum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912514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72919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06E85-85E6-C34E-A43F-68873D868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Arithmetic</a:t>
            </a:r>
            <a:r>
              <a:rPr lang="sv-SE" dirty="0"/>
              <a:t> operations per </a:t>
            </a:r>
            <a:r>
              <a:rPr lang="sv-SE" dirty="0" err="1"/>
              <a:t>sample</a:t>
            </a:r>
            <a:endParaRPr lang="sv-S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1F4DB089-82AD-7E44-876B-F29C79CBEC65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244825483"/>
                  </p:ext>
                </p:extLst>
              </p:nvPr>
            </p:nvGraphicFramePr>
            <p:xfrm>
              <a:off x="1015847" y="1606875"/>
              <a:ext cx="9640839" cy="418660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380996">
                      <a:extLst>
                        <a:ext uri="{9D8B030D-6E8A-4147-A177-3AD203B41FA5}">
                          <a16:colId xmlns:a16="http://schemas.microsoft.com/office/drawing/2014/main" val="2863380316"/>
                        </a:ext>
                      </a:extLst>
                    </a:gridCol>
                    <a:gridCol w="1069915">
                      <a:extLst>
                        <a:ext uri="{9D8B030D-6E8A-4147-A177-3AD203B41FA5}">
                          <a16:colId xmlns:a16="http://schemas.microsoft.com/office/drawing/2014/main" val="1914521827"/>
                        </a:ext>
                      </a:extLst>
                    </a:gridCol>
                    <a:gridCol w="747152">
                      <a:extLst>
                        <a:ext uri="{9D8B030D-6E8A-4147-A177-3AD203B41FA5}">
                          <a16:colId xmlns:a16="http://schemas.microsoft.com/office/drawing/2014/main" val="1519046151"/>
                        </a:ext>
                      </a:extLst>
                    </a:gridCol>
                    <a:gridCol w="691502">
                      <a:extLst>
                        <a:ext uri="{9D8B030D-6E8A-4147-A177-3AD203B41FA5}">
                          <a16:colId xmlns:a16="http://schemas.microsoft.com/office/drawing/2014/main" val="2726943726"/>
                        </a:ext>
                      </a:extLst>
                    </a:gridCol>
                    <a:gridCol w="751274">
                      <a:extLst>
                        <a:ext uri="{9D8B030D-6E8A-4147-A177-3AD203B41FA5}">
                          <a16:colId xmlns:a16="http://schemas.microsoft.com/office/drawing/2014/main" val="2635670616"/>
                        </a:ext>
                      </a:extLst>
                    </a:gridCol>
                  </a:tblGrid>
                  <a:tr h="544133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Step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(+round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60626206"/>
                      </a:ext>
                    </a:extLst>
                  </a:tr>
                  <a:tr h="544133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𝑅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oMath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0793453"/>
                      </a:ext>
                    </a:extLst>
                  </a:tr>
                  <a:tr h="544133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𝑆𝑊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𝑆𝐸</m:t>
                                  </m:r>
                                </m:sub>
                              </m:sSub>
                            </m:oMath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3822255"/>
                      </a:ext>
                    </a:extLst>
                  </a:tr>
                  <a:tr h="53784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𝑠𝑢𝑚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𝐵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𝑁𝑊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𝑁𝐸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𝑆𝑊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𝑆𝐸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8)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7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6,7,8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1648954"/>
                      </a:ext>
                    </a:extLst>
                  </a:tr>
                  <a:tr h="53784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𝑐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𝑠𝑢𝑚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 &amp;</m:t>
                                    </m:r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𝑚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𝑠𝑢𝑚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≪1</m:t>
                                        </m:r>
                                      </m:e>
                                    </m:d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&amp;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𝑚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𝑠𝑢𝑚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≫1,     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9)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4639020"/>
                      </a:ext>
                    </a:extLst>
                  </a:tr>
                  <a:tr h="33596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𝐹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𝐶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𝑐</m:t>
                                        </m:r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𝑚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𝑠𝑢𝑚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+4</m:t>
                                        </m:r>
                                      </m:e>
                                    </m:d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≫3</m:t>
                                    </m:r>
                                  </m:e>
                                </m:d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                                 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10)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52813478"/>
                      </a:ext>
                    </a:extLst>
                  </a:tr>
                  <a:tr h="33596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total per pixel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13 + (5)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16333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1F4DB089-82AD-7E44-876B-F29C79CBEC65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244825483"/>
                  </p:ext>
                </p:extLst>
              </p:nvPr>
            </p:nvGraphicFramePr>
            <p:xfrm>
              <a:off x="1015847" y="1606875"/>
              <a:ext cx="9640839" cy="418660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380996">
                      <a:extLst>
                        <a:ext uri="{9D8B030D-6E8A-4147-A177-3AD203B41FA5}">
                          <a16:colId xmlns:a16="http://schemas.microsoft.com/office/drawing/2014/main" val="2863380316"/>
                        </a:ext>
                      </a:extLst>
                    </a:gridCol>
                    <a:gridCol w="1069915">
                      <a:extLst>
                        <a:ext uri="{9D8B030D-6E8A-4147-A177-3AD203B41FA5}">
                          <a16:colId xmlns:a16="http://schemas.microsoft.com/office/drawing/2014/main" val="1914521827"/>
                        </a:ext>
                      </a:extLst>
                    </a:gridCol>
                    <a:gridCol w="747152">
                      <a:extLst>
                        <a:ext uri="{9D8B030D-6E8A-4147-A177-3AD203B41FA5}">
                          <a16:colId xmlns:a16="http://schemas.microsoft.com/office/drawing/2014/main" val="1519046151"/>
                        </a:ext>
                      </a:extLst>
                    </a:gridCol>
                    <a:gridCol w="691502">
                      <a:extLst>
                        <a:ext uri="{9D8B030D-6E8A-4147-A177-3AD203B41FA5}">
                          <a16:colId xmlns:a16="http://schemas.microsoft.com/office/drawing/2014/main" val="2726943726"/>
                        </a:ext>
                      </a:extLst>
                    </a:gridCol>
                    <a:gridCol w="751274">
                      <a:extLst>
                        <a:ext uri="{9D8B030D-6E8A-4147-A177-3AD203B41FA5}">
                          <a16:colId xmlns:a16="http://schemas.microsoft.com/office/drawing/2014/main" val="2635670616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Step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(+round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60626206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165116" r="-50992" b="-5279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0793453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259091" r="-50992" b="-415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3822255"/>
                      </a:ext>
                    </a:extLst>
                  </a:tr>
                  <a:tr h="542354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367442" r="-50992" b="-325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7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6,7,8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1648954"/>
                      </a:ext>
                    </a:extLst>
                  </a:tr>
                  <a:tr h="542354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467442" r="-50992" b="-225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4639020"/>
                      </a:ext>
                    </a:extLst>
                  </a:tr>
                  <a:tr h="845693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369697" r="-50992" b="-469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52813478"/>
                      </a:ext>
                    </a:extLst>
                  </a:tr>
                  <a:tr h="33596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total per pixel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13 + (5)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1633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D2CA9E84-4CD1-5547-AE5A-71969E16DF8D}"/>
              </a:ext>
            </a:extLst>
          </p:cNvPr>
          <p:cNvSpPr/>
          <p:nvPr/>
        </p:nvSpPr>
        <p:spPr bwMode="auto">
          <a:xfrm>
            <a:off x="479425" y="6384471"/>
            <a:ext cx="2867932" cy="35922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14CA57-187E-AE49-91A3-4A64AC2B908C}"/>
              </a:ext>
            </a:extLst>
          </p:cNvPr>
          <p:cNvSpPr txBox="1"/>
          <p:nvPr/>
        </p:nvSpPr>
        <p:spPr bwMode="auto">
          <a:xfrm>
            <a:off x="1186316" y="5959928"/>
            <a:ext cx="9247641" cy="6041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13 additions plus 5 </a:t>
            </a:r>
            <a:r>
              <a:rPr lang="sv-SE" sz="2000" dirty="0" err="1"/>
              <a:t>rounding</a:t>
            </a:r>
            <a:r>
              <a:rPr lang="sv-SE" sz="2000" dirty="0"/>
              <a:t> additions per pixel, 8 </a:t>
            </a:r>
            <a:r>
              <a:rPr lang="sv-SE" sz="2000" dirty="0" err="1"/>
              <a:t>shifts</a:t>
            </a:r>
            <a:r>
              <a:rPr lang="sv-SE" sz="2000" dirty="0"/>
              <a:t> and 8 checks</a:t>
            </a:r>
          </a:p>
          <a:p>
            <a:pPr algn="l">
              <a:buClr>
                <a:schemeClr val="tx1"/>
              </a:buClr>
            </a:pPr>
            <a:r>
              <a:rPr lang="sv-SE" sz="2000" dirty="0" err="1"/>
              <a:t>Largest</a:t>
            </a:r>
            <a:r>
              <a:rPr lang="sv-SE" sz="2000" dirty="0"/>
              <a:t> addition </a:t>
            </a:r>
            <a:r>
              <a:rPr lang="sv-SE" sz="2000" dirty="0" err="1"/>
              <a:t>width</a:t>
            </a:r>
            <a:r>
              <a:rPr lang="sv-SE" sz="2000" dirty="0"/>
              <a:t> is 11 bits</a:t>
            </a:r>
          </a:p>
        </p:txBody>
      </p:sp>
    </p:spTree>
    <p:extLst>
      <p:ext uri="{BB962C8B-B14F-4D97-AF65-F5344CB8AC3E}">
        <p14:creationId xmlns:p14="http://schemas.microsoft.com/office/powerpoint/2010/main" val="4215965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0F06D-79A3-6D49-AC1D-23B1428B1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Overview</a:t>
            </a:r>
            <a:endParaRPr lang="sv-S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543B20F-C55B-384A-BCD1-17438E828AB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557338"/>
                <a:ext cx="11233150" cy="4679949"/>
              </a:xfrm>
            </p:spPr>
            <p:txBody>
              <a:bodyPr/>
              <a:lstStyle/>
              <a:p>
                <a:r>
                  <a:rPr lang="sv-SE" dirty="0"/>
                  <a:t>New loop filter </a:t>
                </a:r>
                <a:r>
                  <a:rPr lang="sv-SE" dirty="0" err="1"/>
                  <a:t>stage</a:t>
                </a:r>
                <a:r>
                  <a:rPr lang="sv-SE" dirty="0"/>
                  <a:t> right </a:t>
                </a:r>
                <a:r>
                  <a:rPr lang="sv-SE" dirty="0" err="1"/>
                  <a:t>before</a:t>
                </a:r>
                <a:r>
                  <a:rPr lang="sv-SE" dirty="0"/>
                  <a:t> </a:t>
                </a:r>
                <a:r>
                  <a:rPr lang="sv-SE" dirty="0" err="1"/>
                  <a:t>deblocking</a:t>
                </a:r>
                <a:endParaRPr lang="sv-SE" dirty="0"/>
              </a:p>
              <a:p>
                <a:r>
                  <a:rPr lang="sv-SE" dirty="0"/>
                  <a:t>Center </a:t>
                </a:r>
                <a:r>
                  <a:rPr lang="sv-SE" dirty="0" err="1"/>
                  <a:t>sample</a:t>
                </a:r>
                <a:r>
                  <a:rPr lang="sv-SE" dirty="0"/>
                  <a:t> is </a:t>
                </a:r>
                <a:r>
                  <a:rPr lang="sv-SE" dirty="0" err="1"/>
                  <a:t>filtered</a:t>
                </a:r>
                <a:r>
                  <a:rPr lang="sv-SE" dirty="0"/>
                  <a:t> </a:t>
                </a:r>
                <a:r>
                  <a:rPr lang="sv-SE" dirty="0" err="1"/>
                  <a:t>using</a:t>
                </a:r>
                <a:r>
                  <a:rPr lang="sv-SE" dirty="0"/>
                  <a:t> </a:t>
                </a:r>
                <a:r>
                  <a:rPr lang="sv-SE" dirty="0" err="1"/>
                  <a:t>neighboring</a:t>
                </a:r>
                <a:r>
                  <a:rPr lang="sv-SE" dirty="0"/>
                  <a:t> </a:t>
                </a:r>
                <a:r>
                  <a:rPr lang="sv-SE" dirty="0" err="1"/>
                  <a:t>samples</a:t>
                </a:r>
                <a:endParaRPr lang="sv-SE" dirty="0"/>
              </a:p>
              <a:p>
                <a:pPr lvl="1"/>
                <a:r>
                  <a:rPr lang="sv-SE" dirty="0" err="1"/>
                  <a:t>Only</a:t>
                </a:r>
                <a:r>
                  <a:rPr lang="sv-SE" dirty="0"/>
                  <a:t> right </a:t>
                </a:r>
                <a:r>
                  <a:rPr lang="sv-SE" dirty="0" err="1"/>
                  <a:t>sample</a:t>
                </a:r>
                <a:r>
                  <a:rPr lang="sv-SE" dirty="0"/>
                  <a:t> and </a:t>
                </a:r>
                <a:r>
                  <a:rPr lang="sv-SE" dirty="0" err="1"/>
                  <a:t>belows</a:t>
                </a:r>
                <a:r>
                  <a:rPr lang="sv-SE" dirty="0"/>
                  <a:t> </a:t>
                </a:r>
                <a:r>
                  <a:rPr lang="sv-SE" dirty="0" err="1"/>
                  <a:t>samples</a:t>
                </a:r>
                <a:r>
                  <a:rPr lang="sv-SE" dirty="0"/>
                  <a:t> </a:t>
                </a:r>
                <a:r>
                  <a:rPr lang="sv-SE" dirty="0" err="1"/>
                  <a:t>needed</a:t>
                </a:r>
                <a:endParaRPr lang="sv-SE" dirty="0"/>
              </a:p>
              <a:p>
                <a:r>
                  <a:rPr lang="sv-SE" dirty="0" err="1"/>
                  <a:t>Difference</a:t>
                </a:r>
                <a:r>
                  <a:rPr lang="sv-SE" dirty="0"/>
                  <a:t> is </a:t>
                </a:r>
                <a:r>
                  <a:rPr lang="sv-SE" dirty="0" err="1"/>
                  <a:t>formed</a:t>
                </a:r>
                <a:endParaRPr lang="sv-SE" dirty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i="0" dirty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 dirty="0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sv-SE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sv-SE" i="1" dirty="0" smtClean="0">
                        <a:latin typeface="Cambria Math" panose="02040503050406030204" pitchFamily="18" charset="0"/>
                      </a:rPr>
                      <m:t> =</m:t>
                    </m:r>
                    <m:r>
                      <a:rPr lang="sv-SE" i="1" dirty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sv-SE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 dirty="0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sub>
                        </m:sSub>
                        <m:r>
                          <a:rPr lang="sv-SE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 dirty="0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sv-SE" i="1" dirty="0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sub>
                        </m:sSub>
                        <m:r>
                          <a:rPr lang="sv-SE" i="1" dirty="0" smtClean="0">
                            <a:latin typeface="Cambria Math" panose="02040503050406030204" pitchFamily="18" charset="0"/>
                          </a:rPr>
                          <m:t>+4</m:t>
                        </m:r>
                      </m:e>
                    </m:d>
                    <m:r>
                      <a:rPr lang="sv-SE" i="1" dirty="0" smtClean="0">
                        <a:latin typeface="Cambria Math" panose="02040503050406030204" pitchFamily="18" charset="0"/>
                      </a:rPr>
                      <m:t>≫ 3</m:t>
                    </m:r>
                  </m:oMath>
                </a14:m>
                <a:endParaRPr lang="sv-SE" dirty="0"/>
              </a:p>
              <a:p>
                <a:r>
                  <a:rPr lang="sv-SE" dirty="0" err="1"/>
                  <a:t>Difference</a:t>
                </a:r>
                <a:r>
                  <a:rPr lang="sv-SE" dirty="0"/>
                  <a:t> </a:t>
                </a:r>
                <a:r>
                  <a:rPr lang="sv-SE" dirty="0" err="1"/>
                  <a:t>used</a:t>
                </a:r>
                <a:r>
                  <a:rPr lang="sv-SE" dirty="0"/>
                  <a:t> to look-</a:t>
                </a:r>
                <a:r>
                  <a:rPr lang="sv-SE" dirty="0" err="1"/>
                  <a:t>up</a:t>
                </a:r>
                <a:r>
                  <a:rPr lang="sv-SE" dirty="0"/>
                  <a:t> </a:t>
                </a:r>
                <a:r>
                  <a:rPr lang="sv-SE" dirty="0" err="1"/>
                  <a:t>modifier</a:t>
                </a:r>
                <a:r>
                  <a:rPr lang="sv-SE" dirty="0"/>
                  <a:t> </a:t>
                </a:r>
                <a:r>
                  <a:rPr lang="sv-SE" dirty="0" err="1"/>
                  <a:t>value</a:t>
                </a:r>
                <a:r>
                  <a:rPr lang="sv-S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15, 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b="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𝐿𝑈𝑇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      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𝑖𝑓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≥0</m:t>
                            </m: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𝐿𝑈𝑇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     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𝑖𝑓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&lt;0</m:t>
                            </m:r>
                          </m:e>
                        </m:eqArr>
                      </m:e>
                    </m:d>
                  </m:oMath>
                </a14:m>
                <a:endParaRPr lang="sv-SE" dirty="0"/>
              </a:p>
              <a:p>
                <a:r>
                  <a:rPr lang="sv-SE" dirty="0" err="1"/>
                  <a:t>Sum</a:t>
                </a:r>
                <a:r>
                  <a:rPr lang="sv-SE" dirty="0"/>
                  <a:t> </a:t>
                </a:r>
                <a:r>
                  <a:rPr lang="sv-SE" dirty="0" err="1"/>
                  <a:t>together</a:t>
                </a:r>
                <a:r>
                  <a:rPr lang="sv-SE" dirty="0"/>
                  <a:t> </a:t>
                </a:r>
                <a:r>
                  <a:rPr lang="sv-SE" dirty="0" err="1"/>
                  <a:t>modifier</a:t>
                </a:r>
                <a:r>
                  <a:rPr lang="sv-SE" dirty="0"/>
                  <a:t> </a:t>
                </a:r>
                <a:r>
                  <a:rPr lang="sv-SE" dirty="0" err="1"/>
                  <a:t>values</a:t>
                </a:r>
                <a:endParaRPr lang="sv-SE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𝑠𝑢𝑚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𝑆𝑊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𝑆𝐸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𝑝𝑟𝑒𝑣𝑖𝑜𝑢𝑠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𝑠𝑎𝑚𝑝𝑙𝑒𝑠</m:t>
                    </m:r>
                  </m:oMath>
                </a14:m>
                <a:endParaRPr lang="en-US" b="0" dirty="0"/>
              </a:p>
              <a:p>
                <a:r>
                  <a:rPr lang="sv-SE" dirty="0" err="1"/>
                  <a:t>Apply</a:t>
                </a:r>
                <a:r>
                  <a:rPr lang="sv-SE" dirty="0"/>
                  <a:t> </a:t>
                </a:r>
                <a:r>
                  <a:rPr lang="sv-SE" dirty="0" err="1"/>
                  <a:t>strength</a:t>
                </a:r>
                <a:r>
                  <a:rPr lang="sv-SE" dirty="0"/>
                  <a:t>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𝑠𝑢𝑚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&amp;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𝑠𝑢𝑚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≪1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&amp;(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𝑠𝑢𝑚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sv-SE" dirty="0"/>
              </a:p>
              <a:p>
                <a:r>
                  <a:rPr lang="sv-SE" dirty="0" err="1"/>
                  <a:t>Filtered</a:t>
                </a:r>
                <a:r>
                  <a:rPr lang="sv-SE" dirty="0"/>
                  <a:t> output: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𝑠𝑢𝑚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+4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≫3</m:t>
                    </m:r>
                  </m:oMath>
                </a14:m>
                <a:endParaRPr lang="sv-SE" dirty="0"/>
              </a:p>
              <a:p>
                <a:endParaRPr lang="sv-SE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543B20F-C55B-384A-BCD1-17438E828A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557338"/>
                <a:ext cx="11233150" cy="4679949"/>
              </a:xfrm>
              <a:blipFill>
                <a:blip r:embed="rId2"/>
                <a:stretch>
                  <a:fillRect l="-678" t="-813" b="-151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90F30BBF-25E8-624E-90B8-5C85BAA81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863" y="1016794"/>
            <a:ext cx="3067909" cy="268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955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EB6A1-5B2D-6545-BC67-3321BE102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Arithmetic</a:t>
            </a:r>
            <a:r>
              <a:rPr lang="sv-SE" dirty="0"/>
              <a:t> operations and </a:t>
            </a:r>
            <a:r>
              <a:rPr lang="sv-SE" dirty="0" err="1"/>
              <a:t>memory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319DB8-9F4A-7646-B968-1EBA32A3C0D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 err="1"/>
              <a:t>Arithmetic</a:t>
            </a:r>
            <a:r>
              <a:rPr lang="sv-SE" dirty="0"/>
              <a:t> operations per </a:t>
            </a:r>
            <a:r>
              <a:rPr lang="sv-SE" dirty="0" err="1"/>
              <a:t>sample</a:t>
            </a:r>
            <a:r>
              <a:rPr lang="sv-SE" dirty="0"/>
              <a:t>: </a:t>
            </a:r>
          </a:p>
          <a:p>
            <a:pPr lvl="1"/>
            <a:r>
              <a:rPr lang="sv-SE" dirty="0"/>
              <a:t>13 additions plus 5 </a:t>
            </a:r>
            <a:r>
              <a:rPr lang="sv-SE" dirty="0" err="1"/>
              <a:t>rounding</a:t>
            </a:r>
            <a:r>
              <a:rPr lang="sv-SE" dirty="0"/>
              <a:t> additions per pixel, 8 </a:t>
            </a:r>
            <a:r>
              <a:rPr lang="sv-SE" dirty="0" err="1"/>
              <a:t>shifts</a:t>
            </a:r>
            <a:r>
              <a:rPr lang="sv-SE" dirty="0"/>
              <a:t> and 8 checks</a:t>
            </a:r>
          </a:p>
          <a:p>
            <a:pPr lvl="1"/>
            <a:r>
              <a:rPr lang="sv-SE" dirty="0" err="1"/>
              <a:t>Largest</a:t>
            </a:r>
            <a:r>
              <a:rPr lang="sv-SE" dirty="0"/>
              <a:t> addition </a:t>
            </a:r>
            <a:r>
              <a:rPr lang="sv-SE" dirty="0" err="1"/>
              <a:t>width</a:t>
            </a:r>
            <a:r>
              <a:rPr lang="sv-SE" dirty="0"/>
              <a:t> is 11 bits</a:t>
            </a:r>
          </a:p>
          <a:p>
            <a:r>
              <a:rPr lang="sv-SE" dirty="0" err="1"/>
              <a:t>Memory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endParaRPr lang="sv-SE" dirty="0"/>
          </a:p>
          <a:p>
            <a:pPr lvl="1"/>
            <a:r>
              <a:rPr lang="sv-SE" dirty="0" err="1"/>
              <a:t>Five</a:t>
            </a:r>
            <a:r>
              <a:rPr lang="sv-SE" dirty="0"/>
              <a:t> </a:t>
            </a:r>
            <a:r>
              <a:rPr lang="sv-SE" dirty="0" err="1"/>
              <a:t>tables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16 </a:t>
            </a:r>
            <a:r>
              <a:rPr lang="sv-SE" dirty="0" err="1"/>
              <a:t>items</a:t>
            </a:r>
            <a:r>
              <a:rPr lang="sv-SE" dirty="0"/>
              <a:t> </a:t>
            </a:r>
            <a:r>
              <a:rPr lang="sv-SE" dirty="0" err="1"/>
              <a:t>each</a:t>
            </a:r>
            <a:r>
              <a:rPr lang="sv-SE" dirty="0"/>
              <a:t>, 6 bits</a:t>
            </a:r>
          </a:p>
          <a:p>
            <a:pPr lvl="1"/>
            <a:r>
              <a:rPr lang="sv-SE" dirty="0"/>
              <a:t>5*16*6/8=60 </a:t>
            </a:r>
            <a:r>
              <a:rPr lang="sv-SE"/>
              <a:t>bytes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88764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6FDE9-F2E6-8944-9B85-FF865BF01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AI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A52259F-93E7-3D4F-9C79-0EA83BFCE8D5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94136436"/>
              </p:ext>
            </p:extLst>
          </p:nvPr>
        </p:nvGraphicFramePr>
        <p:xfrm>
          <a:off x="422056" y="2194560"/>
          <a:ext cx="10437942" cy="3541220"/>
        </p:xfrm>
        <a:graphic>
          <a:graphicData uri="http://schemas.openxmlformats.org/drawingml/2006/table">
            <a:tbl>
              <a:tblPr firstRow="1" firstCol="1" bandRow="1"/>
              <a:tblGrid>
                <a:gridCol w="2184561">
                  <a:extLst>
                    <a:ext uri="{9D8B030D-6E8A-4147-A177-3AD203B41FA5}">
                      <a16:colId xmlns:a16="http://schemas.microsoft.com/office/drawing/2014/main" val="2317876090"/>
                    </a:ext>
                  </a:extLst>
                </a:gridCol>
                <a:gridCol w="1558498">
                  <a:extLst>
                    <a:ext uri="{9D8B030D-6E8A-4147-A177-3AD203B41FA5}">
                      <a16:colId xmlns:a16="http://schemas.microsoft.com/office/drawing/2014/main" val="1019327499"/>
                    </a:ext>
                  </a:extLst>
                </a:gridCol>
                <a:gridCol w="1557166">
                  <a:extLst>
                    <a:ext uri="{9D8B030D-6E8A-4147-A177-3AD203B41FA5}">
                      <a16:colId xmlns:a16="http://schemas.microsoft.com/office/drawing/2014/main" val="3284909007"/>
                    </a:ext>
                  </a:extLst>
                </a:gridCol>
                <a:gridCol w="1557166">
                  <a:extLst>
                    <a:ext uri="{9D8B030D-6E8A-4147-A177-3AD203B41FA5}">
                      <a16:colId xmlns:a16="http://schemas.microsoft.com/office/drawing/2014/main" val="224357334"/>
                    </a:ext>
                  </a:extLst>
                </a:gridCol>
                <a:gridCol w="1193517">
                  <a:extLst>
                    <a:ext uri="{9D8B030D-6E8A-4147-A177-3AD203B41FA5}">
                      <a16:colId xmlns:a16="http://schemas.microsoft.com/office/drawing/2014/main" val="3109740967"/>
                    </a:ext>
                  </a:extLst>
                </a:gridCol>
                <a:gridCol w="1193517">
                  <a:extLst>
                    <a:ext uri="{9D8B030D-6E8A-4147-A177-3AD203B41FA5}">
                      <a16:colId xmlns:a16="http://schemas.microsoft.com/office/drawing/2014/main" val="2680784735"/>
                    </a:ext>
                  </a:extLst>
                </a:gridCol>
                <a:gridCol w="1193517">
                  <a:extLst>
                    <a:ext uri="{9D8B030D-6E8A-4147-A177-3AD203B41FA5}">
                      <a16:colId xmlns:a16="http://schemas.microsoft.com/office/drawing/2014/main" val="3934907815"/>
                    </a:ext>
                  </a:extLst>
                </a:gridCol>
              </a:tblGrid>
              <a:tr h="484163">
                <a:tc>
                  <a:txBody>
                    <a:bodyPr/>
                    <a:lstStyle/>
                    <a:p>
                      <a:endParaRPr lang="sv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VTM-4.0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6940" marR="116940" marT="58470" marB="584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SIMD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119531"/>
                  </a:ext>
                </a:extLst>
              </a:tr>
              <a:tr h="339673">
                <a:tc>
                  <a:txBody>
                    <a:bodyPr/>
                    <a:lstStyle/>
                    <a:p>
                      <a:endParaRPr lang="sv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5510361"/>
                  </a:ext>
                </a:extLst>
              </a:tr>
              <a:tr h="33967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406552"/>
                  </a:ext>
                </a:extLst>
              </a:tr>
              <a:tr h="33967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0.36%!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006485"/>
                  </a:ext>
                </a:extLst>
              </a:tr>
              <a:tr h="33967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947943"/>
                  </a:ext>
                </a:extLst>
              </a:tr>
              <a:tr h="33967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070480"/>
                  </a:ext>
                </a:extLst>
              </a:tr>
              <a:tr h="33967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009343"/>
                  </a:ext>
                </a:extLst>
              </a:tr>
              <a:tr h="33967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878175"/>
                  </a:ext>
                </a:extLst>
              </a:tr>
              <a:tr h="33967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463263"/>
                  </a:ext>
                </a:extLst>
              </a:tr>
              <a:tr h="33967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3861" marR="1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732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668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A416C-5830-FA45-BBBF-2E87CA718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RA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979CD3D-18B8-1E45-BD24-B44D0BD11113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78986310"/>
              </p:ext>
            </p:extLst>
          </p:nvPr>
        </p:nvGraphicFramePr>
        <p:xfrm>
          <a:off x="626414" y="2261062"/>
          <a:ext cx="9884752" cy="3341714"/>
        </p:xfrm>
        <a:graphic>
          <a:graphicData uri="http://schemas.openxmlformats.org/drawingml/2006/table">
            <a:tbl>
              <a:tblPr firstRow="1" firstCol="1" bandRow="1"/>
              <a:tblGrid>
                <a:gridCol w="2068784">
                  <a:extLst>
                    <a:ext uri="{9D8B030D-6E8A-4147-A177-3AD203B41FA5}">
                      <a16:colId xmlns:a16="http://schemas.microsoft.com/office/drawing/2014/main" val="2361934235"/>
                    </a:ext>
                  </a:extLst>
                </a:gridCol>
                <a:gridCol w="1475901">
                  <a:extLst>
                    <a:ext uri="{9D8B030D-6E8A-4147-A177-3AD203B41FA5}">
                      <a16:colId xmlns:a16="http://schemas.microsoft.com/office/drawing/2014/main" val="303607157"/>
                    </a:ext>
                  </a:extLst>
                </a:gridCol>
                <a:gridCol w="1474639">
                  <a:extLst>
                    <a:ext uri="{9D8B030D-6E8A-4147-A177-3AD203B41FA5}">
                      <a16:colId xmlns:a16="http://schemas.microsoft.com/office/drawing/2014/main" val="3941450706"/>
                    </a:ext>
                  </a:extLst>
                </a:gridCol>
                <a:gridCol w="1474639">
                  <a:extLst>
                    <a:ext uri="{9D8B030D-6E8A-4147-A177-3AD203B41FA5}">
                      <a16:colId xmlns:a16="http://schemas.microsoft.com/office/drawing/2014/main" val="4142623824"/>
                    </a:ext>
                  </a:extLst>
                </a:gridCol>
                <a:gridCol w="1130263">
                  <a:extLst>
                    <a:ext uri="{9D8B030D-6E8A-4147-A177-3AD203B41FA5}">
                      <a16:colId xmlns:a16="http://schemas.microsoft.com/office/drawing/2014/main" val="2183685302"/>
                    </a:ext>
                  </a:extLst>
                </a:gridCol>
                <a:gridCol w="1130263">
                  <a:extLst>
                    <a:ext uri="{9D8B030D-6E8A-4147-A177-3AD203B41FA5}">
                      <a16:colId xmlns:a16="http://schemas.microsoft.com/office/drawing/2014/main" val="2398779973"/>
                    </a:ext>
                  </a:extLst>
                </a:gridCol>
                <a:gridCol w="1130263">
                  <a:extLst>
                    <a:ext uri="{9D8B030D-6E8A-4147-A177-3AD203B41FA5}">
                      <a16:colId xmlns:a16="http://schemas.microsoft.com/office/drawing/2014/main" val="1004131731"/>
                    </a:ext>
                  </a:extLst>
                </a:gridCol>
              </a:tblGrid>
              <a:tr h="446684">
                <a:tc>
                  <a:txBody>
                    <a:bodyPr/>
                    <a:lstStyle/>
                    <a:p>
                      <a:endParaRPr lang="sv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VTM-4.0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3586" marR="113586" marT="56793" marB="5679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SIMD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700236"/>
                  </a:ext>
                </a:extLst>
              </a:tr>
              <a:tr h="321670">
                <a:tc>
                  <a:txBody>
                    <a:bodyPr/>
                    <a:lstStyle/>
                    <a:p>
                      <a:endParaRPr lang="sv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4192865"/>
                  </a:ext>
                </a:extLst>
              </a:tr>
              <a:tr h="3216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4004069"/>
                  </a:ext>
                </a:extLst>
              </a:tr>
              <a:tr h="3216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872942"/>
                  </a:ext>
                </a:extLst>
              </a:tr>
              <a:tr h="3216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567963"/>
                  </a:ext>
                </a:extLst>
              </a:tr>
              <a:tr h="3216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0.47%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475769"/>
                  </a:ext>
                </a:extLst>
              </a:tr>
              <a:tr h="3216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0204609"/>
                  </a:ext>
                </a:extLst>
              </a:tr>
              <a:tr h="3216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681719"/>
                  </a:ext>
                </a:extLst>
              </a:tr>
              <a:tr h="3216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396530"/>
                  </a:ext>
                </a:extLst>
              </a:tr>
              <a:tr h="3216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-1.15%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115%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6237" marR="136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731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1394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F28FE-14A0-7C47-9B43-7E8CAD8B9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LD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55EFE54-AEBD-D54C-9AF3-FF989ADC15AC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55830717"/>
              </p:ext>
            </p:extLst>
          </p:nvPr>
        </p:nvGraphicFramePr>
        <p:xfrm>
          <a:off x="575323" y="2244436"/>
          <a:ext cx="9799545" cy="3311238"/>
        </p:xfrm>
        <a:graphic>
          <a:graphicData uri="http://schemas.openxmlformats.org/drawingml/2006/table">
            <a:tbl>
              <a:tblPr firstRow="1" firstCol="1" bandRow="1"/>
              <a:tblGrid>
                <a:gridCol w="2050951">
                  <a:extLst>
                    <a:ext uri="{9D8B030D-6E8A-4147-A177-3AD203B41FA5}">
                      <a16:colId xmlns:a16="http://schemas.microsoft.com/office/drawing/2014/main" val="1722125060"/>
                    </a:ext>
                  </a:extLst>
                </a:gridCol>
                <a:gridCol w="1463178">
                  <a:extLst>
                    <a:ext uri="{9D8B030D-6E8A-4147-A177-3AD203B41FA5}">
                      <a16:colId xmlns:a16="http://schemas.microsoft.com/office/drawing/2014/main" val="1468081204"/>
                    </a:ext>
                  </a:extLst>
                </a:gridCol>
                <a:gridCol w="1461928">
                  <a:extLst>
                    <a:ext uri="{9D8B030D-6E8A-4147-A177-3AD203B41FA5}">
                      <a16:colId xmlns:a16="http://schemas.microsoft.com/office/drawing/2014/main" val="2704672350"/>
                    </a:ext>
                  </a:extLst>
                </a:gridCol>
                <a:gridCol w="1461928">
                  <a:extLst>
                    <a:ext uri="{9D8B030D-6E8A-4147-A177-3AD203B41FA5}">
                      <a16:colId xmlns:a16="http://schemas.microsoft.com/office/drawing/2014/main" val="1666965288"/>
                    </a:ext>
                  </a:extLst>
                </a:gridCol>
                <a:gridCol w="1120520">
                  <a:extLst>
                    <a:ext uri="{9D8B030D-6E8A-4147-A177-3AD203B41FA5}">
                      <a16:colId xmlns:a16="http://schemas.microsoft.com/office/drawing/2014/main" val="1007934595"/>
                    </a:ext>
                  </a:extLst>
                </a:gridCol>
                <a:gridCol w="1120520">
                  <a:extLst>
                    <a:ext uri="{9D8B030D-6E8A-4147-A177-3AD203B41FA5}">
                      <a16:colId xmlns:a16="http://schemas.microsoft.com/office/drawing/2014/main" val="751753045"/>
                    </a:ext>
                  </a:extLst>
                </a:gridCol>
                <a:gridCol w="1120520">
                  <a:extLst>
                    <a:ext uri="{9D8B030D-6E8A-4147-A177-3AD203B41FA5}">
                      <a16:colId xmlns:a16="http://schemas.microsoft.com/office/drawing/2014/main" val="4013402260"/>
                    </a:ext>
                  </a:extLst>
                </a:gridCol>
              </a:tblGrid>
              <a:tr h="441156">
                <a:tc>
                  <a:txBody>
                    <a:bodyPr/>
                    <a:lstStyle/>
                    <a:p>
                      <a:endParaRPr lang="sv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VTM-4.0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888" marR="111888" marT="55944" marB="559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SIMD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9221493"/>
                  </a:ext>
                </a:extLst>
              </a:tr>
              <a:tr h="318898">
                <a:tc>
                  <a:txBody>
                    <a:bodyPr/>
                    <a:lstStyle/>
                    <a:p>
                      <a:endParaRPr lang="sv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159574"/>
                  </a:ext>
                </a:extLst>
              </a:tr>
              <a:tr h="3188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32351"/>
                  </a:ext>
                </a:extLst>
              </a:tr>
              <a:tr h="3188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300157"/>
                  </a:ext>
                </a:extLst>
              </a:tr>
              <a:tr h="3188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776039"/>
                  </a:ext>
                </a:extLst>
              </a:tr>
              <a:tr h="3188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1.37%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0.99%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442701"/>
                  </a:ext>
                </a:extLst>
              </a:tr>
              <a:tr h="3188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1.10%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0.70%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7220272"/>
                  </a:ext>
                </a:extLst>
              </a:tr>
              <a:tr h="3188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047784"/>
                  </a:ext>
                </a:extLst>
              </a:tr>
              <a:tr h="3188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-1.00%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1.19%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1.04%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851987"/>
                  </a:ext>
                </a:extLst>
              </a:tr>
              <a:tr h="3188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1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5063" marR="13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05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003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15820-0852-3342-998F-351031346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LD version 1 (</a:t>
            </a:r>
            <a:r>
              <a:rPr lang="sv-SE" dirty="0" err="1"/>
              <a:t>without</a:t>
            </a:r>
            <a:r>
              <a:rPr lang="sv-SE" dirty="0"/>
              <a:t> CTU check)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7366D32-6728-274C-AEAA-221E85F31B7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978730551"/>
              </p:ext>
            </p:extLst>
          </p:nvPr>
        </p:nvGraphicFramePr>
        <p:xfrm>
          <a:off x="598516" y="2021012"/>
          <a:ext cx="9739900" cy="3731398"/>
        </p:xfrm>
        <a:graphic>
          <a:graphicData uri="http://schemas.openxmlformats.org/drawingml/2006/table">
            <a:tbl>
              <a:tblPr firstRow="1" firstCol="1" bandRow="1"/>
              <a:tblGrid>
                <a:gridCol w="2301647">
                  <a:extLst>
                    <a:ext uri="{9D8B030D-6E8A-4147-A177-3AD203B41FA5}">
                      <a16:colId xmlns:a16="http://schemas.microsoft.com/office/drawing/2014/main" val="4232163245"/>
                    </a:ext>
                  </a:extLst>
                </a:gridCol>
                <a:gridCol w="1642029">
                  <a:extLst>
                    <a:ext uri="{9D8B030D-6E8A-4147-A177-3AD203B41FA5}">
                      <a16:colId xmlns:a16="http://schemas.microsoft.com/office/drawing/2014/main" val="2489718799"/>
                    </a:ext>
                  </a:extLst>
                </a:gridCol>
                <a:gridCol w="1640626">
                  <a:extLst>
                    <a:ext uri="{9D8B030D-6E8A-4147-A177-3AD203B41FA5}">
                      <a16:colId xmlns:a16="http://schemas.microsoft.com/office/drawing/2014/main" val="2731992593"/>
                    </a:ext>
                  </a:extLst>
                </a:gridCol>
                <a:gridCol w="1640626">
                  <a:extLst>
                    <a:ext uri="{9D8B030D-6E8A-4147-A177-3AD203B41FA5}">
                      <a16:colId xmlns:a16="http://schemas.microsoft.com/office/drawing/2014/main" val="2880169795"/>
                    </a:ext>
                  </a:extLst>
                </a:gridCol>
                <a:gridCol w="1257486">
                  <a:extLst>
                    <a:ext uri="{9D8B030D-6E8A-4147-A177-3AD203B41FA5}">
                      <a16:colId xmlns:a16="http://schemas.microsoft.com/office/drawing/2014/main" val="1606742324"/>
                    </a:ext>
                  </a:extLst>
                </a:gridCol>
                <a:gridCol w="1257486">
                  <a:extLst>
                    <a:ext uri="{9D8B030D-6E8A-4147-A177-3AD203B41FA5}">
                      <a16:colId xmlns:a16="http://schemas.microsoft.com/office/drawing/2014/main" val="3099712182"/>
                    </a:ext>
                  </a:extLst>
                </a:gridCol>
              </a:tblGrid>
              <a:tr h="510496">
                <a:tc>
                  <a:txBody>
                    <a:bodyPr/>
                    <a:lstStyle/>
                    <a:p>
                      <a:endParaRPr lang="sv-SE" sz="2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VTM-4.0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5650" marR="115650" marT="57825" marB="578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470515"/>
                  </a:ext>
                </a:extLst>
              </a:tr>
              <a:tr h="357878">
                <a:tc>
                  <a:txBody>
                    <a:bodyPr/>
                    <a:lstStyle/>
                    <a:p>
                      <a:endParaRPr lang="sv-SE" sz="2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376403"/>
                  </a:ext>
                </a:extLst>
              </a:tr>
              <a:tr h="3578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8414891"/>
                  </a:ext>
                </a:extLst>
              </a:tr>
              <a:tr h="3578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2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446771"/>
                  </a:ext>
                </a:extLst>
              </a:tr>
              <a:tr h="3578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1.31%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0.90%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302988"/>
                  </a:ext>
                </a:extLst>
              </a:tr>
              <a:tr h="3578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1.19%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0.89%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0418557"/>
                  </a:ext>
                </a:extLst>
              </a:tr>
              <a:tr h="3578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0.65%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1.82%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595871"/>
                  </a:ext>
                </a:extLst>
              </a:tr>
              <a:tr h="3578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-0.58%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1.11%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1.13%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285340"/>
                  </a:ext>
                </a:extLst>
              </a:tr>
              <a:tr h="3578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-1.01%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1.32%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1.23%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355772"/>
                  </a:ext>
                </a:extLst>
              </a:tr>
              <a:tr h="3578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0.51%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1572" marR="151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569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3615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6EEFA-11AA-8144-A395-154B0EA6C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RA version 3 (filters 1xN and 2xN blocks)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FFE639C-9179-C64B-B1C6-BB7F440EF2A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275598305"/>
              </p:ext>
            </p:extLst>
          </p:nvPr>
        </p:nvGraphicFramePr>
        <p:xfrm>
          <a:off x="479424" y="1977254"/>
          <a:ext cx="9649275" cy="3692026"/>
        </p:xfrm>
        <a:graphic>
          <a:graphicData uri="http://schemas.openxmlformats.org/drawingml/2006/table">
            <a:tbl>
              <a:tblPr firstRow="1" firstCol="1" bandRow="1"/>
              <a:tblGrid>
                <a:gridCol w="2280232">
                  <a:extLst>
                    <a:ext uri="{9D8B030D-6E8A-4147-A177-3AD203B41FA5}">
                      <a16:colId xmlns:a16="http://schemas.microsoft.com/office/drawing/2014/main" val="1966716182"/>
                    </a:ext>
                  </a:extLst>
                </a:gridCol>
                <a:gridCol w="1626751">
                  <a:extLst>
                    <a:ext uri="{9D8B030D-6E8A-4147-A177-3AD203B41FA5}">
                      <a16:colId xmlns:a16="http://schemas.microsoft.com/office/drawing/2014/main" val="3506353155"/>
                    </a:ext>
                  </a:extLst>
                </a:gridCol>
                <a:gridCol w="1625361">
                  <a:extLst>
                    <a:ext uri="{9D8B030D-6E8A-4147-A177-3AD203B41FA5}">
                      <a16:colId xmlns:a16="http://schemas.microsoft.com/office/drawing/2014/main" val="1207115592"/>
                    </a:ext>
                  </a:extLst>
                </a:gridCol>
                <a:gridCol w="1625361">
                  <a:extLst>
                    <a:ext uri="{9D8B030D-6E8A-4147-A177-3AD203B41FA5}">
                      <a16:colId xmlns:a16="http://schemas.microsoft.com/office/drawing/2014/main" val="96725595"/>
                    </a:ext>
                  </a:extLst>
                </a:gridCol>
                <a:gridCol w="1245785">
                  <a:extLst>
                    <a:ext uri="{9D8B030D-6E8A-4147-A177-3AD203B41FA5}">
                      <a16:colId xmlns:a16="http://schemas.microsoft.com/office/drawing/2014/main" val="1461848281"/>
                    </a:ext>
                  </a:extLst>
                </a:gridCol>
                <a:gridCol w="1245785">
                  <a:extLst>
                    <a:ext uri="{9D8B030D-6E8A-4147-A177-3AD203B41FA5}">
                      <a16:colId xmlns:a16="http://schemas.microsoft.com/office/drawing/2014/main" val="230061660"/>
                    </a:ext>
                  </a:extLst>
                </a:gridCol>
              </a:tblGrid>
              <a:tr h="501094">
                <a:tc>
                  <a:txBody>
                    <a:bodyPr/>
                    <a:lstStyle/>
                    <a:p>
                      <a:endParaRPr lang="sv-SE" sz="2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VTM-4.0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830" marR="112830" marT="56415" marB="5641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5687124"/>
                  </a:ext>
                </a:extLst>
              </a:tr>
              <a:tr h="354548">
                <a:tc>
                  <a:txBody>
                    <a:bodyPr/>
                    <a:lstStyle/>
                    <a:p>
                      <a:endParaRPr lang="sv-SE" sz="2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49936"/>
                  </a:ext>
                </a:extLst>
              </a:tr>
              <a:tr h="3545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661103"/>
                  </a:ext>
                </a:extLst>
              </a:tr>
              <a:tr h="3545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461815"/>
                  </a:ext>
                </a:extLst>
              </a:tr>
              <a:tr h="3545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6913013"/>
                  </a:ext>
                </a:extLst>
              </a:tr>
              <a:tr h="3545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-0.84%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767887"/>
                  </a:ext>
                </a:extLst>
              </a:tr>
              <a:tr h="3545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2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2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41233"/>
                  </a:ext>
                </a:extLst>
              </a:tr>
              <a:tr h="3545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539034"/>
                  </a:ext>
                </a:extLst>
              </a:tr>
              <a:tr h="3545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-0.82%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502054"/>
                  </a:ext>
                </a:extLst>
              </a:tr>
              <a:tr h="3545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50162" marR="15016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06087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3BF1902-E0DA-3A45-9C50-B3D903F1E8B5}"/>
              </a:ext>
            </a:extLst>
          </p:cNvPr>
          <p:cNvSpPr txBox="1"/>
          <p:nvPr/>
        </p:nvSpPr>
        <p:spPr bwMode="auto">
          <a:xfrm>
            <a:off x="4023360" y="61015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 err="1"/>
              <a:t>Estimated</a:t>
            </a:r>
            <a:r>
              <a:rPr lang="sv-SE" sz="2000" dirty="0"/>
              <a:t> end </a:t>
            </a:r>
            <a:r>
              <a:rPr lang="sv-SE" sz="2000" dirty="0" err="1"/>
              <a:t>result</a:t>
            </a:r>
            <a:r>
              <a:rPr lang="sv-SE" sz="2000" dirty="0"/>
              <a:t> is -0.65%</a:t>
            </a:r>
          </a:p>
        </p:txBody>
      </p:sp>
    </p:spTree>
    <p:extLst>
      <p:ext uri="{BB962C8B-B14F-4D97-AF65-F5344CB8AC3E}">
        <p14:creationId xmlns:p14="http://schemas.microsoft.com/office/powerpoint/2010/main" val="2740905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4" ma:contentTypeDescription="Create a new document." ma:contentTypeScope="" ma:versionID="d6a7c0394262a4b3c8fe962b05a5bf35">
  <xsd:schema xmlns:xsd="http://www.w3.org/2001/XMLSchema" xmlns:xs="http://www.w3.org/2001/XMLSchema" xmlns:p="http://schemas.microsoft.com/office/2006/metadata/properties" xmlns:ns2="9a92e56b-3e23-4a59-8847-2fe7905ae976" xmlns:ns3="7880890e-bdfe-44d3-bb23-b32cfefcf3d2" targetNamespace="http://schemas.microsoft.com/office/2006/metadata/properties" ma:root="true" ma:fieldsID="4627bdf3062cdf27b8f0960ab68d5afb" ns2:_="" ns3:_="">
    <xsd:import namespace="9a92e56b-3e23-4a59-8847-2fe7905ae976"/>
    <xsd:import namespace="7880890e-bdfe-44d3-bb23-b32cfefcf3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696EF92-DCD2-4D7B-A82F-88ABB03790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F324127-8E8B-434F-98BF-9A30C25C59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92e56b-3e23-4a59-8847-2fe7905ae976"/>
    <ds:schemaRef ds:uri="7880890e-bdfe-44d3-bb23-b32cfefcf3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958D74F-0E49-48C9-886C-EC9AF9666B6A}">
  <ds:schemaRefs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  <ds:schemaRef ds:uri="7880890e-bdfe-44d3-bb23-b32cfefcf3d2"/>
    <ds:schemaRef ds:uri="9a92e56b-3e23-4a59-8847-2fe7905ae976"/>
    <ds:schemaRef ds:uri="http://purl.org/dc/elements/1.1/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1084</TotalTime>
  <Words>894</Words>
  <Application>Microsoft Macintosh PowerPoint</Application>
  <PresentationFormat>Widescreen</PresentationFormat>
  <Paragraphs>396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Cambria Math</vt:lpstr>
      <vt:lpstr>Ericsson Technical Icons</vt:lpstr>
      <vt:lpstr>Ericsson Hilda Light</vt:lpstr>
      <vt:lpstr>Arial</vt:lpstr>
      <vt:lpstr>Times New Roman</vt:lpstr>
      <vt:lpstr>Ericsson Hilda</vt:lpstr>
      <vt:lpstr>PresentationTemplate2017</vt:lpstr>
      <vt:lpstr>JN0493 – Multiplication-free bilateral loop filter</vt:lpstr>
      <vt:lpstr>Overview</vt:lpstr>
      <vt:lpstr>Arithmetic operations and memory requirements</vt:lpstr>
      <vt:lpstr>AI</vt:lpstr>
      <vt:lpstr>RA</vt:lpstr>
      <vt:lpstr>LD</vt:lpstr>
      <vt:lpstr>LD version 1 (without CTU check)</vt:lpstr>
      <vt:lpstr>RA version 3 (filters 1xN and 2xN blocks)</vt:lpstr>
      <vt:lpstr>PowerPoint Presentation</vt:lpstr>
      <vt:lpstr>Arithmetic operations</vt:lpstr>
      <vt:lpstr>Arithmetic operations per sample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– Marrakech Lessons Learnt</dc:title>
  <dc:creator>VISTA</dc:creator>
  <cp:keywords/>
  <dc:description>Rev PA1</dc:description>
  <cp:lastModifiedBy>Jacob Ström</cp:lastModifiedBy>
  <cp:revision>48</cp:revision>
  <dcterms:created xsi:type="dcterms:W3CDTF">2019-01-29T14:22:00Z</dcterms:created>
  <dcterms:modified xsi:type="dcterms:W3CDTF">2019-03-21T10:22:41Z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/>
  </property>
  <property fmtid="{D5CDD505-2E9C-101B-9397-08002B2CF9AE}" pid="33" name="MiddleFooterField">
    <vt:lpwstr>Ericsson Internal</vt:lpwstr>
  </property>
  <property fmtid="{D5CDD505-2E9C-101B-9397-08002B2CF9AE}" pid="34" name="RightFooterField">
    <vt:lpwstr/>
  </property>
  <property fmtid="{D5CDD505-2E9C-101B-9397-08002B2CF9AE}" pid="35" name="RightFooterField2">
    <vt:lpwstr>2019-01-31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/>
  </property>
  <property fmtid="{D5CDD505-2E9C-101B-9397-08002B2CF9AE}" pid="39" name="BSubject">
    <vt:lpwstr/>
  </property>
  <property fmtid="{D5CDD505-2E9C-101B-9397-08002B2CF9AE}" pid="40" name="DocType">
    <vt:lpwstr/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/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  <property fmtid="{D5CDD505-2E9C-101B-9397-08002B2CF9AE}" pid="53" name="UpdateProcess">
    <vt:lpwstr>End</vt:lpwstr>
  </property>
  <property fmtid="{D5CDD505-2E9C-101B-9397-08002B2CF9AE}" pid="54" name="Prepared">
    <vt:lpwstr>VISTA</vt:lpwstr>
  </property>
  <property fmtid="{D5CDD505-2E9C-101B-9397-08002B2CF9AE}" pid="55" name="ApprovedBy">
    <vt:lpwstr/>
  </property>
  <property fmtid="{D5CDD505-2E9C-101B-9397-08002B2CF9AE}" pid="56" name="DocNo">
    <vt:lpwstr/>
  </property>
  <property fmtid="{D5CDD505-2E9C-101B-9397-08002B2CF9AE}" pid="57" name="Checked">
    <vt:lpwstr/>
  </property>
  <property fmtid="{D5CDD505-2E9C-101B-9397-08002B2CF9AE}" pid="58" name="Revision">
    <vt:lpwstr>PA1</vt:lpwstr>
  </property>
  <property fmtid="{D5CDD505-2E9C-101B-9397-08002B2CF9AE}" pid="59" name="DocName">
    <vt:lpwstr/>
  </property>
  <property fmtid="{D5CDD505-2E9C-101B-9397-08002B2CF9AE}" pid="60" name="Title">
    <vt:lpwstr/>
  </property>
  <property fmtid="{D5CDD505-2E9C-101B-9397-08002B2CF9AE}" pid="61" name="Date">
    <vt:lpwstr>2019-01-31</vt:lpwstr>
  </property>
  <property fmtid="{D5CDD505-2E9C-101B-9397-08002B2CF9AE}" pid="62" name="Reference">
    <vt:lpwstr/>
  </property>
</Properties>
</file>