
<file path=[Content_Types].xml><?xml version="1.0" encoding="utf-8"?>
<Types xmlns="http://schemas.openxmlformats.org/package/2006/content-types">
  <Default Extension="png" ContentType="image/png"/>
  <Default Extension="xlsm" ContentType="application/vnd.ms-excel.sheet.macroEnabled.12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4074" r:id="rId1"/>
    <p:sldMasterId id="2147483938" r:id="rId2"/>
    <p:sldMasterId id="2147483953" r:id="rId3"/>
  </p:sldMasterIdLst>
  <p:notesMasterIdLst>
    <p:notesMasterId r:id="rId13"/>
  </p:notesMasterIdLst>
  <p:handoutMasterIdLst>
    <p:handoutMasterId r:id="rId14"/>
  </p:handoutMasterIdLst>
  <p:sldIdLst>
    <p:sldId id="396" r:id="rId4"/>
    <p:sldId id="547" r:id="rId5"/>
    <p:sldId id="557" r:id="rId6"/>
    <p:sldId id="558" r:id="rId7"/>
    <p:sldId id="548" r:id="rId8"/>
    <p:sldId id="559" r:id="rId9"/>
    <p:sldId id="560" r:id="rId10"/>
    <p:sldId id="561" r:id="rId11"/>
    <p:sldId id="260" r:id="rId12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1pPr>
    <a:lvl2pPr marL="4571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2pPr>
    <a:lvl3pPr marL="91427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3pPr>
    <a:lvl4pPr marL="137140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4pPr>
    <a:lvl5pPr marL="18285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宋体" charset="-122"/>
        <a:cs typeface="+mn-cs"/>
      </a:defRPr>
    </a:lvl5pPr>
    <a:lvl6pPr marL="228567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6pPr>
    <a:lvl7pPr marL="2742811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7pPr>
    <a:lvl8pPr marL="3199946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8pPr>
    <a:lvl9pPr marL="3657082" algn="l" defTabSz="914270" rtl="0" eaLnBrk="1" latinLnBrk="0" hangingPunct="1">
      <a:defRPr kern="1200">
        <a:solidFill>
          <a:schemeClr val="tx1"/>
        </a:solidFill>
        <a:latin typeface="Calibri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80" userDrawn="1">
          <p15:clr>
            <a:srgbClr val="A4A3A4"/>
          </p15:clr>
        </p15:guide>
        <p15:guide id="2" orient="horz" pos="486" userDrawn="1">
          <p15:clr>
            <a:srgbClr val="A4A3A4"/>
          </p15:clr>
        </p15:guide>
        <p15:guide id="3" orient="horz" pos="2845" userDrawn="1">
          <p15:clr>
            <a:srgbClr val="A4A3A4"/>
          </p15:clr>
        </p15:guide>
        <p15:guide id="4" orient="horz" pos="1393" userDrawn="1">
          <p15:clr>
            <a:srgbClr val="A4A3A4"/>
          </p15:clr>
        </p15:guide>
        <p15:guide id="5" orient="horz" pos="1746" userDrawn="1">
          <p15:clr>
            <a:srgbClr val="A4A3A4"/>
          </p15:clr>
        </p15:guide>
        <p15:guide id="6" orient="horz" pos="2245" userDrawn="1">
          <p15:clr>
            <a:srgbClr val="A4A3A4"/>
          </p15:clr>
        </p15:guide>
        <p15:guide id="7" orient="horz" pos="1973" userDrawn="1">
          <p15:clr>
            <a:srgbClr val="A4A3A4"/>
          </p15:clr>
        </p15:guide>
        <p15:guide id="8" pos="507" userDrawn="1">
          <p15:clr>
            <a:srgbClr val="A4A3A4"/>
          </p15:clr>
        </p15:guide>
        <p15:guide id="9" pos="5284" userDrawn="1">
          <p15:clr>
            <a:srgbClr val="A4A3A4"/>
          </p15:clr>
        </p15:guide>
        <p15:guide id="10" pos="2608" userDrawn="1">
          <p15:clr>
            <a:srgbClr val="A4A3A4"/>
          </p15:clr>
        </p15:guide>
        <p15:guide id="11" orient="horz" pos="78" userDrawn="1">
          <p15:clr>
            <a:srgbClr val="A4A3A4"/>
          </p15:clr>
        </p15:guide>
        <p15:guide id="12" pos="68" userDrawn="1">
          <p15:clr>
            <a:srgbClr val="A4A3A4"/>
          </p15:clr>
        </p15:guide>
        <p15:guide id="13" pos="564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gey Ikonin" initials="SI" lastIdx="3" clrIdx="0">
    <p:extLst>
      <p:ext uri="{19B8F6BF-5375-455C-9EA6-DF929625EA0E}">
        <p15:presenceInfo xmlns:p15="http://schemas.microsoft.com/office/powerpoint/2012/main" userId="S-1-5-21-147214757-305610072-1517763936-135876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155881"/>
    <a:srgbClr val="404040"/>
    <a:srgbClr val="33CCFF"/>
    <a:srgbClr val="4790BD"/>
    <a:srgbClr val="1F85C3"/>
    <a:srgbClr val="0000FF"/>
    <a:srgbClr val="00CC00"/>
    <a:srgbClr val="08070C"/>
    <a:srgbClr val="36404A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599" autoAdjust="0"/>
    <p:restoredTop sz="97087" autoAdjust="0"/>
  </p:normalViewPr>
  <p:slideViewPr>
    <p:cSldViewPr>
      <p:cViewPr varScale="1">
        <p:scale>
          <a:sx n="154" d="100"/>
          <a:sy n="154" d="100"/>
        </p:scale>
        <p:origin x="588" y="108"/>
      </p:cViewPr>
      <p:guideLst>
        <p:guide orient="horz" pos="3080"/>
        <p:guide orient="horz" pos="486"/>
        <p:guide orient="horz" pos="2845"/>
        <p:guide orient="horz" pos="1393"/>
        <p:guide orient="horz" pos="1746"/>
        <p:guide orient="horz" pos="2245"/>
        <p:guide orient="horz" pos="1973"/>
        <p:guide pos="507"/>
        <p:guide pos="5284"/>
        <p:guide pos="2608"/>
        <p:guide orient="horz" pos="78"/>
        <p:guide pos="68"/>
        <p:guide pos="5647"/>
      </p:guideLst>
    </p:cSldViewPr>
  </p:slideViewPr>
  <p:outlineViewPr>
    <p:cViewPr>
      <p:scale>
        <a:sx n="33" d="100"/>
        <a:sy n="33" d="100"/>
      </p:scale>
      <p:origin x="0" y="730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1440"/>
    </p:cViewPr>
  </p:sorterViewPr>
  <p:notesViewPr>
    <p:cSldViewPr>
      <p:cViewPr varScale="1">
        <p:scale>
          <a:sx n="82" d="100"/>
          <a:sy n="82" d="100"/>
        </p:scale>
        <p:origin x="395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>
              <a:latin typeface="Arial"/>
            </a:endParaRP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73FC00E-6BFB-4608-9A91-43B3358BB33A}" type="datetimeFigureOut">
              <a:rPr lang="zh-CN" altLang="en-US">
                <a:latin typeface="Arial"/>
              </a:rPr>
              <a:pPr>
                <a:defRPr/>
              </a:pPr>
              <a:t>2019/3/21</a:t>
            </a:fld>
            <a:endParaRPr lang="en-US" altLang="zh-CN" dirty="0">
              <a:latin typeface="Arial"/>
            </a:endParaRPr>
          </a:p>
        </p:txBody>
      </p:sp>
      <p:sp>
        <p:nvSpPr>
          <p:cNvPr id="22733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 dirty="0">
              <a:latin typeface="Arial"/>
            </a:endParaRPr>
          </a:p>
        </p:txBody>
      </p:sp>
      <p:sp>
        <p:nvSpPr>
          <p:cNvPr id="22733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Calibri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50DB1281-ADFA-4A86-A8C6-4940C92465A9}" type="slidenum">
              <a:rPr lang="zh-CN" altLang="en-US">
                <a:latin typeface="Arial"/>
              </a:rPr>
              <a:pPr>
                <a:defRPr/>
              </a:pPr>
              <a:t>‹#›</a:t>
            </a:fld>
            <a:endParaRPr lang="en-US" altLang="zh-CN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76003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EC1F56-E5C7-4F6A-BA64-2EDB760A404F}" type="datetimeFigureOut">
              <a:rPr lang="zh-CN" altLang="en-US" smtClean="0">
                <a:latin typeface="Arial"/>
              </a:rPr>
              <a:pPr/>
              <a:t>2019/3/21</a:t>
            </a:fld>
            <a:endParaRPr lang="zh-CN" altLang="en-US">
              <a:latin typeface="Arial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>
              <a:latin typeface="Arial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Arial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D558AB-A232-4C67-86F8-1421CB6ABF84}" type="slidenum">
              <a:rPr lang="zh-CN" altLang="en-US" smtClean="0">
                <a:latin typeface="Arial"/>
              </a:rPr>
              <a:pPr/>
              <a:t>‹#›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97162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35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70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0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4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67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11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946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082" algn="l" defTabSz="91427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1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861281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>
              <a:latin typeface="Arial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D558AB-A232-4C67-86F8-1421CB6ABF84}" type="slidenum">
              <a:rPr lang="zh-CN" altLang="en-US" smtClean="0">
                <a:latin typeface="Arial"/>
              </a:rPr>
              <a:pPr/>
              <a:t>9</a:t>
            </a:fld>
            <a:endParaRPr lang="zh-CN" altLang="en-US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7465149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683568" y="2715766"/>
            <a:ext cx="6264696" cy="1152128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lnSpc>
                <a:spcPts val="3999"/>
              </a:lnSpc>
              <a:defRPr sz="3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7" name="副标题 2"/>
          <p:cNvSpPr>
            <a:spLocks noGrp="1"/>
          </p:cNvSpPr>
          <p:nvPr>
            <p:ph type="subTitle" idx="11"/>
          </p:nvPr>
        </p:nvSpPr>
        <p:spPr>
          <a:xfrm>
            <a:off x="715704" y="3870553"/>
            <a:ext cx="4176464" cy="720080"/>
          </a:xfrm>
          <a:prstGeom prst="rect">
            <a:avLst/>
          </a:prstGeom>
        </p:spPr>
        <p:txBody>
          <a:bodyPr lIns="91427" tIns="45714" rIns="91427" bIns="45714"/>
          <a:lstStyle>
            <a:lvl1pPr marL="0" indent="0" algn="l" fontAlgn="t">
              <a:buNone/>
              <a:defRPr sz="1200" b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defRPr>
            </a:lvl1pPr>
            <a:lvl2pPr marL="4571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3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4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61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7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98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69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1971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5651" y="244082"/>
            <a:ext cx="7632700" cy="653653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5651" y="1221585"/>
            <a:ext cx="7632700" cy="3145631"/>
          </a:xfrm>
          <a:prstGeom prst="rect">
            <a:avLst/>
          </a:prstGeom>
        </p:spPr>
        <p:txBody>
          <a:bodyPr lIns="91427" tIns="45714" rIns="91427" bIns="45714"/>
          <a:lstStyle>
            <a:lvl1pPr>
              <a:defRPr>
                <a:solidFill>
                  <a:srgbClr val="404040"/>
                </a:solidFill>
              </a:defRPr>
            </a:lvl1pPr>
            <a:lvl2pPr>
              <a:defRPr>
                <a:solidFill>
                  <a:srgbClr val="404040"/>
                </a:solidFill>
              </a:defRPr>
            </a:lvl2pPr>
            <a:lvl3pPr>
              <a:defRPr>
                <a:solidFill>
                  <a:srgbClr val="404040"/>
                </a:solidFill>
              </a:defRPr>
            </a:lvl3pPr>
            <a:lvl4pPr>
              <a:defRPr>
                <a:solidFill>
                  <a:srgbClr val="404040"/>
                </a:solidFill>
              </a:defRPr>
            </a:lvl4pPr>
            <a:lvl5pPr>
              <a:defRPr>
                <a:solidFill>
                  <a:srgbClr val="404040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593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3333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emf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81" descr="149658716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2613"/>
            <a:ext cx="9144000" cy="2283718"/>
          </a:xfrm>
          <a:prstGeom prst="rect">
            <a:avLst/>
          </a:prstGeom>
        </p:spPr>
      </p:pic>
      <p:pic>
        <p:nvPicPr>
          <p:cNvPr id="77" name="Picture 87" descr="图片3副本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80312" y="4599741"/>
            <a:ext cx="1454624" cy="34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" name="副标题 2"/>
          <p:cNvSpPr txBox="1">
            <a:spLocks/>
          </p:cNvSpPr>
          <p:nvPr userDrawn="1"/>
        </p:nvSpPr>
        <p:spPr bwMode="auto">
          <a:xfrm>
            <a:off x="2747170" y="4731990"/>
            <a:ext cx="3649663" cy="288035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US" altLang="zh-CN" sz="1200" b="0" dirty="0" smtClean="0">
                <a:solidFill>
                  <a:srgbClr val="FFFFFF">
                    <a:lumMod val="50000"/>
                  </a:srgbClr>
                </a:solidFill>
                <a:latin typeface="Arial"/>
              </a:rPr>
              <a:t>JVET-N0492</a:t>
            </a:r>
            <a:endParaRPr lang="zh-CN" altLang="en-US" sz="1200" b="0" dirty="0">
              <a:solidFill>
                <a:srgbClr val="FFFFFF">
                  <a:lumMod val="50000"/>
                </a:srgbClr>
              </a:solidFill>
              <a:latin typeface="Arial"/>
            </a:endParaRPr>
          </a:p>
        </p:txBody>
      </p:sp>
      <p:pic>
        <p:nvPicPr>
          <p:cNvPr id="80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56487"/>
            <a:ext cx="2335213" cy="433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4" name="图片 153"/>
          <p:cNvPicPr>
            <a:picLocks noChangeAspect="1"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0" y="1059585"/>
            <a:ext cx="9144000" cy="2222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88850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5" r:id="rId1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黑体" pitchFamily="49" charset="-122"/>
          <a:ea typeface="黑体" pitchFamily="49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1" fontAlgn="base" hangingPunct="1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1" fontAlgn="base" hangingPunct="1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3" name="组合 82"/>
          <p:cNvGrpSpPr/>
          <p:nvPr userDrawn="1"/>
        </p:nvGrpSpPr>
        <p:grpSpPr>
          <a:xfrm>
            <a:off x="1" y="4847670"/>
            <a:ext cx="9154919" cy="297790"/>
            <a:chOff x="-2767110" y="4763681"/>
            <a:chExt cx="11916027" cy="387603"/>
          </a:xfrm>
          <a:solidFill>
            <a:schemeClr val="bg1">
              <a:lumMod val="95000"/>
            </a:schemeClr>
          </a:solidFill>
        </p:grpSpPr>
        <p:sp>
          <p:nvSpPr>
            <p:cNvPr id="84" name="任意多边形 83"/>
            <p:cNvSpPr/>
            <p:nvPr userDrawn="1"/>
          </p:nvSpPr>
          <p:spPr bwMode="auto">
            <a:xfrm>
              <a:off x="-2767110" y="4763681"/>
              <a:ext cx="10202801" cy="387603"/>
            </a:xfrm>
            <a:custGeom>
              <a:avLst/>
              <a:gdLst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30533"/>
                <a:gd name="connsiteX1" fmla="*/ 7467600 w 8001381"/>
                <a:gd name="connsiteY1" fmla="*/ 0 h 430533"/>
                <a:gd name="connsiteX2" fmla="*/ 7391400 w 8001381"/>
                <a:gd name="connsiteY2" fmla="*/ 215900 h 430533"/>
                <a:gd name="connsiteX3" fmla="*/ 7315200 w 8001381"/>
                <a:gd name="connsiteY3" fmla="*/ 419100 h 430533"/>
                <a:gd name="connsiteX4" fmla="*/ 0 w 8001381"/>
                <a:gd name="connsiteY4" fmla="*/ 406400 h 430533"/>
                <a:gd name="connsiteX5" fmla="*/ 0 w 8001381"/>
                <a:gd name="connsiteY5" fmla="*/ 406400 h 430533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1381"/>
                <a:gd name="connsiteY0" fmla="*/ 25400 h 419100"/>
                <a:gd name="connsiteX1" fmla="*/ 7467600 w 8001381"/>
                <a:gd name="connsiteY1" fmla="*/ 0 h 419100"/>
                <a:gd name="connsiteX2" fmla="*/ 7391400 w 8001381"/>
                <a:gd name="connsiteY2" fmla="*/ 215900 h 419100"/>
                <a:gd name="connsiteX3" fmla="*/ 7315200 w 8001381"/>
                <a:gd name="connsiteY3" fmla="*/ 419100 h 419100"/>
                <a:gd name="connsiteX4" fmla="*/ 0 w 8001381"/>
                <a:gd name="connsiteY4" fmla="*/ 406400 h 419100"/>
                <a:gd name="connsiteX5" fmla="*/ 0 w 8001381"/>
                <a:gd name="connsiteY5" fmla="*/ 406400 h 419100"/>
                <a:gd name="connsiteX0" fmla="*/ 0 w 8000535"/>
                <a:gd name="connsiteY0" fmla="*/ 25400 h 419100"/>
                <a:gd name="connsiteX1" fmla="*/ 7467600 w 8000535"/>
                <a:gd name="connsiteY1" fmla="*/ 0 h 419100"/>
                <a:gd name="connsiteX2" fmla="*/ 7391400 w 8000535"/>
                <a:gd name="connsiteY2" fmla="*/ 215900 h 419100"/>
                <a:gd name="connsiteX3" fmla="*/ 7339123 w 8000535"/>
                <a:gd name="connsiteY3" fmla="*/ 419100 h 419100"/>
                <a:gd name="connsiteX4" fmla="*/ 0 w 8000535"/>
                <a:gd name="connsiteY4" fmla="*/ 406400 h 419100"/>
                <a:gd name="connsiteX5" fmla="*/ 0 w 8000535"/>
                <a:gd name="connsiteY5" fmla="*/ 406400 h 419100"/>
                <a:gd name="connsiteX0" fmla="*/ 0 w 8005659"/>
                <a:gd name="connsiteY0" fmla="*/ 25400 h 419100"/>
                <a:gd name="connsiteX1" fmla="*/ 7467600 w 8005659"/>
                <a:gd name="connsiteY1" fmla="*/ 0 h 419100"/>
                <a:gd name="connsiteX2" fmla="*/ 7407349 w 8005659"/>
                <a:gd name="connsiteY2" fmla="*/ 229191 h 419100"/>
                <a:gd name="connsiteX3" fmla="*/ 7339123 w 8005659"/>
                <a:gd name="connsiteY3" fmla="*/ 419100 h 419100"/>
                <a:gd name="connsiteX4" fmla="*/ 0 w 8005659"/>
                <a:gd name="connsiteY4" fmla="*/ 406400 h 419100"/>
                <a:gd name="connsiteX5" fmla="*/ 0 w 8005659"/>
                <a:gd name="connsiteY5" fmla="*/ 406400 h 419100"/>
                <a:gd name="connsiteX0" fmla="*/ 0 w 7467600"/>
                <a:gd name="connsiteY0" fmla="*/ 25400 h 419100"/>
                <a:gd name="connsiteX1" fmla="*/ 7467600 w 7467600"/>
                <a:gd name="connsiteY1" fmla="*/ 0 h 419100"/>
                <a:gd name="connsiteX2" fmla="*/ 7407349 w 7467600"/>
                <a:gd name="connsiteY2" fmla="*/ 229191 h 419100"/>
                <a:gd name="connsiteX3" fmla="*/ 7339123 w 7467600"/>
                <a:gd name="connsiteY3" fmla="*/ 419100 h 419100"/>
                <a:gd name="connsiteX4" fmla="*/ 0 w 7467600"/>
                <a:gd name="connsiteY4" fmla="*/ 406400 h 419100"/>
                <a:gd name="connsiteX5" fmla="*/ 0 w 7467600"/>
                <a:gd name="connsiteY5" fmla="*/ 406400 h 4191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0" fmla="*/ 0 w 7441018"/>
                <a:gd name="connsiteY0" fmla="*/ 0 h 393700"/>
                <a:gd name="connsiteX1" fmla="*/ 7441018 w 7441018"/>
                <a:gd name="connsiteY1" fmla="*/ 1181 h 393700"/>
                <a:gd name="connsiteX2" fmla="*/ 7407349 w 7441018"/>
                <a:gd name="connsiteY2" fmla="*/ 203791 h 393700"/>
                <a:gd name="connsiteX3" fmla="*/ 7339123 w 7441018"/>
                <a:gd name="connsiteY3" fmla="*/ 393700 h 393700"/>
                <a:gd name="connsiteX4" fmla="*/ 0 w 7441018"/>
                <a:gd name="connsiteY4" fmla="*/ 381000 h 393700"/>
                <a:gd name="connsiteX5" fmla="*/ 0 w 7441018"/>
                <a:gd name="connsiteY5" fmla="*/ 381000 h 393700"/>
                <a:gd name="connsiteX6" fmla="*/ 0 w 7441018"/>
                <a:gd name="connsiteY6" fmla="*/ 0 h 393700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0 w 7441018"/>
                <a:gd name="connsiteY5" fmla="*/ 379819 h 392519"/>
                <a:gd name="connsiteX6" fmla="*/ 14748 w 7441018"/>
                <a:gd name="connsiteY6" fmla="*/ 6193 h 392519"/>
                <a:gd name="connsiteX0" fmla="*/ 543943 w 7970213"/>
                <a:gd name="connsiteY0" fmla="*/ 6193 h 392519"/>
                <a:gd name="connsiteX1" fmla="*/ 7970213 w 7970213"/>
                <a:gd name="connsiteY1" fmla="*/ 0 h 392519"/>
                <a:gd name="connsiteX2" fmla="*/ 7936544 w 7970213"/>
                <a:gd name="connsiteY2" fmla="*/ 202610 h 392519"/>
                <a:gd name="connsiteX3" fmla="*/ 7868318 w 7970213"/>
                <a:gd name="connsiteY3" fmla="*/ 392519 h 392519"/>
                <a:gd name="connsiteX4" fmla="*/ 529195 w 7970213"/>
                <a:gd name="connsiteY4" fmla="*/ 379819 h 392519"/>
                <a:gd name="connsiteX5" fmla="*/ 585731 w 7970213"/>
                <a:gd name="connsiteY5" fmla="*/ 330658 h 392519"/>
                <a:gd name="connsiteX6" fmla="*/ 543943 w 7970213"/>
                <a:gd name="connsiteY6" fmla="*/ 6193 h 392519"/>
                <a:gd name="connsiteX0" fmla="*/ 930214 w 8356484"/>
                <a:gd name="connsiteY0" fmla="*/ 6193 h 392519"/>
                <a:gd name="connsiteX1" fmla="*/ 8356484 w 8356484"/>
                <a:gd name="connsiteY1" fmla="*/ 0 h 392519"/>
                <a:gd name="connsiteX2" fmla="*/ 8322815 w 8356484"/>
                <a:gd name="connsiteY2" fmla="*/ 202610 h 392519"/>
                <a:gd name="connsiteX3" fmla="*/ 8254589 w 8356484"/>
                <a:gd name="connsiteY3" fmla="*/ 392519 h 392519"/>
                <a:gd name="connsiteX4" fmla="*/ 915466 w 8356484"/>
                <a:gd name="connsiteY4" fmla="*/ 379819 h 392519"/>
                <a:gd name="connsiteX5" fmla="*/ 930214 w 8356484"/>
                <a:gd name="connsiteY5" fmla="*/ 6193 h 392519"/>
                <a:gd name="connsiteX0" fmla="*/ 553382 w 7979652"/>
                <a:gd name="connsiteY0" fmla="*/ 6193 h 392519"/>
                <a:gd name="connsiteX1" fmla="*/ 7979652 w 7979652"/>
                <a:gd name="connsiteY1" fmla="*/ 0 h 392519"/>
                <a:gd name="connsiteX2" fmla="*/ 7945983 w 7979652"/>
                <a:gd name="connsiteY2" fmla="*/ 202610 h 392519"/>
                <a:gd name="connsiteX3" fmla="*/ 7877757 w 7979652"/>
                <a:gd name="connsiteY3" fmla="*/ 392519 h 392519"/>
                <a:gd name="connsiteX4" fmla="*/ 538634 w 7979652"/>
                <a:gd name="connsiteY4" fmla="*/ 379819 h 392519"/>
                <a:gd name="connsiteX5" fmla="*/ 553382 w 7979652"/>
                <a:gd name="connsiteY5" fmla="*/ 6193 h 392519"/>
                <a:gd name="connsiteX0" fmla="*/ 14748 w 7441018"/>
                <a:gd name="connsiteY0" fmla="*/ 6193 h 392519"/>
                <a:gd name="connsiteX1" fmla="*/ 7441018 w 7441018"/>
                <a:gd name="connsiteY1" fmla="*/ 0 h 392519"/>
                <a:gd name="connsiteX2" fmla="*/ 7407349 w 7441018"/>
                <a:gd name="connsiteY2" fmla="*/ 202610 h 392519"/>
                <a:gd name="connsiteX3" fmla="*/ 7339123 w 7441018"/>
                <a:gd name="connsiteY3" fmla="*/ 392519 h 392519"/>
                <a:gd name="connsiteX4" fmla="*/ 0 w 7441018"/>
                <a:gd name="connsiteY4" fmla="*/ 379819 h 392519"/>
                <a:gd name="connsiteX5" fmla="*/ 14748 w 7441018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92519"/>
                <a:gd name="connsiteX1" fmla="*/ 7431186 w 7431186"/>
                <a:gd name="connsiteY1" fmla="*/ 0 h 392519"/>
                <a:gd name="connsiteX2" fmla="*/ 7397517 w 7431186"/>
                <a:gd name="connsiteY2" fmla="*/ 202610 h 392519"/>
                <a:gd name="connsiteX3" fmla="*/ 7329291 w 7431186"/>
                <a:gd name="connsiteY3" fmla="*/ 392519 h 392519"/>
                <a:gd name="connsiteX4" fmla="*/ 0 w 7431186"/>
                <a:gd name="connsiteY4" fmla="*/ 382277 h 392519"/>
                <a:gd name="connsiteX5" fmla="*/ 4916 w 7431186"/>
                <a:gd name="connsiteY5" fmla="*/ 6193 h 392519"/>
                <a:gd name="connsiteX0" fmla="*/ 4916 w 7431186"/>
                <a:gd name="connsiteY0" fmla="*/ 6193 h 387603"/>
                <a:gd name="connsiteX1" fmla="*/ 7431186 w 7431186"/>
                <a:gd name="connsiteY1" fmla="*/ 0 h 387603"/>
                <a:gd name="connsiteX2" fmla="*/ 7397517 w 7431186"/>
                <a:gd name="connsiteY2" fmla="*/ 202610 h 387603"/>
                <a:gd name="connsiteX3" fmla="*/ 7331749 w 7431186"/>
                <a:gd name="connsiteY3" fmla="*/ 387603 h 387603"/>
                <a:gd name="connsiteX4" fmla="*/ 0 w 7431186"/>
                <a:gd name="connsiteY4" fmla="*/ 382277 h 387603"/>
                <a:gd name="connsiteX5" fmla="*/ 4916 w 7431186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  <a:gd name="connsiteX0" fmla="*/ 4916 w 7438560"/>
                <a:gd name="connsiteY0" fmla="*/ 6193 h 387603"/>
                <a:gd name="connsiteX1" fmla="*/ 7438560 w 7438560"/>
                <a:gd name="connsiteY1" fmla="*/ 0 h 387603"/>
                <a:gd name="connsiteX2" fmla="*/ 7397517 w 7438560"/>
                <a:gd name="connsiteY2" fmla="*/ 202610 h 387603"/>
                <a:gd name="connsiteX3" fmla="*/ 7331749 w 7438560"/>
                <a:gd name="connsiteY3" fmla="*/ 387603 h 387603"/>
                <a:gd name="connsiteX4" fmla="*/ 0 w 7438560"/>
                <a:gd name="connsiteY4" fmla="*/ 382277 h 387603"/>
                <a:gd name="connsiteX5" fmla="*/ 4916 w 7438560"/>
                <a:gd name="connsiteY5" fmla="*/ 6193 h 387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438560" h="387603">
                  <a:moveTo>
                    <a:pt x="4916" y="6193"/>
                  </a:moveTo>
                  <a:lnTo>
                    <a:pt x="7438560" y="0"/>
                  </a:lnTo>
                  <a:cubicBezTo>
                    <a:pt x="7426442" y="98388"/>
                    <a:pt x="7415319" y="138010"/>
                    <a:pt x="7397517" y="202610"/>
                  </a:cubicBezTo>
                  <a:cubicBezTo>
                    <a:pt x="7379715" y="267210"/>
                    <a:pt x="7364829" y="305347"/>
                    <a:pt x="7331749" y="387603"/>
                  </a:cubicBezTo>
                  <a:lnTo>
                    <a:pt x="0" y="382277"/>
                  </a:lnTo>
                  <a:cubicBezTo>
                    <a:pt x="2458" y="195464"/>
                    <a:pt x="6069" y="130948"/>
                    <a:pt x="4916" y="61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  <p:sp>
          <p:nvSpPr>
            <p:cNvPr id="85" name="任意多边形 84"/>
            <p:cNvSpPr/>
            <p:nvPr userDrawn="1"/>
          </p:nvSpPr>
          <p:spPr bwMode="auto">
            <a:xfrm>
              <a:off x="7371736" y="4766188"/>
              <a:ext cx="1777181" cy="383458"/>
            </a:xfrm>
            <a:custGeom>
              <a:avLst/>
              <a:gdLst>
                <a:gd name="connsiteX0" fmla="*/ 6590 w 1956041"/>
                <a:gd name="connsiteY0" fmla="*/ 426614 h 517563"/>
                <a:gd name="connsiteX1" fmla="*/ 70500 w 1956041"/>
                <a:gd name="connsiteY1" fmla="*/ 205388 h 517563"/>
                <a:gd name="connsiteX2" fmla="*/ 141784 w 1956041"/>
                <a:gd name="connsiteY2" fmla="*/ 40698 h 517563"/>
                <a:gd name="connsiteX3" fmla="*/ 1778855 w 1956041"/>
                <a:gd name="connsiteY3" fmla="*/ 33324 h 517563"/>
                <a:gd name="connsiteX4" fmla="*/ 1781313 w 1956041"/>
                <a:gd name="connsiteY4" fmla="*/ 424156 h 517563"/>
                <a:gd name="connsiteX5" fmla="*/ 621107 w 1956041"/>
                <a:gd name="connsiteY5" fmla="*/ 517563 h 517563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56041"/>
                <a:gd name="connsiteY0" fmla="*/ 426614 h 426614"/>
                <a:gd name="connsiteX1" fmla="*/ 70500 w 1956041"/>
                <a:gd name="connsiteY1" fmla="*/ 205388 h 426614"/>
                <a:gd name="connsiteX2" fmla="*/ 141784 w 1956041"/>
                <a:gd name="connsiteY2" fmla="*/ 40698 h 426614"/>
                <a:gd name="connsiteX3" fmla="*/ 1778855 w 1956041"/>
                <a:gd name="connsiteY3" fmla="*/ 33324 h 426614"/>
                <a:gd name="connsiteX4" fmla="*/ 1781313 w 1956041"/>
                <a:gd name="connsiteY4" fmla="*/ 424156 h 426614"/>
                <a:gd name="connsiteX5" fmla="*/ 6590 w 1956041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900119"/>
                <a:gd name="connsiteY0" fmla="*/ 426614 h 426614"/>
                <a:gd name="connsiteX1" fmla="*/ 70500 w 1900119"/>
                <a:gd name="connsiteY1" fmla="*/ 205388 h 426614"/>
                <a:gd name="connsiteX2" fmla="*/ 141784 w 1900119"/>
                <a:gd name="connsiteY2" fmla="*/ 40698 h 426614"/>
                <a:gd name="connsiteX3" fmla="*/ 1778855 w 1900119"/>
                <a:gd name="connsiteY3" fmla="*/ 33324 h 426614"/>
                <a:gd name="connsiteX4" fmla="*/ 1781313 w 1900119"/>
                <a:gd name="connsiteY4" fmla="*/ 424156 h 426614"/>
                <a:gd name="connsiteX5" fmla="*/ 6590 w 1900119"/>
                <a:gd name="connsiteY5" fmla="*/ 426614 h 426614"/>
                <a:gd name="connsiteX0" fmla="*/ 6590 w 1781313"/>
                <a:gd name="connsiteY0" fmla="*/ 426614 h 426614"/>
                <a:gd name="connsiteX1" fmla="*/ 70500 w 1781313"/>
                <a:gd name="connsiteY1" fmla="*/ 205388 h 426614"/>
                <a:gd name="connsiteX2" fmla="*/ 141784 w 1781313"/>
                <a:gd name="connsiteY2" fmla="*/ 40698 h 426614"/>
                <a:gd name="connsiteX3" fmla="*/ 1778855 w 1781313"/>
                <a:gd name="connsiteY3" fmla="*/ 33324 h 426614"/>
                <a:gd name="connsiteX4" fmla="*/ 1781313 w 1781313"/>
                <a:gd name="connsiteY4" fmla="*/ 424156 h 426614"/>
                <a:gd name="connsiteX5" fmla="*/ 6590 w 1781313"/>
                <a:gd name="connsiteY5" fmla="*/ 426614 h 426614"/>
                <a:gd name="connsiteX0" fmla="*/ 6590 w 1783771"/>
                <a:gd name="connsiteY0" fmla="*/ 426614 h 426614"/>
                <a:gd name="connsiteX1" fmla="*/ 70500 w 1783771"/>
                <a:gd name="connsiteY1" fmla="*/ 205388 h 426614"/>
                <a:gd name="connsiteX2" fmla="*/ 141784 w 1783771"/>
                <a:gd name="connsiteY2" fmla="*/ 40698 h 426614"/>
                <a:gd name="connsiteX3" fmla="*/ 1778855 w 1783771"/>
                <a:gd name="connsiteY3" fmla="*/ 33324 h 426614"/>
                <a:gd name="connsiteX4" fmla="*/ 1783771 w 1783771"/>
                <a:gd name="connsiteY4" fmla="*/ 424156 h 426614"/>
                <a:gd name="connsiteX5" fmla="*/ 6590 w 1783771"/>
                <a:gd name="connsiteY5" fmla="*/ 426614 h 426614"/>
                <a:gd name="connsiteX0" fmla="*/ 6590 w 1783771"/>
                <a:gd name="connsiteY0" fmla="*/ 418151 h 418151"/>
                <a:gd name="connsiteX1" fmla="*/ 70500 w 1783771"/>
                <a:gd name="connsiteY1" fmla="*/ 196925 h 418151"/>
                <a:gd name="connsiteX2" fmla="*/ 141784 w 1783771"/>
                <a:gd name="connsiteY2" fmla="*/ 32235 h 418151"/>
                <a:gd name="connsiteX3" fmla="*/ 1778855 w 1783771"/>
                <a:gd name="connsiteY3" fmla="*/ 37151 h 418151"/>
                <a:gd name="connsiteX4" fmla="*/ 1783771 w 1783771"/>
                <a:gd name="connsiteY4" fmla="*/ 415693 h 418151"/>
                <a:gd name="connsiteX5" fmla="*/ 6590 w 1783771"/>
                <a:gd name="connsiteY5" fmla="*/ 418151 h 418151"/>
                <a:gd name="connsiteX0" fmla="*/ 6590 w 1783771"/>
                <a:gd name="connsiteY0" fmla="*/ 395745 h 395745"/>
                <a:gd name="connsiteX1" fmla="*/ 70500 w 1783771"/>
                <a:gd name="connsiteY1" fmla="*/ 174519 h 395745"/>
                <a:gd name="connsiteX2" fmla="*/ 141784 w 1783771"/>
                <a:gd name="connsiteY2" fmla="*/ 9829 h 395745"/>
                <a:gd name="connsiteX3" fmla="*/ 1778855 w 1783771"/>
                <a:gd name="connsiteY3" fmla="*/ 14745 h 395745"/>
                <a:gd name="connsiteX4" fmla="*/ 1783771 w 1783771"/>
                <a:gd name="connsiteY4" fmla="*/ 393287 h 395745"/>
                <a:gd name="connsiteX5" fmla="*/ 6590 w 1783771"/>
                <a:gd name="connsiteY5" fmla="*/ 395745 h 395745"/>
                <a:gd name="connsiteX0" fmla="*/ 6233 w 1783414"/>
                <a:gd name="connsiteY0" fmla="*/ 420329 h 420329"/>
                <a:gd name="connsiteX1" fmla="*/ 70143 w 1783414"/>
                <a:gd name="connsiteY1" fmla="*/ 199103 h 420329"/>
                <a:gd name="connsiteX2" fmla="*/ 141427 w 1783414"/>
                <a:gd name="connsiteY2" fmla="*/ 34413 h 420329"/>
                <a:gd name="connsiteX3" fmla="*/ 1773582 w 1783414"/>
                <a:gd name="connsiteY3" fmla="*/ 0 h 420329"/>
                <a:gd name="connsiteX4" fmla="*/ 1783414 w 1783414"/>
                <a:gd name="connsiteY4" fmla="*/ 417871 h 420329"/>
                <a:gd name="connsiteX5" fmla="*/ 6233 w 1783414"/>
                <a:gd name="connsiteY5" fmla="*/ 420329 h 420329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6769 w 1783950"/>
                <a:gd name="connsiteY0" fmla="*/ 397851 h 397851"/>
                <a:gd name="connsiteX1" fmla="*/ 70679 w 1783950"/>
                <a:gd name="connsiteY1" fmla="*/ 176625 h 397851"/>
                <a:gd name="connsiteX2" fmla="*/ 141963 w 1783950"/>
                <a:gd name="connsiteY2" fmla="*/ 11935 h 397851"/>
                <a:gd name="connsiteX3" fmla="*/ 1781492 w 1783950"/>
                <a:gd name="connsiteY3" fmla="*/ 9477 h 397851"/>
                <a:gd name="connsiteX4" fmla="*/ 1783950 w 1783950"/>
                <a:gd name="connsiteY4" fmla="*/ 395393 h 397851"/>
                <a:gd name="connsiteX5" fmla="*/ 6769 w 1783950"/>
                <a:gd name="connsiteY5" fmla="*/ 397851 h 397851"/>
                <a:gd name="connsiteX0" fmla="*/ 0 w 1777181"/>
                <a:gd name="connsiteY0" fmla="*/ 397851 h 397851"/>
                <a:gd name="connsiteX1" fmla="*/ 63910 w 1777181"/>
                <a:gd name="connsiteY1" fmla="*/ 176625 h 397851"/>
                <a:gd name="connsiteX2" fmla="*/ 135194 w 1777181"/>
                <a:gd name="connsiteY2" fmla="*/ 11935 h 397851"/>
                <a:gd name="connsiteX3" fmla="*/ 1774723 w 1777181"/>
                <a:gd name="connsiteY3" fmla="*/ 9477 h 397851"/>
                <a:gd name="connsiteX4" fmla="*/ 1777181 w 1777181"/>
                <a:gd name="connsiteY4" fmla="*/ 395393 h 397851"/>
                <a:gd name="connsiteX5" fmla="*/ 0 w 1777181"/>
                <a:gd name="connsiteY5" fmla="*/ 397851 h 397851"/>
                <a:gd name="connsiteX0" fmla="*/ 0 w 1777181"/>
                <a:gd name="connsiteY0" fmla="*/ 388374 h 388374"/>
                <a:gd name="connsiteX1" fmla="*/ 63910 w 1777181"/>
                <a:gd name="connsiteY1" fmla="*/ 167148 h 388374"/>
                <a:gd name="connsiteX2" fmla="*/ 135194 w 1777181"/>
                <a:gd name="connsiteY2" fmla="*/ 2458 h 388374"/>
                <a:gd name="connsiteX3" fmla="*/ 1774723 w 1777181"/>
                <a:gd name="connsiteY3" fmla="*/ 0 h 388374"/>
                <a:gd name="connsiteX4" fmla="*/ 1777181 w 1777181"/>
                <a:gd name="connsiteY4" fmla="*/ 385916 h 388374"/>
                <a:gd name="connsiteX5" fmla="*/ 0 w 1777181"/>
                <a:gd name="connsiteY5" fmla="*/ 388374 h 388374"/>
                <a:gd name="connsiteX0" fmla="*/ 0 w 1777181"/>
                <a:gd name="connsiteY0" fmla="*/ 385916 h 385916"/>
                <a:gd name="connsiteX1" fmla="*/ 63910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7128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8994 w 1777181"/>
                <a:gd name="connsiteY1" fmla="*/ 164690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5916 h 385916"/>
                <a:gd name="connsiteX1" fmla="*/ 56536 w 1777181"/>
                <a:gd name="connsiteY1" fmla="*/ 167148 h 385916"/>
                <a:gd name="connsiteX2" fmla="*/ 135194 w 1777181"/>
                <a:gd name="connsiteY2" fmla="*/ 0 h 385916"/>
                <a:gd name="connsiteX3" fmla="*/ 1774723 w 1777181"/>
                <a:gd name="connsiteY3" fmla="*/ 2458 h 385916"/>
                <a:gd name="connsiteX4" fmla="*/ 1777181 w 1777181"/>
                <a:gd name="connsiteY4" fmla="*/ 383458 h 385916"/>
                <a:gd name="connsiteX5" fmla="*/ 0 w 1777181"/>
                <a:gd name="connsiteY5" fmla="*/ 385916 h 385916"/>
                <a:gd name="connsiteX0" fmla="*/ 0 w 1777181"/>
                <a:gd name="connsiteY0" fmla="*/ 383458 h 383458"/>
                <a:gd name="connsiteX1" fmla="*/ 56536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58994 w 1777181"/>
                <a:gd name="connsiteY1" fmla="*/ 162232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  <a:gd name="connsiteX0" fmla="*/ 0 w 1777181"/>
                <a:gd name="connsiteY0" fmla="*/ 383458 h 383458"/>
                <a:gd name="connsiteX1" fmla="*/ 61452 w 1777181"/>
                <a:gd name="connsiteY1" fmla="*/ 164690 h 383458"/>
                <a:gd name="connsiteX2" fmla="*/ 135194 w 1777181"/>
                <a:gd name="connsiteY2" fmla="*/ 2458 h 383458"/>
                <a:gd name="connsiteX3" fmla="*/ 1774723 w 1777181"/>
                <a:gd name="connsiteY3" fmla="*/ 0 h 383458"/>
                <a:gd name="connsiteX4" fmla="*/ 1777181 w 1777181"/>
                <a:gd name="connsiteY4" fmla="*/ 381000 h 383458"/>
                <a:gd name="connsiteX5" fmla="*/ 0 w 1777181"/>
                <a:gd name="connsiteY5" fmla="*/ 383458 h 383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777181" h="383458">
                  <a:moveTo>
                    <a:pt x="0" y="383458"/>
                  </a:moveTo>
                  <a:cubicBezTo>
                    <a:pt x="23147" y="292714"/>
                    <a:pt x="38920" y="228190"/>
                    <a:pt x="61452" y="164690"/>
                  </a:cubicBezTo>
                  <a:cubicBezTo>
                    <a:pt x="83984" y="101190"/>
                    <a:pt x="110613" y="49980"/>
                    <a:pt x="135194" y="2458"/>
                  </a:cubicBezTo>
                  <a:lnTo>
                    <a:pt x="1774723" y="0"/>
                  </a:lnTo>
                  <a:cubicBezTo>
                    <a:pt x="1777591" y="174522"/>
                    <a:pt x="1773494" y="216720"/>
                    <a:pt x="1777181" y="381000"/>
                  </a:cubicBezTo>
                  <a:lnTo>
                    <a:pt x="0" y="383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rtlCol="0" anchor="ctr"/>
            <a:lstStyle/>
            <a:p>
              <a:pPr algn="ctr"/>
              <a:endParaRPr lang="zh-CN" altLang="en-US">
                <a:latin typeface="Arial"/>
              </a:endParaRPr>
            </a:p>
          </p:txBody>
        </p:sp>
      </p:grpSp>
      <p:sp>
        <p:nvSpPr>
          <p:cNvPr id="86" name="副标题 2"/>
          <p:cNvSpPr txBox="1">
            <a:spLocks/>
          </p:cNvSpPr>
          <p:nvPr userDrawn="1"/>
        </p:nvSpPr>
        <p:spPr bwMode="auto">
          <a:xfrm>
            <a:off x="2002468" y="4900504"/>
            <a:ext cx="4845841" cy="293687"/>
          </a:xfrm>
          <a:prstGeom prst="rect">
            <a:avLst/>
          </a:prstGeom>
        </p:spPr>
        <p:txBody>
          <a:bodyPr lIns="91427" tIns="45715" rIns="91427" bIns="45715"/>
          <a:lstStyle>
            <a:lvl1pPr marL="342900" indent="-3429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90000"/>
              </a:buClr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FrutigerNext LT Medium" pitchFamily="34" charset="0"/>
              <a:buChar char="»"/>
              <a:defRPr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–"/>
              <a:defRPr sz="16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Font typeface="Arial" charset="0"/>
              <a:buChar char="~"/>
              <a:defRPr sz="16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buFontTx/>
              <a:buNone/>
              <a:defRPr/>
            </a:pPr>
            <a:r>
              <a:rPr lang="en-GB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JVET-L0492:</a:t>
            </a:r>
            <a:r>
              <a:rPr lang="en-GB" altLang="zh-CN" sz="1051" b="0" baseline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 </a:t>
            </a:r>
            <a:r>
              <a:rPr lang="sv-SE" altLang="zh-CN" sz="1051" b="0" dirty="0" smtClean="0">
                <a:solidFill>
                  <a:schemeClr val="bg1">
                    <a:lumMod val="50000"/>
                  </a:schemeClr>
                </a:solidFill>
                <a:latin typeface="Arial"/>
              </a:rPr>
              <a:t>CBF flags signalling in VVC</a:t>
            </a:r>
            <a:endParaRPr lang="en-US" altLang="zh-CN" sz="1051" b="0" dirty="0" smtClean="0">
              <a:solidFill>
                <a:schemeClr val="bg1">
                  <a:lumMod val="50000"/>
                </a:schemeClr>
              </a:solidFill>
              <a:latin typeface="Arial"/>
            </a:endParaRPr>
          </a:p>
        </p:txBody>
      </p:sp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4126" y="4900504"/>
            <a:ext cx="808175" cy="192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8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850002"/>
            <a:ext cx="2030413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" name="Rectangle 5"/>
          <p:cNvSpPr>
            <a:spLocks noChangeArrowheads="1"/>
          </p:cNvSpPr>
          <p:nvPr userDrawn="1"/>
        </p:nvSpPr>
        <p:spPr bwMode="auto">
          <a:xfrm>
            <a:off x="6983450" y="4956994"/>
            <a:ext cx="720080" cy="186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eaLnBrk="0" hangingPunct="0">
              <a:lnSpc>
                <a:spcPct val="85000"/>
              </a:lnSpc>
              <a:defRPr/>
            </a:pPr>
            <a:r>
              <a:rPr lang="de-DE" altLang="zh-CN" sz="1051" dirty="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t>Page </a:t>
            </a:r>
            <a:fld id="{52A5D625-72FF-4364-B088-B7F11232586A}" type="slidenum">
              <a:rPr lang="de-DE" altLang="zh-CN" sz="1051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rPr>
              <a:pPr eaLnBrk="0" hangingPunct="0">
                <a:lnSpc>
                  <a:spcPct val="85000"/>
                </a:lnSpc>
                <a:defRPr/>
              </a:pPr>
              <a:t>‹#›</a:t>
            </a:fld>
            <a:endParaRPr lang="en-GB" altLang="zh-CN" sz="1051" dirty="0">
              <a:solidFill>
                <a:schemeClr val="tx1"/>
              </a:solidFill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2289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9" r:id="rId1"/>
  </p:sldLayoutIdLst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pitchFamily="34" charset="0"/>
          <a:ea typeface="黑体" pitchFamily="49" charset="-122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Arial" charset="0"/>
          <a:ea typeface="黑体" pitchFamily="49" charset="-122"/>
          <a:cs typeface="Arial" charset="0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lr>
          <a:srgbClr val="777777"/>
        </a:buClr>
        <a:buSzPct val="60000"/>
        <a:buFont typeface="Wingdings" charset="2"/>
        <a:buChar char="l"/>
        <a:defRPr sz="2000">
          <a:solidFill>
            <a:schemeClr val="tx1"/>
          </a:solidFill>
          <a:latin typeface="+mn-lt"/>
          <a:ea typeface="黑体" pitchFamily="49" charset="-122"/>
          <a:cs typeface="+mn-cs"/>
        </a:defRPr>
      </a:lvl1pPr>
      <a:lvl2pPr marL="742827" indent="-285704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p"/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SzPct val="50000"/>
        <a:buFont typeface="Wingdings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Char char="–"/>
        <a:defRPr sz="14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lnSpc>
          <a:spcPct val="140000"/>
        </a:lnSpc>
        <a:spcBef>
          <a:spcPct val="0"/>
        </a:spcBef>
        <a:spcAft>
          <a:spcPct val="0"/>
        </a:spcAft>
        <a:buFont typeface="Arial" charset="0"/>
        <a:buChar char="~"/>
        <a:defRPr sz="12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87" descr="图片3副本"/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24328" y="4708459"/>
            <a:ext cx="1310608" cy="3115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3" name="Picture 2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04021" y="901722"/>
            <a:ext cx="3554615" cy="9293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4" name="Picture 3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58622" y="1491631"/>
            <a:ext cx="4025620" cy="2012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7" name="图片 86"/>
          <p:cNvPicPr>
            <a:picLocks noChangeAspect="1"/>
          </p:cNvPicPr>
          <p:nvPr userDrawn="1"/>
        </p:nvPicPr>
        <p:blipFill>
          <a:blip r:embed="rId6" cstate="print">
            <a:alphaModFix amt="25000"/>
          </a:blip>
          <a:stretch>
            <a:fillRect/>
          </a:stretch>
        </p:blipFill>
        <p:spPr>
          <a:xfrm>
            <a:off x="2843809" y="2845677"/>
            <a:ext cx="3773927" cy="3758522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 bwMode="auto">
          <a:xfrm>
            <a:off x="3825244" y="694843"/>
            <a:ext cx="151216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CC9900"/>
              </a:buClr>
              <a:buSzTx/>
              <a:buFont typeface="Wingdings" pitchFamily="2" charset="2"/>
              <a:buChar char="n"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389988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</p:sldLayoutIdLst>
  <p:transition advClick="0" advTm="8000">
    <p:fade thruBlk="1"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5pPr>
      <a:lvl6pPr marL="457123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6pPr>
      <a:lvl7pPr marL="914248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7pPr>
      <a:lvl8pPr marL="1371372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8pPr>
      <a:lvl9pPr marL="1828496" algn="l" rtl="0" eaLnBrk="1" fontAlgn="base" hangingPunct="1">
        <a:spcBef>
          <a:spcPct val="0"/>
        </a:spcBef>
        <a:spcAft>
          <a:spcPct val="0"/>
        </a:spcAft>
        <a:defRPr sz="3200" b="1">
          <a:solidFill>
            <a:srgbClr val="990000"/>
          </a:solidFill>
          <a:latin typeface="FrutigerNext LT Medium" pitchFamily="34" charset="0"/>
          <a:ea typeface="华文细黑" pitchFamily="2" charset="-122"/>
          <a:cs typeface="宋体" charset="-122"/>
        </a:defRPr>
      </a:lvl9pPr>
    </p:titleStyle>
    <p:bodyStyle>
      <a:lvl1pPr marL="342842" indent="-342842" algn="l" rtl="0" eaLnBrk="0" fontAlgn="base" hangingPunct="0">
        <a:spcBef>
          <a:spcPct val="20000"/>
        </a:spcBef>
        <a:spcAft>
          <a:spcPct val="0"/>
        </a:spcAft>
        <a:buClr>
          <a:srgbClr val="990000"/>
        </a:buClr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827" indent="-28570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2pPr>
      <a:lvl3pPr marL="1142810" indent="-228562" algn="l" rtl="0" eaLnBrk="0" fontAlgn="base" hangingPunct="0">
        <a:spcBef>
          <a:spcPct val="20000"/>
        </a:spcBef>
        <a:spcAft>
          <a:spcPct val="0"/>
        </a:spcAft>
        <a:buFont typeface="FrutigerNext LT Medium" charset="0"/>
        <a:buChar char="»"/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599933" indent="-228562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2057058" indent="-22856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5pPr>
      <a:lvl6pPr marL="2514181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6pPr>
      <a:lvl7pPr marL="297130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7pPr>
      <a:lvl8pPr marL="3428429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8pPr>
      <a:lvl9pPr marL="3885554" indent="-228562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~"/>
        <a:defRPr sz="16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23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48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37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496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619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742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867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91" algn="l" defTabSz="91424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2.emf"/><Relationship Id="rId2" Type="http://schemas.openxmlformats.org/officeDocument/2006/relationships/vmlDrawing" Target="../drawings/vmlDrawing1.vml"/><Relationship Id="rId1" Type="http://schemas.openxmlformats.org/officeDocument/2006/relationships/themeOverride" Target="../theme/themeOverride3.xml"/><Relationship Id="rId6" Type="http://schemas.openxmlformats.org/officeDocument/2006/relationships/package" Target="../embeddings/Microsoft_Excel_Macro-Enabled_Worksheet2.xlsm"/><Relationship Id="rId5" Type="http://schemas.openxmlformats.org/officeDocument/2006/relationships/image" Target="../media/image11.emf"/><Relationship Id="rId4" Type="http://schemas.openxmlformats.org/officeDocument/2006/relationships/package" Target="../embeddings/Microsoft_Excel_Macro-Enabled_Worksheet1.xlsm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-108520" y="2571750"/>
            <a:ext cx="8856663" cy="720080"/>
          </a:xfrm>
        </p:spPr>
        <p:txBody>
          <a:bodyPr/>
          <a:lstStyle/>
          <a:p>
            <a:pPr algn="ctr" fontAlgn="ctr">
              <a:lnSpc>
                <a:spcPct val="150000"/>
              </a:lnSpc>
            </a:pPr>
            <a: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  <a:t>JVET-N0492</a:t>
            </a:r>
            <a:br>
              <a:rPr lang="en-US" altLang="zh-CN" sz="2000" b="0" dirty="0" smtClean="0">
                <a:solidFill>
                  <a:srgbClr val="990000"/>
                </a:solidFill>
                <a:ea typeface="宋体" charset="-122"/>
              </a:rPr>
            </a:br>
            <a:r>
              <a:rPr lang="sv-SE" altLang="zh-CN" sz="2000" b="0" dirty="0">
                <a:solidFill>
                  <a:srgbClr val="990000"/>
                </a:solidFill>
                <a:ea typeface="宋体" charset="-122"/>
              </a:rPr>
              <a:t>CBF flags signalling in VVC</a:t>
            </a:r>
            <a:endParaRPr lang="en-US" altLang="zh-CN" sz="1600" dirty="0">
              <a:latin typeface="Arial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630897" y="3579862"/>
            <a:ext cx="211724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/>
              <a:t>R. Chernyak, Y. Zhao,</a:t>
            </a:r>
            <a:br>
              <a:rPr lang="en-GB" dirty="0" smtClean="0"/>
            </a:br>
            <a:r>
              <a:rPr lang="en-GB" dirty="0" smtClean="0"/>
              <a:t>S. Ikonin, J. Chen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9871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600" y="22268"/>
            <a:ext cx="2044025" cy="489689"/>
          </a:xfrm>
        </p:spPr>
        <p:txBody>
          <a:bodyPr/>
          <a:lstStyle/>
          <a:p>
            <a:r>
              <a:rPr lang="en-US" sz="2400" b="0" dirty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Background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5" y="443664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CA" sz="1600" dirty="0"/>
              <a:t>There is a mismatch between VVC 4 specification draft and VTM4.0 </a:t>
            </a:r>
            <a:r>
              <a:rPr lang="en-CA" sz="1600" dirty="0" smtClean="0"/>
              <a:t>SW (ticket </a:t>
            </a:r>
            <a:r>
              <a:rPr lang="en-US" sz="1600" dirty="0" smtClean="0"/>
              <a:t>#203</a:t>
            </a:r>
            <a:r>
              <a:rPr lang="en-CA" sz="1600" dirty="0" smtClean="0"/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79094"/>
              </p:ext>
            </p:extLst>
          </p:nvPr>
        </p:nvGraphicFramePr>
        <p:xfrm>
          <a:off x="251520" y="1356802"/>
          <a:ext cx="4464496" cy="3262316"/>
        </p:xfrm>
        <a:graphic>
          <a:graphicData uri="http://schemas.openxmlformats.org/drawingml/2006/table">
            <a:tbl>
              <a:tblPr/>
              <a:tblGrid>
                <a:gridCol w="4464496"/>
              </a:tblGrid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9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)  | | 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&amp;&amp;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9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9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 (IntraSubPartitionsSplitType != ISP_NO_SPLIT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de-DE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  =  InferTuCbfLuma  &amp;&amp;  !tu_cbf_luma[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de-DE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919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IntraSubPartitionsSplitType =  = ISP_NO_SPLIT  &amp;&amp;  !( cu_sbt_flag  &amp;&amp; 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subTuIndex  = = 0  &amp;&amp;  cu_sbt_pos_flag )  | | 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subTuIndex  = = 1  &amp;&amp;  !cu_sbt_pos_flag ) ) ) )  | | 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IntraSubPartitionsSplitType != ISP_NO_SPLIT &amp;&amp;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subTuIndex = = NumIntraSubPartitions − 1 </a:t>
                      </a:r>
                      <a:r>
                        <a:rPr lang="en-CA" sz="9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9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9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84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9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3828" marR="638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1691680" y="904601"/>
            <a:ext cx="124380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Specification</a:t>
            </a:r>
            <a:endParaRPr lang="en-US" sz="1600" dirty="0"/>
          </a:p>
        </p:txBody>
      </p:sp>
      <p:sp>
        <p:nvSpPr>
          <p:cNvPr id="7" name="Rectangle 6"/>
          <p:cNvSpPr/>
          <p:nvPr/>
        </p:nvSpPr>
        <p:spPr>
          <a:xfrm>
            <a:off x="6588224" y="904601"/>
            <a:ext cx="46051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sz="1600" dirty="0" smtClean="0"/>
              <a:t>SW</a:t>
            </a: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>
            <a:off x="5246909" y="1227480"/>
            <a:ext cx="381094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err="1">
                <a:solidFill>
                  <a:srgbClr val="2B91AF"/>
                </a:solidFill>
                <a:latin typeface="Consolas" panose="020B0609020204030204" pitchFamily="49" charset="0"/>
              </a:rPr>
              <a:t>CABACReader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::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transform_tree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2B91AF"/>
                </a:solidFill>
                <a:latin typeface="Consolas" panose="020B0609020204030204" pitchFamily="49" charset="0"/>
              </a:rPr>
              <a:t>…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 err="1" smtClean="0">
                <a:solidFill>
                  <a:srgbClr val="808080"/>
                </a:solidFill>
                <a:latin typeface="Consolas" panose="020B0609020204030204" pitchFamily="49" charset="0"/>
              </a:rPr>
              <a:t>chromaCbfs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.Cb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&amp;= 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cbfDepth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 ...</a:t>
            </a:r>
            <a:endParaRPr lang="en-US" sz="9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err="1">
                <a:solidFill>
                  <a:srgbClr val="808080"/>
                </a:solidFill>
                <a:latin typeface="Consolas" panose="020B0609020204030204" pitchFamily="49" charset="0"/>
              </a:rPr>
              <a:t>chromaCbfs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.Cb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&amp;=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cbfDepth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 ...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if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!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chromaCbfs.sigChroma</a:t>
            </a:r>
            <a:r>
              <a:rPr lang="en-US" sz="900" b="1" dirty="0">
                <a:solidFill>
                  <a:srgbClr val="FF0000"/>
                </a:solidFill>
                <a:latin typeface="Consolas" panose="020B0609020204030204" pitchFamily="49" charset="0"/>
              </a:rPr>
              <a:t>( </a:t>
            </a:r>
            <a:r>
              <a:rPr lang="en-US" sz="9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area.chromaFormat</a:t>
            </a:r>
            <a:r>
              <a:rPr lang="en-US" sz="900" b="1" dirty="0">
                <a:solidFill>
                  <a:srgbClr val="FF0000"/>
                </a:solidFill>
                <a:latin typeface="Consolas" panose="020B0609020204030204" pitchFamily="49" charset="0"/>
              </a:rPr>
              <a:t> )</a:t>
            </a:r>
            <a:r>
              <a:rPr lang="en-US" sz="9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TU::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setCbfAtDepth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tu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>
                <a:solidFill>
                  <a:srgbClr val="2F4F4F"/>
                </a:solidFill>
                <a:latin typeface="Consolas" panose="020B0609020204030204" pitchFamily="49" charset="0"/>
              </a:rPr>
              <a:t>COMPONENT_Y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1 );</a:t>
            </a:r>
          </a:p>
          <a:p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900" dirty="0" smtClean="0">
                <a:solidFill>
                  <a:srgbClr val="0000FF"/>
                </a:solidFill>
                <a:latin typeface="Consolas" panose="020B0609020204030204" pitchFamily="49" charset="0"/>
              </a:rPr>
              <a:t> else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en-US" sz="9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cbfY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=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cbf_comp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cs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tu.Y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900" dirty="0" err="1">
                <a:solidFill>
                  <a:srgbClr val="000000"/>
                </a:solidFill>
                <a:latin typeface="Consolas" panose="020B0609020204030204" pitchFamily="49" charset="0"/>
              </a:rPr>
              <a:t>trDepth</a:t>
            </a:r>
            <a:r>
              <a:rPr lang="en-US" sz="9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900" dirty="0" smtClean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 smtClean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9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r>
              <a:rPr lang="en-US" sz="900" dirty="0">
                <a:solidFill>
                  <a:srgbClr val="808080"/>
                </a:solidFill>
                <a:latin typeface="Consolas" panose="020B0609020204030204" pitchFamily="49" charset="0"/>
              </a:rPr>
              <a:t>...</a:t>
            </a: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1680983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6" y="65837"/>
            <a:ext cx="4320480" cy="489689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Spec - SW differences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7505" y="573533"/>
            <a:ext cx="51125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The SW has hierarchical Chroma CBFs signaling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The SW has </a:t>
            </a:r>
            <a:r>
              <a:rPr lang="en-US" sz="1600" dirty="0" err="1" smtClean="0"/>
              <a:t>Luma</a:t>
            </a:r>
            <a:r>
              <a:rPr lang="en-US" sz="1600" dirty="0" smtClean="0"/>
              <a:t> </a:t>
            </a:r>
            <a:r>
              <a:rPr lang="en-US" sz="1600" dirty="0" err="1" smtClean="0"/>
              <a:t>Cbf</a:t>
            </a:r>
            <a:r>
              <a:rPr lang="en-US" sz="1600" dirty="0" smtClean="0"/>
              <a:t> deriving method 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600" dirty="0" smtClean="0"/>
              <a:t>Both of abovementioned methods missed in the spec</a:t>
            </a:r>
            <a:endParaRPr lang="en-CA" sz="1600" dirty="0" smtClean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445959"/>
              </p:ext>
            </p:extLst>
          </p:nvPr>
        </p:nvGraphicFramePr>
        <p:xfrm>
          <a:off x="107505" y="221171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618860"/>
              </p:ext>
            </p:extLst>
          </p:nvPr>
        </p:nvGraphicFramePr>
        <p:xfrm>
          <a:off x="4644008" y="2211710"/>
          <a:ext cx="4406902" cy="1781175"/>
        </p:xfrm>
        <a:graphic>
          <a:graphicData uri="http://schemas.openxmlformats.org/drawingml/2006/table">
            <a:tbl>
              <a:tblPr/>
              <a:tblGrid>
                <a:gridCol w="1037662"/>
                <a:gridCol w="673848"/>
                <a:gridCol w="673848"/>
                <a:gridCol w="673848"/>
                <a:gridCol w="673848"/>
                <a:gridCol w="673848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VTM4.0.1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1331640" y="4011910"/>
            <a:ext cx="24268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/>
              <a:t>Hierarchical </a:t>
            </a:r>
            <a:r>
              <a:rPr lang="en-CA" dirty="0" err="1" smtClean="0"/>
              <a:t>Cbf</a:t>
            </a:r>
            <a:r>
              <a:rPr lang="en-CA" dirty="0" smtClean="0"/>
              <a:t> Off Test</a:t>
            </a:r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5796136" y="4011910"/>
            <a:ext cx="26452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/>
              <a:t>Luma</a:t>
            </a:r>
            <a:r>
              <a:rPr lang="en-CA" dirty="0"/>
              <a:t> </a:t>
            </a:r>
            <a:r>
              <a:rPr lang="en-CA" dirty="0" err="1"/>
              <a:t>Cbf</a:t>
            </a:r>
            <a:r>
              <a:rPr lang="en-CA" dirty="0"/>
              <a:t> </a:t>
            </a:r>
            <a:r>
              <a:rPr lang="en-CA" dirty="0" smtClean="0"/>
              <a:t>deriving Off Test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88121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3707904" cy="489689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Performance impact CTC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31879"/>
              </p:ext>
            </p:extLst>
          </p:nvPr>
        </p:nvGraphicFramePr>
        <p:xfrm>
          <a:off x="611560" y="549429"/>
          <a:ext cx="3096344" cy="396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6" name="Macro-Enabled Worksheet" r:id="rId4" imgW="4429290" imgH="5676939" progId="Excel.SheetMacroEnabled.12">
                  <p:embed/>
                </p:oleObj>
              </mc:Choice>
              <mc:Fallback>
                <p:oleObj name="Macro-Enabled Worksheet" r:id="rId4" imgW="4429290" imgH="567693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1560" y="549429"/>
                        <a:ext cx="3096344" cy="396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4"/>
          <p:cNvSpPr/>
          <p:nvPr/>
        </p:nvSpPr>
        <p:spPr>
          <a:xfrm>
            <a:off x="1403648" y="4500697"/>
            <a:ext cx="16586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smtClean="0"/>
              <a:t>Hierarchical </a:t>
            </a:r>
            <a:r>
              <a:rPr lang="en-CA" dirty="0" err="1" smtClean="0"/>
              <a:t>Cbf</a:t>
            </a:r>
            <a:endParaRPr lang="en-US" dirty="0"/>
          </a:p>
        </p:txBody>
      </p:sp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28273227"/>
              </p:ext>
            </p:extLst>
          </p:nvPr>
        </p:nvGraphicFramePr>
        <p:xfrm>
          <a:off x="4860032" y="549429"/>
          <a:ext cx="3096344" cy="396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7" name="Macro-Enabled Worksheet" r:id="rId6" imgW="4429290" imgH="5676939" progId="Excel.SheetMacroEnabled.12">
                  <p:embed/>
                </p:oleObj>
              </mc:Choice>
              <mc:Fallback>
                <p:oleObj name="Macro-Enabled Worksheet" r:id="rId6" imgW="4429290" imgH="5676939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4860032" y="549429"/>
                        <a:ext cx="3096344" cy="396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/>
          <p:cNvSpPr/>
          <p:nvPr/>
        </p:nvSpPr>
        <p:spPr>
          <a:xfrm>
            <a:off x="5724128" y="4500697"/>
            <a:ext cx="18771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CA" dirty="0" err="1" smtClean="0"/>
              <a:t>Luma</a:t>
            </a:r>
            <a:r>
              <a:rPr lang="en-CA" dirty="0" smtClean="0"/>
              <a:t> </a:t>
            </a:r>
            <a:r>
              <a:rPr lang="en-CA" dirty="0" err="1" smtClean="0"/>
              <a:t>Cbf</a:t>
            </a:r>
            <a:r>
              <a:rPr lang="en-CA" dirty="0" smtClean="0"/>
              <a:t> deriving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6954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3995936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1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107504" y="408596"/>
            <a:ext cx="4104456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Keep </a:t>
            </a:r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dirty="0" err="1"/>
              <a:t>Cbf</a:t>
            </a:r>
            <a:r>
              <a:rPr lang="en-US" dirty="0"/>
              <a:t> deriving </a:t>
            </a:r>
            <a:r>
              <a:rPr lang="en-US" dirty="0" smtClean="0"/>
              <a:t>method only </a:t>
            </a:r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252658"/>
              </p:ext>
            </p:extLst>
          </p:nvPr>
        </p:nvGraphicFramePr>
        <p:xfrm>
          <a:off x="1475656" y="1059582"/>
          <a:ext cx="5875869" cy="3352800"/>
        </p:xfrm>
        <a:graphic>
          <a:graphicData uri="http://schemas.openxmlformats.org/drawingml/2006/table">
            <a:tbl>
              <a:tblPr/>
              <a:tblGrid>
                <a:gridCol w="5112568"/>
                <a:gridCol w="763301"/>
              </a:tblGrid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1434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IntraSubPartitionsSplitType =  = ISP_NO_SPLIT  &amp;&amp;  !( cu_sbt_flag  &amp;&amp; 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subTuIndex  = = 0  &amp;&amp;  cu_sbt_pos_flag ) 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subTuIndex  = = 1  &amp;&amp;  !cu_sbt_pos_flag ) ) ) )  | | 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IntraSubPartitionsSplitType != ISP_NO_SPLIT &amp;&amp;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subTuIndex = = NumIntraSubPartitions − 1 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(v)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8008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&amp;&amp; 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!=  MODE_INTRA | 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| |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 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| |(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ISP_NO_SPLIT) 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tu_cbf_luma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287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}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6729" marR="667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467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0"/>
            <a:ext cx="3995936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2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35496" y="411510"/>
            <a:ext cx="6840760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dirty="0" smtClean="0"/>
              <a:t>Apply same to ISP </a:t>
            </a:r>
            <a:r>
              <a:rPr lang="en-US" dirty="0" err="1" smtClean="0"/>
              <a:t>Luma</a:t>
            </a:r>
            <a:r>
              <a:rPr lang="en-US" dirty="0" smtClean="0"/>
              <a:t> </a:t>
            </a:r>
            <a:r>
              <a:rPr lang="en-US" dirty="0" err="1" smtClean="0"/>
              <a:t>Cbf</a:t>
            </a:r>
            <a:r>
              <a:rPr lang="en-US" dirty="0" smtClean="0"/>
              <a:t> derivation method for TU64 partitioning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488496"/>
              </p:ext>
            </p:extLst>
          </p:nvPr>
        </p:nvGraphicFramePr>
        <p:xfrm>
          <a:off x="1547664" y="1275606"/>
          <a:ext cx="5688632" cy="2758440"/>
        </p:xfrm>
        <a:graphic>
          <a:graphicData uri="http://schemas.openxmlformats.org/drawingml/2006/table">
            <a:tbl>
              <a:tblPr/>
              <a:tblGrid>
                <a:gridCol w="5688632"/>
              </a:tblGrid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InferTuCbfLuma = 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IntraSubPartSplitType = = NO_ISP_SPLIT )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| |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trafoWidth  =  ( tbWidth  &gt;  MaxTbSizeY ) ? (tbWidth / 2) : tbWidth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=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?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/ 2) :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transform_tree( x0, y0, trafoWidth,  trafoHeight 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&gt;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y0,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tbHeight  &gt;  MaxTbSizeY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x0, y0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if( tbWidth  &gt;  MaxTbSizeY  &amp;&amp;  tbHeight  &gt;  MaxTbSizeY 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transform_tree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( x0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y0 +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trafoHeight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 else {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		transform_unit( x0, y0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tbWidth, tbHeight, treeType, 0 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 {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100" dirty="0" smtClean="0">
                          <a:effectLst/>
                          <a:latin typeface="Times New Roman" panose="02020603050405020304" pitchFamily="18" charset="0"/>
                          <a:ea typeface="等线"/>
                        </a:rPr>
                        <a:t>…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等线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230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" y="51470"/>
            <a:ext cx="5220072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Proposed solution. Aspect 2. Cont’d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0640797"/>
              </p:ext>
            </p:extLst>
          </p:nvPr>
        </p:nvGraphicFramePr>
        <p:xfrm>
          <a:off x="1475656" y="915566"/>
          <a:ext cx="5976664" cy="3200400"/>
        </p:xfrm>
        <a:graphic>
          <a:graphicData uri="http://schemas.openxmlformats.org/drawingml/2006/table">
            <a:tbl>
              <a:tblPr/>
              <a:tblGrid>
                <a:gridCol w="5252220"/>
                <a:gridCol w="724444"/>
              </a:tblGrid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transform_unit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( x0, y0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treeType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,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S Mincho"/>
                        </a:rPr>
                        <a:t>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( treeType = = SINGLE_TREE  | |  treeType = = DUAL_TREE_CHROMA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71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) 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treeType = = SINGLE_TREE  | |  treeType = = DUAL_TREE_LUMA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3466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 = ISP_NO_SPLIT  &amp;&amp;  !(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(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0  &amp;&amp; 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 | |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 = = 1  &amp;&amp;  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cu_sbt_pos_flag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) ) ) &amp;&amp; 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      (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CuPredMode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!=  MODE_INTRA | | 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tu_cbf_cb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| | </a:t>
                      </a:r>
                      <a:r>
                        <a:rPr lang="en-CA" sz="1000" dirty="0" err="1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tu_cbf_cr</a:t>
                      </a:r>
                      <a:r>
                        <a:rPr lang="en-CA" sz="1000" dirty="0">
                          <a:solidFill>
                            <a:srgbClr val="7030A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)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  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| |( (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IntraSubPartitionsSplitType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!= ISP_NO_SPLIT 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| | (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CbWidth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&gt;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| | 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CbHeight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 x0 ][ y0 ] &gt; </a:t>
                      </a:r>
                      <a:r>
                        <a:rPr lang="en-CA" sz="1000" dirty="0" err="1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MaxTbSizeY</a:t>
                      </a:r>
                      <a:r>
                        <a:rPr lang="en-CA" sz="10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)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 &amp;&amp;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/>
                      </a:r>
                      <a:b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subTuIndex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&lt;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NumIntraSubPartitions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− 1  | |  !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InferTuCbfLuma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 )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4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 smtClean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…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CA" sz="1000" b="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 b="1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47356" marR="47356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38085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492" y="51470"/>
            <a:ext cx="2771799" cy="526827"/>
          </a:xfrm>
        </p:spPr>
        <p:txBody>
          <a:bodyPr/>
          <a:lstStyle/>
          <a:p>
            <a:r>
              <a:rPr lang="en-US" sz="2400" b="0" dirty="0" smtClean="0">
                <a:solidFill>
                  <a:srgbClr val="990000"/>
                </a:solidFill>
                <a:latin typeface="FrutigerNext LT Medium"/>
                <a:ea typeface="宋体" charset="-122"/>
                <a:cs typeface="+mj-cs"/>
              </a:rPr>
              <a:t>Acknowledgement </a:t>
            </a:r>
            <a:endParaRPr lang="en-GB" sz="2400" b="0" dirty="0">
              <a:solidFill>
                <a:srgbClr val="990000"/>
              </a:solidFill>
              <a:latin typeface="FrutigerNext LT Medium"/>
              <a:ea typeface="宋体" charset="-122"/>
              <a:cs typeface="+mj-cs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2492" y="699542"/>
            <a:ext cx="619268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/>
              <a:t>Many thanks to </a:t>
            </a:r>
            <a:r>
              <a:rPr lang="en-US" dirty="0" err="1" smtClean="0"/>
              <a:t>InterDigital</a:t>
            </a:r>
            <a:r>
              <a:rPr lang="en-US" dirty="0" smtClean="0"/>
              <a:t> and </a:t>
            </a:r>
            <a:r>
              <a:rPr lang="en-US" dirty="0"/>
              <a:t>Philippe </a:t>
            </a:r>
            <a:r>
              <a:rPr lang="en-US" dirty="0" err="1" smtClean="0"/>
              <a:t>Hanhart</a:t>
            </a:r>
            <a:r>
              <a:rPr lang="en-US" dirty="0" smtClean="0"/>
              <a:t> for cross-check 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26659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8000"/>
    </mc:Choice>
    <mc:Fallback>
      <p:transition advClick="0" advTm="8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8000">
        <p:fade/>
      </p:transition>
    </mc:Choice>
    <mc:Fallback xmlns="">
      <p:transition spd="med" advClick="0" advTm="8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以客户为中心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4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7_主题1">
  <a:themeElements>
    <a:clrScheme name="default 5">
      <a:dk1>
        <a:srgbClr val="000000"/>
      </a:dk1>
      <a:lt1>
        <a:srgbClr val="FFFFFF"/>
      </a:lt1>
      <a:dk2>
        <a:srgbClr val="990000"/>
      </a:dk2>
      <a:lt2>
        <a:srgbClr val="B2B2B2"/>
      </a:lt2>
      <a:accent1>
        <a:srgbClr val="FFCC66"/>
      </a:accent1>
      <a:accent2>
        <a:srgbClr val="FFCC99"/>
      </a:accent2>
      <a:accent3>
        <a:srgbClr val="FFFFFF"/>
      </a:accent3>
      <a:accent4>
        <a:srgbClr val="000000"/>
      </a:accent4>
      <a:accent5>
        <a:srgbClr val="FFE2B8"/>
      </a:accent5>
      <a:accent6>
        <a:srgbClr val="E7B98A"/>
      </a:accent6>
      <a:hlink>
        <a:srgbClr val="FF9900"/>
      </a:hlink>
      <a:folHlink>
        <a:srgbClr val="990000"/>
      </a:folHlink>
    </a:clrScheme>
    <a:fontScheme name="default">
      <a:majorFont>
        <a:latin typeface="FrutigerNext LT Medium"/>
        <a:ea typeface="华文细黑"/>
        <a:cs typeface="宋体"/>
      </a:majorFont>
      <a:minorFont>
        <a:latin typeface="FrutigerNext LT Medium"/>
        <a:ea typeface="华文细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>
          <a:solidFill>
            <a:schemeClr val="tx1"/>
          </a:solidFill>
        </a:ln>
        <a:effectLst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CC9900"/>
          </a:buClr>
          <a:buSzTx/>
          <a:buFont typeface="Wingdings" pitchFamily="2" charset="2"/>
          <a:buChar char="n"/>
          <a:tabLst/>
          <a:defRPr kumimoji="0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charset="-122"/>
          </a:defRPr>
        </a:defPPr>
      </a:lstStyle>
    </a:spDef>
    <a:lnDef>
      <a:spPr bwMode="auto">
        <a:ln/>
        <a:extLst>
          <a:ext uri="{909E8E84-426E-40dd-AFC4-6F175D3DCCD1}">
            <a14:hiddenFill xmlns:a14="http://schemas.microsoft.com/office/drawing/2010/main" xmlns="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xmlns="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>
    <a:extraClrScheme>
      <a:clrScheme name="default 1">
        <a:dk1>
          <a:srgbClr val="000000"/>
        </a:dk1>
        <a:lt1>
          <a:srgbClr val="FFFFFF"/>
        </a:lt1>
        <a:dk2>
          <a:srgbClr val="990000"/>
        </a:dk2>
        <a:lt2>
          <a:srgbClr val="808080"/>
        </a:lt2>
        <a:accent1>
          <a:srgbClr val="99CCFF"/>
        </a:accent1>
        <a:accent2>
          <a:srgbClr val="669900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5C8A00"/>
        </a:accent6>
        <a:hlink>
          <a:srgbClr val="FF9900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99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7B95C"/>
        </a:accent6>
        <a:hlink>
          <a:srgbClr val="FF99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99CCCC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4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FF99"/>
        </a:accent1>
        <a:accent2>
          <a:srgbClr val="99CCCC"/>
        </a:accent2>
        <a:accent3>
          <a:srgbClr val="FFFFFF"/>
        </a:accent3>
        <a:accent4>
          <a:srgbClr val="000000"/>
        </a:accent4>
        <a:accent5>
          <a:srgbClr val="E2FFCA"/>
        </a:accent5>
        <a:accent6>
          <a:srgbClr val="8AB9B9"/>
        </a:accent6>
        <a:hlink>
          <a:srgbClr val="0099CC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5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9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0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00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1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FFCC66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E7B98A"/>
        </a:accent6>
        <a:hlink>
          <a:srgbClr val="FF9900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2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CCCCFF"/>
        </a:accent1>
        <a:accent2>
          <a:srgbClr val="99CCFF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8AB9E7"/>
        </a:accent6>
        <a:hlink>
          <a:srgbClr val="006699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13">
        <a:dk1>
          <a:srgbClr val="000000"/>
        </a:dk1>
        <a:lt1>
          <a:srgbClr val="FFFFFF"/>
        </a:lt1>
        <a:dk2>
          <a:srgbClr val="990000"/>
        </a:dk2>
        <a:lt2>
          <a:srgbClr val="B2B2B2"/>
        </a:lt2>
        <a:accent1>
          <a:srgbClr val="99CCCC"/>
        </a:accent1>
        <a:accent2>
          <a:srgbClr val="CCFF99"/>
        </a:accent2>
        <a:accent3>
          <a:srgbClr val="FFFFFF"/>
        </a:accent3>
        <a:accent4>
          <a:srgbClr val="000000"/>
        </a:accent4>
        <a:accent5>
          <a:srgbClr val="CAE2E2"/>
        </a:accent5>
        <a:accent6>
          <a:srgbClr val="B9E78A"/>
        </a:accent6>
        <a:hlink>
          <a:srgbClr val="009999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2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ppt/theme/themeOverride3.xml><?xml version="1.0" encoding="utf-8"?>
<a:themeOverride xmlns:a="http://schemas.openxmlformats.org/drawingml/2006/main">
  <a:clrScheme name="default 5">
    <a:dk1>
      <a:srgbClr val="000000"/>
    </a:dk1>
    <a:lt1>
      <a:srgbClr val="FFFFFF"/>
    </a:lt1>
    <a:dk2>
      <a:srgbClr val="990000"/>
    </a:dk2>
    <a:lt2>
      <a:srgbClr val="B2B2B2"/>
    </a:lt2>
    <a:accent1>
      <a:srgbClr val="FFCC66"/>
    </a:accent1>
    <a:accent2>
      <a:srgbClr val="FFCC99"/>
    </a:accent2>
    <a:accent3>
      <a:srgbClr val="FFFFFF"/>
    </a:accent3>
    <a:accent4>
      <a:srgbClr val="000000"/>
    </a:accent4>
    <a:accent5>
      <a:srgbClr val="FFE2B8"/>
    </a:accent5>
    <a:accent6>
      <a:srgbClr val="E7B98A"/>
    </a:accent6>
    <a:hlink>
      <a:srgbClr val="FF9900"/>
    </a:hlink>
    <a:folHlink>
      <a:srgbClr val="99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Building a better connected world</Template>
  <TotalTime>36055</TotalTime>
  <Words>432</Words>
  <Application>Microsoft Office PowerPoint</Application>
  <PresentationFormat>On-screen Show (16:9)</PresentationFormat>
  <Paragraphs>234</Paragraphs>
  <Slides>9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14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7" baseType="lpstr">
      <vt:lpstr>Malgun Gothic</vt:lpstr>
      <vt:lpstr>Microsoft YaHei</vt:lpstr>
      <vt:lpstr>MS PGothic</vt:lpstr>
      <vt:lpstr>SimSun</vt:lpstr>
      <vt:lpstr>Arial</vt:lpstr>
      <vt:lpstr>Calibri</vt:lpstr>
      <vt:lpstr>Consolas</vt:lpstr>
      <vt:lpstr>FrutigerNext LT Medium</vt:lpstr>
      <vt:lpstr>MS Mincho</vt:lpstr>
      <vt:lpstr>黑体</vt:lpstr>
      <vt:lpstr>华文细黑</vt:lpstr>
      <vt:lpstr>Times New Roman</vt:lpstr>
      <vt:lpstr>Wingdings</vt:lpstr>
      <vt:lpstr>等线</vt:lpstr>
      <vt:lpstr>5_以客户为中心</vt:lpstr>
      <vt:lpstr>14_主题1</vt:lpstr>
      <vt:lpstr>17_主题1</vt:lpstr>
      <vt:lpstr>Macro-Enabled Worksheet</vt:lpstr>
      <vt:lpstr>JVET-N0492 CBF flags signalling in VVC</vt:lpstr>
      <vt:lpstr>Background</vt:lpstr>
      <vt:lpstr>Spec - SW differences</vt:lpstr>
      <vt:lpstr>Performance impact CTC</vt:lpstr>
      <vt:lpstr>Proposed solution. Aspect 1</vt:lpstr>
      <vt:lpstr>Proposed solution. Aspect 2</vt:lpstr>
      <vt:lpstr>Proposed solution. Aspect 2. Cont’d</vt:lpstr>
      <vt:lpstr>Acknowledgement 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Building a better connected world</dc:title>
  <dc:creator>z00164042</dc:creator>
  <cp:lastModifiedBy>Chernyak Roman (A)</cp:lastModifiedBy>
  <cp:revision>1202</cp:revision>
  <dcterms:created xsi:type="dcterms:W3CDTF">2014-12-10T06:05:08Z</dcterms:created>
  <dcterms:modified xsi:type="dcterms:W3CDTF">2019-03-21T10:17:53Z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(4)+mRI5gXQHovmfVtvGi8YEj8MNucGyGqF6+S9e0Cq/oHdRt7j1cQpCgfR2wT34wXo3ifSLdp2_x000d_
yKWO99KTItGSQ+TlzeBGJwsp349jT3IYFg4uIIAGN1Sr6+zVCJQ83zqXieIpRC0ddyp00XIe_x000d_
AGQKlhgmFM3HQOYoMc7WxtsaVOvJxMXiHg0qf/nNhokoPB4Wp9r/kNZ90e1txeJqHcJWACTu_x000d_
VqQv5ACQ2nD4EZ87NP</vt:lpwstr>
  </property>
  <property fmtid="{D5CDD505-2E9C-101B-9397-08002B2CF9AE}" pid="3" name="_ms_pID_7253431">
    <vt:lpwstr>px3Ik0ZLGzfQzcCJsqyA3kvMOARvCMBL8Dhd75pjtmUV1aC6+8Ocxe_x000d_
bTa5I8Vdm6Kj28DsD6+YWqoh2lvpINNVtub7jghbMZ2e2pMxL4FAIVSA3xq1LicoEfUbh+E3_x000d_
+mvpI/wSYvDz2t8u1JHubKvNV7JNQUiW7iXzGhZb8OEDRGzgpz/C2sKYFd3zk/zuyM8TKKtY_x000d_
I+kyilpsAB3ZpR2buezpdf7vRdHbktFqV01V</vt:lpwstr>
  </property>
  <property fmtid="{D5CDD505-2E9C-101B-9397-08002B2CF9AE}" pid="4" name="_ms_pID_7253432">
    <vt:lpwstr>bPscNl73h+KBMIOAsGC5BjFPwGo4c9Erl1dl_x000d_
vs9OFVH4nUw6/t2aDq73yszRyL3FPUhqCxmmmuwVQHBnVOI56+ChAskHL52OZcAKavGhiXII_x000d_
aFSH+fQOLCuyhbAuBRYHGK3Tn2LIm/L/CRUstyABzM1b5HQdNsEncFPMhWribToTFsuj6hAo_x000d_
mvmyMQyM4tgghZnUKjGMVJQFQC0Bt2gS/+gcFl+EcP/wCA/uiZjETW</vt:lpwstr>
  </property>
  <property fmtid="{D5CDD505-2E9C-101B-9397-08002B2CF9AE}" pid="5" name="_ms_pID_7253433">
    <vt:lpwstr>9m</vt:lpwstr>
  </property>
  <property fmtid="{D5CDD505-2E9C-101B-9397-08002B2CF9AE}" pid="6" name="_new_ms_pID_72543">
    <vt:lpwstr>(3)D6gnMPtiRUoiv7TQ6beWoFubAI7FrBJYzPENz0TJC9tAkcoZUoM/CYbFiPqvmA29dNnQFZX9
/G/Rt3ob3ctuGj52Ljf4GJ4M0I8PzvXhT4oyPjchV4M7AANBNfAdLwhC+0aPtBMjN/bvP0Qt
1fmLMkXGoPASDG3HwSWUG6NdushbaVfP+brGb/TYKfUZoesHgL7wZywLOzi3UZyiYf93Tq8t
axvBVjWo/6DnaTS1xV</vt:lpwstr>
  </property>
  <property fmtid="{D5CDD505-2E9C-101B-9397-08002B2CF9AE}" pid="7" name="_new_ms_pID_725431">
    <vt:lpwstr>Kjf+ugc5LSQMgv19imP3HJkYQpXOguN2x+KsYybauYWSLjrZRON7hR
KXRWIpM+ZH6PeHISAnlVIRPZuNDpZ+1EKqGUOHAaECsPwkyFLCj6sTjSYx3f4SXrYcOS1RqC
NmYeVQS+Pb7f+XnTqVpao51FhHh9UvK5fy6RRIf5/I4K75l1LNTxxD+DBKB0mzrDzM628LWD
gxVWjhsHfW5Bk/LnT88eTvAxlQWazCUBpCOL</vt:lpwstr>
  </property>
  <property fmtid="{D5CDD505-2E9C-101B-9397-08002B2CF9AE}" pid="8" name="_new_ms_pID_725432">
    <vt:lpwstr>0qkkE4w/JU6q+khuobzT7KZp8K0stBA0dU6H
rWYOLdsmXaUDEGD+qgThMuE6w3k9FSuXcfp2fli6sCBSBJO7mQxZh9PQlQneIzX5m36pUYGd
WaTJVOnK2NTd54jo93yj0r7u34SDEEwrZDBFltJKgjJFgzcNtXU8CMjND14E5UOEMSfpAnl+
Sb7KhG4HAj3rhQ==</vt:lpwstr>
  </property>
  <property fmtid="{D5CDD505-2E9C-101B-9397-08002B2CF9AE}" pid="9" name="_2015_ms_pID_725343">
    <vt:lpwstr>(3)W0qunEDp3ocly5Nhe1TUHryr0dpIw2oB6zu/ei0Iq54lbYciAYRRSWZC28cAEGcU0kWngs81
i+BRCg3nN1PZWAS+/gD9zmCT4E706leVu++dhx3kU3tP3LbhoGli33xwiMMVOvJ/lY8x44lj
BWnN6tuAMkMMBtJMq2lzhEhvMkrs1kO4y8vpxq04SNZuTVymeQgDetwUIEQ4G04XsJ8ascMH
XPqdwrF77YsvJj/YN1</vt:lpwstr>
  </property>
  <property fmtid="{D5CDD505-2E9C-101B-9397-08002B2CF9AE}" pid="10" name="_2015_ms_pID_7253431">
    <vt:lpwstr>XOADFrmgvYLVhaKXIzrJcOl3Tn93GWjfroDIwsfqotq+US6c/ncNAd
gqeBjc3nJDVCAnPlLvYSMQn463iFAUUxMn5EYGtih1JlTw0jQauNoymM69+FjgZsDthJ/X4i
VsmExITQf1rGMff/ZVaRM1DkjtFXsfSYtx+pEJLUbVO07jJN1DySFPqyg2xmksZRoH0pxp1v
fVOiTgb5DD5RrDcmc3dLmmsQ7VOM0tx5Xbvw</vt:lpwstr>
  </property>
  <property fmtid="{D5CDD505-2E9C-101B-9397-08002B2CF9AE}" pid="11" name="_2015_ms_pID_7253432">
    <vt:lpwstr>3Q==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1505357176</vt:lpwstr>
  </property>
</Properties>
</file>