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3" r:id="rId2"/>
    <p:sldId id="330" r:id="rId3"/>
    <p:sldId id="327" r:id="rId4"/>
    <p:sldId id="331" r:id="rId5"/>
    <p:sldId id="33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8803"/>
    <a:srgbClr val="FC9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32" autoAdjust="0"/>
    <p:restoredTop sz="97493" autoAdjust="0"/>
  </p:normalViewPr>
  <p:slideViewPr>
    <p:cSldViewPr snapToGrid="0">
      <p:cViewPr varScale="1">
        <p:scale>
          <a:sx n="114" d="100"/>
          <a:sy n="114" d="100"/>
        </p:scale>
        <p:origin x="10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7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PWL model of Weights</a:t>
            </a:r>
            <a:r>
              <a:rPr lang="en-US" baseline="0"/>
              <a:t> function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Sheet6!$A$1:$A$94</c:f>
              <c:numCache>
                <c:formatCode>General</c:formatCode>
                <c:ptCount val="94"/>
                <c:pt idx="0">
                  <c:v>42950</c:v>
                </c:pt>
                <c:pt idx="1">
                  <c:v>42634</c:v>
                </c:pt>
                <c:pt idx="2">
                  <c:v>42318</c:v>
                </c:pt>
                <c:pt idx="3">
                  <c:v>42002</c:v>
                </c:pt>
                <c:pt idx="4">
                  <c:v>41686</c:v>
                </c:pt>
                <c:pt idx="5">
                  <c:v>41370</c:v>
                </c:pt>
                <c:pt idx="6">
                  <c:v>41054</c:v>
                </c:pt>
                <c:pt idx="7">
                  <c:v>40738</c:v>
                </c:pt>
                <c:pt idx="8">
                  <c:v>40422</c:v>
                </c:pt>
                <c:pt idx="9">
                  <c:v>40106</c:v>
                </c:pt>
                <c:pt idx="10">
                  <c:v>39790</c:v>
                </c:pt>
                <c:pt idx="11">
                  <c:v>39474</c:v>
                </c:pt>
                <c:pt idx="12">
                  <c:v>39158</c:v>
                </c:pt>
                <c:pt idx="13">
                  <c:v>38842</c:v>
                </c:pt>
                <c:pt idx="14">
                  <c:v>38526</c:v>
                </c:pt>
                <c:pt idx="15">
                  <c:v>38210</c:v>
                </c:pt>
                <c:pt idx="16">
                  <c:v>37903</c:v>
                </c:pt>
                <c:pt idx="17">
                  <c:v>37162</c:v>
                </c:pt>
                <c:pt idx="18">
                  <c:v>36421</c:v>
                </c:pt>
                <c:pt idx="19">
                  <c:v>35680</c:v>
                </c:pt>
                <c:pt idx="20">
                  <c:v>34939</c:v>
                </c:pt>
                <c:pt idx="21">
                  <c:v>34198</c:v>
                </c:pt>
                <c:pt idx="22">
                  <c:v>33457</c:v>
                </c:pt>
                <c:pt idx="23">
                  <c:v>32716</c:v>
                </c:pt>
                <c:pt idx="24">
                  <c:v>31975</c:v>
                </c:pt>
                <c:pt idx="25">
                  <c:v>31234</c:v>
                </c:pt>
                <c:pt idx="26">
                  <c:v>30493</c:v>
                </c:pt>
                <c:pt idx="27">
                  <c:v>29752</c:v>
                </c:pt>
                <c:pt idx="28">
                  <c:v>29011</c:v>
                </c:pt>
                <c:pt idx="29">
                  <c:v>28270</c:v>
                </c:pt>
                <c:pt idx="30">
                  <c:v>27529</c:v>
                </c:pt>
                <c:pt idx="31">
                  <c:v>26788</c:v>
                </c:pt>
                <c:pt idx="32">
                  <c:v>26050</c:v>
                </c:pt>
                <c:pt idx="33">
                  <c:v>25293</c:v>
                </c:pt>
                <c:pt idx="34">
                  <c:v>24536</c:v>
                </c:pt>
                <c:pt idx="35">
                  <c:v>23779</c:v>
                </c:pt>
                <c:pt idx="36">
                  <c:v>23022</c:v>
                </c:pt>
                <c:pt idx="37">
                  <c:v>22265</c:v>
                </c:pt>
                <c:pt idx="38">
                  <c:v>21508</c:v>
                </c:pt>
                <c:pt idx="39">
                  <c:v>20751</c:v>
                </c:pt>
                <c:pt idx="40">
                  <c:v>19994</c:v>
                </c:pt>
                <c:pt idx="41">
                  <c:v>19237</c:v>
                </c:pt>
                <c:pt idx="42">
                  <c:v>18480</c:v>
                </c:pt>
                <c:pt idx="43">
                  <c:v>17723</c:v>
                </c:pt>
                <c:pt idx="44">
                  <c:v>16966</c:v>
                </c:pt>
                <c:pt idx="45">
                  <c:v>16209</c:v>
                </c:pt>
                <c:pt idx="46">
                  <c:v>15452</c:v>
                </c:pt>
                <c:pt idx="47">
                  <c:v>14695</c:v>
                </c:pt>
                <c:pt idx="48">
                  <c:v>13944</c:v>
                </c:pt>
                <c:pt idx="49">
                  <c:v>13435</c:v>
                </c:pt>
                <c:pt idx="50">
                  <c:v>12926</c:v>
                </c:pt>
                <c:pt idx="51">
                  <c:v>12417</c:v>
                </c:pt>
                <c:pt idx="52">
                  <c:v>11908</c:v>
                </c:pt>
                <c:pt idx="53">
                  <c:v>11399</c:v>
                </c:pt>
                <c:pt idx="54">
                  <c:v>10890</c:v>
                </c:pt>
                <c:pt idx="55">
                  <c:v>10381</c:v>
                </c:pt>
                <c:pt idx="56">
                  <c:v>9872</c:v>
                </c:pt>
                <c:pt idx="57">
                  <c:v>9363</c:v>
                </c:pt>
                <c:pt idx="58">
                  <c:v>8854</c:v>
                </c:pt>
                <c:pt idx="59">
                  <c:v>8345</c:v>
                </c:pt>
                <c:pt idx="60">
                  <c:v>7836</c:v>
                </c:pt>
                <c:pt idx="61">
                  <c:v>7327</c:v>
                </c:pt>
                <c:pt idx="62">
                  <c:v>6818</c:v>
                </c:pt>
                <c:pt idx="63">
                  <c:v>6309</c:v>
                </c:pt>
                <c:pt idx="64">
                  <c:v>5813</c:v>
                </c:pt>
                <c:pt idx="65">
                  <c:v>5567</c:v>
                </c:pt>
                <c:pt idx="66">
                  <c:v>5321</c:v>
                </c:pt>
                <c:pt idx="67">
                  <c:v>5075</c:v>
                </c:pt>
                <c:pt idx="68">
                  <c:v>4829</c:v>
                </c:pt>
                <c:pt idx="69">
                  <c:v>4583</c:v>
                </c:pt>
                <c:pt idx="70">
                  <c:v>4337</c:v>
                </c:pt>
                <c:pt idx="71">
                  <c:v>4091</c:v>
                </c:pt>
                <c:pt idx="72">
                  <c:v>3845</c:v>
                </c:pt>
                <c:pt idx="73">
                  <c:v>3599</c:v>
                </c:pt>
                <c:pt idx="74">
                  <c:v>3353</c:v>
                </c:pt>
                <c:pt idx="75">
                  <c:v>3107</c:v>
                </c:pt>
                <c:pt idx="76">
                  <c:v>2861</c:v>
                </c:pt>
                <c:pt idx="77">
                  <c:v>2615</c:v>
                </c:pt>
                <c:pt idx="78">
                  <c:v>2369</c:v>
                </c:pt>
                <c:pt idx="79">
                  <c:v>2123</c:v>
                </c:pt>
                <c:pt idx="80">
                  <c:v>1887</c:v>
                </c:pt>
                <c:pt idx="81">
                  <c:v>1798</c:v>
                </c:pt>
                <c:pt idx="82">
                  <c:v>1709</c:v>
                </c:pt>
                <c:pt idx="83">
                  <c:v>1620</c:v>
                </c:pt>
                <c:pt idx="84">
                  <c:v>1531</c:v>
                </c:pt>
                <c:pt idx="85">
                  <c:v>1442</c:v>
                </c:pt>
                <c:pt idx="86">
                  <c:v>1353</c:v>
                </c:pt>
                <c:pt idx="87">
                  <c:v>1264</c:v>
                </c:pt>
                <c:pt idx="88">
                  <c:v>1175</c:v>
                </c:pt>
                <c:pt idx="89">
                  <c:v>1086</c:v>
                </c:pt>
                <c:pt idx="90">
                  <c:v>997</c:v>
                </c:pt>
                <c:pt idx="91">
                  <c:v>908</c:v>
                </c:pt>
                <c:pt idx="92">
                  <c:v>819</c:v>
                </c:pt>
                <c:pt idx="93">
                  <c:v>730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47-4119-ABEE-F24053975743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Sheet6!$B$1:$B$94</c:f>
              <c:numCache>
                <c:formatCode>General</c:formatCode>
                <c:ptCount val="94"/>
                <c:pt idx="0">
                  <c:v>42950</c:v>
                </c:pt>
                <c:pt idx="1">
                  <c:v>42635</c:v>
                </c:pt>
                <c:pt idx="2">
                  <c:v>42320</c:v>
                </c:pt>
                <c:pt idx="3">
                  <c:v>42005</c:v>
                </c:pt>
                <c:pt idx="4">
                  <c:v>41690</c:v>
                </c:pt>
                <c:pt idx="5">
                  <c:v>41375</c:v>
                </c:pt>
                <c:pt idx="6">
                  <c:v>41060</c:v>
                </c:pt>
                <c:pt idx="7">
                  <c:v>40745</c:v>
                </c:pt>
                <c:pt idx="8">
                  <c:v>40430</c:v>
                </c:pt>
                <c:pt idx="9">
                  <c:v>40115</c:v>
                </c:pt>
                <c:pt idx="10">
                  <c:v>39800</c:v>
                </c:pt>
                <c:pt idx="11">
                  <c:v>39485</c:v>
                </c:pt>
                <c:pt idx="12">
                  <c:v>39170</c:v>
                </c:pt>
                <c:pt idx="13">
                  <c:v>38855</c:v>
                </c:pt>
                <c:pt idx="14">
                  <c:v>38540</c:v>
                </c:pt>
                <c:pt idx="15">
                  <c:v>38225</c:v>
                </c:pt>
                <c:pt idx="16">
                  <c:v>37910</c:v>
                </c:pt>
                <c:pt idx="17">
                  <c:v>37205</c:v>
                </c:pt>
                <c:pt idx="18">
                  <c:v>36500</c:v>
                </c:pt>
                <c:pt idx="19">
                  <c:v>35795</c:v>
                </c:pt>
                <c:pt idx="20">
                  <c:v>35090</c:v>
                </c:pt>
                <c:pt idx="21">
                  <c:v>34385</c:v>
                </c:pt>
                <c:pt idx="22">
                  <c:v>33680</c:v>
                </c:pt>
                <c:pt idx="23">
                  <c:v>32975</c:v>
                </c:pt>
                <c:pt idx="24">
                  <c:v>32270</c:v>
                </c:pt>
                <c:pt idx="25">
                  <c:v>31565</c:v>
                </c:pt>
                <c:pt idx="26">
                  <c:v>30860</c:v>
                </c:pt>
                <c:pt idx="27">
                  <c:v>30155</c:v>
                </c:pt>
                <c:pt idx="28">
                  <c:v>29450</c:v>
                </c:pt>
                <c:pt idx="29">
                  <c:v>28745</c:v>
                </c:pt>
                <c:pt idx="30">
                  <c:v>28040</c:v>
                </c:pt>
                <c:pt idx="31">
                  <c:v>27335</c:v>
                </c:pt>
                <c:pt idx="32">
                  <c:v>26630</c:v>
                </c:pt>
                <c:pt idx="33">
                  <c:v>25925</c:v>
                </c:pt>
                <c:pt idx="34">
                  <c:v>25220</c:v>
                </c:pt>
                <c:pt idx="35">
                  <c:v>24515</c:v>
                </c:pt>
                <c:pt idx="36">
                  <c:v>23810</c:v>
                </c:pt>
                <c:pt idx="37">
                  <c:v>23105</c:v>
                </c:pt>
                <c:pt idx="38">
                  <c:v>22400</c:v>
                </c:pt>
                <c:pt idx="39">
                  <c:v>21695</c:v>
                </c:pt>
                <c:pt idx="40">
                  <c:v>20990</c:v>
                </c:pt>
                <c:pt idx="41">
                  <c:v>20285</c:v>
                </c:pt>
                <c:pt idx="42">
                  <c:v>19580</c:v>
                </c:pt>
                <c:pt idx="43">
                  <c:v>18875</c:v>
                </c:pt>
                <c:pt idx="44">
                  <c:v>18170</c:v>
                </c:pt>
                <c:pt idx="45">
                  <c:v>17465</c:v>
                </c:pt>
                <c:pt idx="46">
                  <c:v>16760</c:v>
                </c:pt>
                <c:pt idx="47">
                  <c:v>16055</c:v>
                </c:pt>
                <c:pt idx="48">
                  <c:v>15350</c:v>
                </c:pt>
                <c:pt idx="49">
                  <c:v>14645</c:v>
                </c:pt>
                <c:pt idx="50">
                  <c:v>13940</c:v>
                </c:pt>
                <c:pt idx="51">
                  <c:v>13235</c:v>
                </c:pt>
                <c:pt idx="52">
                  <c:v>12530</c:v>
                </c:pt>
                <c:pt idx="53">
                  <c:v>11825</c:v>
                </c:pt>
                <c:pt idx="54">
                  <c:v>11120</c:v>
                </c:pt>
                <c:pt idx="55">
                  <c:v>10415</c:v>
                </c:pt>
                <c:pt idx="56">
                  <c:v>9710</c:v>
                </c:pt>
                <c:pt idx="57">
                  <c:v>9005</c:v>
                </c:pt>
                <c:pt idx="58">
                  <c:v>8300</c:v>
                </c:pt>
                <c:pt idx="59">
                  <c:v>7595</c:v>
                </c:pt>
                <c:pt idx="60">
                  <c:v>6890</c:v>
                </c:pt>
                <c:pt idx="61">
                  <c:v>6185</c:v>
                </c:pt>
                <c:pt idx="62">
                  <c:v>5480</c:v>
                </c:pt>
                <c:pt idx="63">
                  <c:v>4775</c:v>
                </c:pt>
                <c:pt idx="64">
                  <c:v>4070</c:v>
                </c:pt>
                <c:pt idx="65">
                  <c:v>3365</c:v>
                </c:pt>
                <c:pt idx="66">
                  <c:v>2660</c:v>
                </c:pt>
                <c:pt idx="67">
                  <c:v>1955</c:v>
                </c:pt>
                <c:pt idx="68">
                  <c:v>1250</c:v>
                </c:pt>
                <c:pt idx="69">
                  <c:v>545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147-4119-ABEE-F240539757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16093208"/>
        <c:axId val="816095176"/>
      </c:lineChart>
      <c:catAx>
        <c:axId val="8160932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095176"/>
        <c:crosses val="autoZero"/>
        <c:auto val="1"/>
        <c:lblAlgn val="ctr"/>
        <c:lblOffset val="100"/>
        <c:noMultiLvlLbl val="0"/>
      </c:catAx>
      <c:valAx>
        <c:axId val="816095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093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0.09433</cdr:x>
      <cdr:y>0.19948</cdr:y>
    </cdr:from>
    <cdr:to>
      <cdr:x>0.24729</cdr:x>
      <cdr:y>0.75591</cdr:y>
    </cdr:to>
    <cdr:grpSp>
      <cdr:nvGrpSpPr>
        <cdr:cNvPr id="12" name="Group 11">
          <a:extLst xmlns:a="http://schemas.openxmlformats.org/drawingml/2006/main">
            <a:ext uri="{FF2B5EF4-FFF2-40B4-BE49-F238E27FC236}">
              <a16:creationId xmlns:a16="http://schemas.microsoft.com/office/drawing/2014/main" id="{D6F6FD4A-9399-4423-84C9-55BA55D86C58}"/>
            </a:ext>
          </a:extLst>
        </cdr:cNvPr>
        <cdr:cNvGrpSpPr/>
      </cdr:nvGrpSpPr>
      <cdr:grpSpPr>
        <a:xfrm xmlns:a="http://schemas.openxmlformats.org/drawingml/2006/main">
          <a:off x="469912" y="482612"/>
          <a:ext cx="761982" cy="1346199"/>
          <a:chOff x="469900" y="482600"/>
          <a:chExt cx="762000" cy="1346200"/>
        </a:xfrm>
      </cdr:grpSpPr>
      <cdr:cxnSp macro="">
        <cdr:nvCxnSpPr>
          <cdr:cNvPr id="2" name="Straight Connector 1">
            <a:extLst xmlns:a="http://schemas.openxmlformats.org/drawingml/2006/main">
              <a:ext uri="{FF2B5EF4-FFF2-40B4-BE49-F238E27FC236}">
                <a16:creationId xmlns:a16="http://schemas.microsoft.com/office/drawing/2014/main" id="{C2AD41E5-FDE2-4736-9B88-12C7598114CE}"/>
              </a:ext>
            </a:extLst>
          </cdr:cNvPr>
          <cdr:cNvCxnSpPr/>
        </cdr:nvCxnSpPr>
        <cdr:spPr>
          <a:xfrm xmlns:a="http://schemas.openxmlformats.org/drawingml/2006/main">
            <a:off x="1212850" y="482600"/>
            <a:ext cx="0" cy="1346200"/>
          </a:xfrm>
          <a:prstGeom xmlns:a="http://schemas.openxmlformats.org/drawingml/2006/main" prst="line">
            <a:avLst/>
          </a:prstGeom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9" name="Straight Arrow Connector 8">
            <a:extLst xmlns:a="http://schemas.openxmlformats.org/drawingml/2006/main">
              <a:ext uri="{FF2B5EF4-FFF2-40B4-BE49-F238E27FC236}">
                <a16:creationId xmlns:a16="http://schemas.microsoft.com/office/drawing/2014/main" id="{D83C931E-0687-4E95-B592-69AA721A8E2B}"/>
              </a:ext>
            </a:extLst>
          </cdr:cNvPr>
          <cdr:cNvCxnSpPr/>
        </cdr:nvCxnSpPr>
        <cdr:spPr>
          <a:xfrm xmlns:a="http://schemas.openxmlformats.org/drawingml/2006/main">
            <a:off x="469900" y="1143000"/>
            <a:ext cx="762000" cy="0"/>
          </a:xfrm>
          <a:prstGeom xmlns:a="http://schemas.openxmlformats.org/drawingml/2006/main" prst="straightConnector1">
            <a:avLst/>
          </a:prstGeom>
          <a:ln xmlns:a="http://schemas.openxmlformats.org/drawingml/2006/main">
            <a:solidFill>
              <a:srgbClr val="FF0000"/>
            </a:solidFill>
            <a:tailEnd type="triangle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sp macro="" textlink="">
        <cdr:nvSpPr>
          <cdr:cNvPr id="11" name="Text Box 10"/>
          <cdr:cNvSpPr txBox="1"/>
        </cdr:nvSpPr>
        <cdr:spPr>
          <a:xfrm xmlns:a="http://schemas.openxmlformats.org/drawingml/2006/main">
            <a:off x="476250" y="971550"/>
            <a:ext cx="660400" cy="196850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en-US" sz="900">
                <a:solidFill>
                  <a:srgbClr val="FF0000"/>
                </a:solidFill>
              </a:rPr>
              <a:t>1&lt;&lt;rShift</a:t>
            </a: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7" y="365126"/>
            <a:ext cx="11349037" cy="82073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7" y="1333500"/>
            <a:ext cx="11349037" cy="48434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45097-4C3F-41A7-8E21-DFBA7F0CA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23633" cy="2387600"/>
          </a:xfrm>
        </p:spPr>
        <p:txBody>
          <a:bodyPr/>
          <a:lstStyle/>
          <a:p>
            <a:r>
              <a:rPr lang="en-CA" b="1" dirty="0"/>
              <a:t>CE1 Related: </a:t>
            </a:r>
            <a:r>
              <a:rPr lang="en-CA" dirty="0"/>
              <a:t>Additional test results for CE1-7 tests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1C925A-952A-4153-93E1-27B25B01F1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Dmytro Rusanovskyy, Kevin Reuze, Marta Karczewicz</a:t>
            </a:r>
          </a:p>
          <a:p>
            <a:r>
              <a:rPr lang="en-US" dirty="0"/>
              <a:t>JVET-K0482</a:t>
            </a:r>
          </a:p>
        </p:txBody>
      </p:sp>
    </p:spTree>
    <p:extLst>
      <p:ext uri="{BB962C8B-B14F-4D97-AF65-F5344CB8AC3E}">
        <p14:creationId xmlns:p14="http://schemas.microsoft.com/office/powerpoint/2010/main" val="345481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CE1-1.7 Test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1487" y="1185864"/>
                <a:ext cx="11349037" cy="3118717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Bilateral filter tested in CE1-1.x</a:t>
                </a:r>
              </a:p>
              <a:p>
                <a:pPr lvl="1"/>
                <a:r>
                  <a:rPr lang="en-US" sz="1800" dirty="0"/>
                  <a:t>Constrains on neighboring access: </a:t>
                </a:r>
                <a:r>
                  <a:rPr lang="en-US" sz="1800" dirty="0" err="1"/>
                  <a:t>a,b,c</a:t>
                </a:r>
                <a:endParaRPr lang="en-US" sz="1800" dirty="0"/>
              </a:p>
              <a:p>
                <a:pPr lvl="1"/>
                <a:r>
                  <a:rPr lang="en-US" sz="1800" dirty="0"/>
                  <a:t>CE1-1.1 used as base design</a:t>
                </a:r>
              </a:p>
              <a:p>
                <a:pPr lvl="1"/>
                <a:r>
                  <a:rPr lang="en-US" sz="1800" dirty="0"/>
                  <a:t>CE1-1.7 tested different parametrization </a:t>
                </a:r>
              </a:p>
              <a:p>
                <a:r>
                  <a:rPr lang="en-US" sz="2000" dirty="0"/>
                  <a:t>CE1-1.7 essence:</a:t>
                </a:r>
              </a:p>
              <a:p>
                <a:pPr lvl="1"/>
                <a:r>
                  <a:rPr lang="en-US" sz="1800" dirty="0"/>
                  <a:t>More accurate PWL approximation of Weight Functions</a:t>
                </a:r>
              </a:p>
              <a:p>
                <a:pPr lvl="2"/>
                <a:r>
                  <a:rPr lang="en-US" sz="1600" dirty="0"/>
                  <a:t>2 ranges instead of 1 range in CE1-1.1</a:t>
                </a:r>
              </a:p>
              <a:p>
                <a:pPr lvl="2"/>
                <a:r>
                  <a:rPr lang="en-US" sz="1600" dirty="0"/>
                  <a:t>5 params to block level: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CA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𝑠𝑐𝑎𝑙𝑒𝑃𝑊𝐿</m:t>
                    </m:r>
                  </m:oMath>
                </a14:m>
                <a:r>
                  <a:rPr lang="en-US" sz="1400" dirty="0"/>
                  <a:t>[2],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𝑜𝑓𝑓𝑠𝑒𝑡</m:t>
                    </m:r>
                    <m:r>
                      <a:rPr lang="en-CA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𝑃𝑊𝐿</m:t>
                    </m:r>
                    <m:d>
                      <m:dPr>
                        <m:begChr m:val="["/>
                        <m:endChr m:val="]"/>
                        <m:ctrlPr>
                          <a:rPr lang="en-US" sz="1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 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𝑠h𝑖𝑓𝑡𝑃𝑊𝐿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[1]</m:t>
                    </m:r>
                  </m:oMath>
                </a14:m>
                <a:endParaRPr lang="en-US" sz="1400" dirty="0"/>
              </a:p>
              <a:p>
                <a:pPr lvl="1"/>
                <a:r>
                  <a:rPr lang="en-US" sz="1800" dirty="0"/>
                  <a:t>Complexity increase compare C1-1.1:</a:t>
                </a:r>
              </a:p>
              <a:p>
                <a:pPr lvl="2"/>
                <a:r>
                  <a:rPr lang="en-US" sz="1600" dirty="0"/>
                  <a:t>+1 shift, 1 add, 1 comp </a:t>
                </a:r>
              </a:p>
              <a:p>
                <a:pPr lvl="1"/>
                <a:r>
                  <a:rPr lang="en-US" sz="1800" dirty="0"/>
                  <a:t>Memory requirements:</a:t>
                </a:r>
              </a:p>
              <a:p>
                <a:pPr lvl="2"/>
                <a:r>
                  <a:rPr lang="en-US" sz="1600" dirty="0"/>
                  <a:t>285 bytes ROM</a:t>
                </a:r>
              </a:p>
              <a:p>
                <a:pPr lvl="2"/>
                <a:r>
                  <a:rPr lang="en-US" sz="1600" dirty="0"/>
                  <a:t>48 bits per block</a:t>
                </a:r>
              </a:p>
              <a:p>
                <a:r>
                  <a:rPr lang="en-US" sz="2000" dirty="0"/>
                  <a:t>Simulation results:</a:t>
                </a:r>
              </a:p>
              <a:p>
                <a:pPr lvl="1" hangingPunct="0"/>
                <a:r>
                  <a:rPr lang="en-CA" sz="1400" b="1" dirty="0"/>
                  <a:t>Constrains A</a:t>
                </a:r>
                <a:r>
                  <a:rPr lang="en-CA" sz="1400" dirty="0"/>
                  <a:t>: -0.38% BD-Rate for RA, -0.41% BD-Rate for LDB</a:t>
                </a:r>
                <a:endParaRPr lang="en-US" sz="1400" dirty="0"/>
              </a:p>
              <a:p>
                <a:pPr lvl="1" hangingPunct="0"/>
                <a:r>
                  <a:rPr lang="en-CA" sz="1400" b="1" dirty="0"/>
                  <a:t>Constrains C</a:t>
                </a:r>
                <a:r>
                  <a:rPr lang="en-CA" sz="1400" dirty="0"/>
                  <a:t>: -0.32% BD-Rate for RA, -0.39% BD-Rate for LDB </a:t>
                </a:r>
              </a:p>
              <a:p>
                <a:pPr marL="457200" lvl="1" indent="0">
                  <a:buNone/>
                </a:pPr>
                <a:endParaRPr lang="en-US" sz="1800" dirty="0"/>
              </a:p>
              <a:p>
                <a:pPr marL="914400" lvl="2" indent="0">
                  <a:buNone/>
                </a:pPr>
                <a:endParaRPr lang="en-US" sz="16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487" y="1185864"/>
                <a:ext cx="11349037" cy="3118717"/>
              </a:xfrm>
              <a:blipFill>
                <a:blip r:embed="rId2"/>
                <a:stretch>
                  <a:fillRect l="-483" t="-2153" b="-69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D6F746B-2E87-40D2-A8C1-8DBF10C0D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03949"/>
              </p:ext>
            </p:extLst>
          </p:nvPr>
        </p:nvGraphicFramePr>
        <p:xfrm>
          <a:off x="6608471" y="877086"/>
          <a:ext cx="4981575" cy="241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7237E3D-C165-4A12-A80A-0BF69BE980DD}"/>
                  </a:ext>
                </a:extLst>
              </p:cNvPr>
              <p:cNvSpPr/>
              <p:nvPr/>
            </p:nvSpPr>
            <p:spPr>
              <a:xfrm>
                <a:off x="7038363" y="3927723"/>
                <a:ext cx="3791824" cy="2053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𝑇</m:t>
                      </m:r>
                      <m:r>
                        <a:rPr lang="en-CA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=1≪</m:t>
                      </m:r>
                      <m:r>
                        <a:rPr lang="en-CA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𝑠h𝑖𝑓𝑡𝑃𝑊𝐿</m:t>
                      </m:r>
                    </m:oMath>
                  </m:oMathPara>
                </a14:m>
                <a:endParaRPr lang="en-US" dirty="0">
                  <a:solidFill>
                    <a:srgbClr val="00B05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𝑖𝑛𝑑𝑥</m:t>
                      </m:r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=(</m:t>
                      </m:r>
                      <m:r>
                        <m:rPr>
                          <m:sty m:val="p"/>
                        </m:rPr>
                        <a:rPr lang="en-CA" sz="1600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Δ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𝑇</m:t>
                      </m:r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 ? 1:0</m:t>
                      </m:r>
                    </m:oMath>
                  </m:oMathPara>
                </a14:m>
                <a:endParaRPr lang="en-US" dirty="0">
                  <a:solidFill>
                    <a:srgbClr val="00B05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𝑛</m:t>
                      </m:r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00B05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Δ</m:t>
                          </m:r>
                          <m:r>
                            <a:rPr lang="en-CA" sz="1600" i="1">
                              <a:solidFill>
                                <a:srgbClr val="00B05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𝐼</m:t>
                          </m:r>
                          <m:r>
                            <a:rPr lang="en-CA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&lt;</m:t>
                          </m:r>
                          <m:r>
                            <a:rPr lang="en-CA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e>
                      </m:d>
                      <m:r>
                        <a:rPr lang="en-CA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? 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CA" sz="1600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Δ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: 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𝑇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CA" sz="1600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Δ</m:t>
                      </m:r>
                      <m:r>
                        <a:rPr lang="en-CA" sz="1600" i="1">
                          <a:solidFill>
                            <a:srgbClr val="00B05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</m:oMath>
                  </m:oMathPara>
                </a14:m>
                <a:endParaRPr lang="en-US" dirty="0">
                  <a:solidFill>
                    <a:srgbClr val="00B05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𝑘</m:t>
                      </m:r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𝑠𝑐𝑎𝑙𝑒𝑃𝑊𝐿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𝑖𝑛𝑑𝑥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𝑚</m:t>
                      </m:r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CA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𝑜𝑓𝑓𝑠𝑒𝑡𝑃𝑊𝐿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𝑖𝑛𝑑𝑥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𝑊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Δ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</m:t>
                        </m:r>
                      </m:e>
                    </m:d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0, 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∗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</m:e>
                    </m:func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			</a:t>
                </a:r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7237E3D-C165-4A12-A80A-0BF69BE980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8363" y="3927723"/>
                <a:ext cx="3791824" cy="205319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6877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CE1-1.7 test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3118717"/>
          </a:xfrm>
        </p:spPr>
        <p:txBody>
          <a:bodyPr>
            <a:noAutofit/>
          </a:bodyPr>
          <a:lstStyle/>
          <a:p>
            <a:r>
              <a:rPr lang="en-US" sz="2000" dirty="0"/>
              <a:t>Simulation results vs. VTM4.0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endParaRPr lang="en-US" sz="2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9650FC-DFFB-4985-BE05-BB0FFC15F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342200"/>
              </p:ext>
            </p:extLst>
          </p:nvPr>
        </p:nvGraphicFramePr>
        <p:xfrm>
          <a:off x="729899" y="1912094"/>
          <a:ext cx="4406902" cy="421195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0616438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995887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3246030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4337820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0839156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63633896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527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92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169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799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922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925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040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996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803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671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627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303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38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856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825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31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352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349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145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160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598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65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9672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1B0F3C5-58A8-4A42-8255-14D75AF7C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456915"/>
              </p:ext>
            </p:extLst>
          </p:nvPr>
        </p:nvGraphicFramePr>
        <p:xfrm>
          <a:off x="5637458" y="1912095"/>
          <a:ext cx="5100447" cy="4211944"/>
        </p:xfrm>
        <a:graphic>
          <a:graphicData uri="http://schemas.openxmlformats.org/drawingml/2006/table">
            <a:tbl>
              <a:tblPr/>
              <a:tblGrid>
                <a:gridCol w="1200967">
                  <a:extLst>
                    <a:ext uri="{9D8B030D-6E8A-4147-A177-3AD203B41FA5}">
                      <a16:colId xmlns:a16="http://schemas.microsoft.com/office/drawing/2014/main" val="2632035911"/>
                    </a:ext>
                  </a:extLst>
                </a:gridCol>
                <a:gridCol w="779896">
                  <a:extLst>
                    <a:ext uri="{9D8B030D-6E8A-4147-A177-3AD203B41FA5}">
                      <a16:colId xmlns:a16="http://schemas.microsoft.com/office/drawing/2014/main" val="2151703190"/>
                    </a:ext>
                  </a:extLst>
                </a:gridCol>
                <a:gridCol w="779896">
                  <a:extLst>
                    <a:ext uri="{9D8B030D-6E8A-4147-A177-3AD203B41FA5}">
                      <a16:colId xmlns:a16="http://schemas.microsoft.com/office/drawing/2014/main" val="1594837192"/>
                    </a:ext>
                  </a:extLst>
                </a:gridCol>
                <a:gridCol w="779896">
                  <a:extLst>
                    <a:ext uri="{9D8B030D-6E8A-4147-A177-3AD203B41FA5}">
                      <a16:colId xmlns:a16="http://schemas.microsoft.com/office/drawing/2014/main" val="2377593336"/>
                    </a:ext>
                  </a:extLst>
                </a:gridCol>
                <a:gridCol w="779896">
                  <a:extLst>
                    <a:ext uri="{9D8B030D-6E8A-4147-A177-3AD203B41FA5}">
                      <a16:colId xmlns:a16="http://schemas.microsoft.com/office/drawing/2014/main" val="3987269140"/>
                    </a:ext>
                  </a:extLst>
                </a:gridCol>
                <a:gridCol w="779896">
                  <a:extLst>
                    <a:ext uri="{9D8B030D-6E8A-4147-A177-3AD203B41FA5}">
                      <a16:colId xmlns:a16="http://schemas.microsoft.com/office/drawing/2014/main" val="3304785551"/>
                    </a:ext>
                  </a:extLst>
                </a:gridCol>
              </a:tblGrid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45383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CE1-1.7c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44540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737314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12791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81379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667940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869532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60230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0747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773614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38892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601966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68476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CE1-1.7c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3473176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387523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503480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843816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6160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36755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915755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217545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28933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657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171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CE1-1.7 test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3118717"/>
          </a:xfrm>
        </p:spPr>
        <p:txBody>
          <a:bodyPr>
            <a:noAutofit/>
          </a:bodyPr>
          <a:lstStyle/>
          <a:p>
            <a:r>
              <a:rPr lang="en-US" sz="2000" dirty="0"/>
              <a:t>Simulation results vs. CE1-1.1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endParaRPr 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04A415-AD5F-48D1-8527-F40C2DD7C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211246"/>
              </p:ext>
            </p:extLst>
          </p:nvPr>
        </p:nvGraphicFramePr>
        <p:xfrm>
          <a:off x="738289" y="1919889"/>
          <a:ext cx="4406902" cy="44862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75530020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2287197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7719783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72065592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1057995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052810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CE1-1.7a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CE1-1.1a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038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781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763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640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498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44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70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8619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332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72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485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00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CE1-1.7a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CE1-1.1a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171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59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867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398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26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054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487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132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43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498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66143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4B83DE-F252-42B6-9470-F3611C036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254120"/>
              </p:ext>
            </p:extLst>
          </p:nvPr>
        </p:nvGraphicFramePr>
        <p:xfrm>
          <a:off x="5924244" y="1819177"/>
          <a:ext cx="5117227" cy="4687698"/>
        </p:xfrm>
        <a:graphic>
          <a:graphicData uri="http://schemas.openxmlformats.org/drawingml/2006/table">
            <a:tbl>
              <a:tblPr/>
              <a:tblGrid>
                <a:gridCol w="1204917">
                  <a:extLst>
                    <a:ext uri="{9D8B030D-6E8A-4147-A177-3AD203B41FA5}">
                      <a16:colId xmlns:a16="http://schemas.microsoft.com/office/drawing/2014/main" val="538574811"/>
                    </a:ext>
                  </a:extLst>
                </a:gridCol>
                <a:gridCol w="782462">
                  <a:extLst>
                    <a:ext uri="{9D8B030D-6E8A-4147-A177-3AD203B41FA5}">
                      <a16:colId xmlns:a16="http://schemas.microsoft.com/office/drawing/2014/main" val="2232322428"/>
                    </a:ext>
                  </a:extLst>
                </a:gridCol>
                <a:gridCol w="782462">
                  <a:extLst>
                    <a:ext uri="{9D8B030D-6E8A-4147-A177-3AD203B41FA5}">
                      <a16:colId xmlns:a16="http://schemas.microsoft.com/office/drawing/2014/main" val="3049476833"/>
                    </a:ext>
                  </a:extLst>
                </a:gridCol>
                <a:gridCol w="782462">
                  <a:extLst>
                    <a:ext uri="{9D8B030D-6E8A-4147-A177-3AD203B41FA5}">
                      <a16:colId xmlns:a16="http://schemas.microsoft.com/office/drawing/2014/main" val="2879383099"/>
                    </a:ext>
                  </a:extLst>
                </a:gridCol>
                <a:gridCol w="782462">
                  <a:extLst>
                    <a:ext uri="{9D8B030D-6E8A-4147-A177-3AD203B41FA5}">
                      <a16:colId xmlns:a16="http://schemas.microsoft.com/office/drawing/2014/main" val="213117825"/>
                    </a:ext>
                  </a:extLst>
                </a:gridCol>
                <a:gridCol w="782462">
                  <a:extLst>
                    <a:ext uri="{9D8B030D-6E8A-4147-A177-3AD203B41FA5}">
                      <a16:colId xmlns:a16="http://schemas.microsoft.com/office/drawing/2014/main" val="3922965759"/>
                    </a:ext>
                  </a:extLst>
                </a:gridCol>
              </a:tblGrid>
              <a:tr h="16516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CE1-1.7c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CE1-1.1c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93822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CE1-1.7c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363349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978725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684423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989954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891109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135238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698955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334615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248893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8242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45064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CE1-1.7c</a:t>
                      </a:r>
                    </a:p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CE1-1.1c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65171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CE1-1.7c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01001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93502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225209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296540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800165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100022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521791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554807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024530"/>
                  </a:ext>
                </a:extLst>
              </a:tr>
              <a:tr h="1831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699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54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CE1-1.7 summary: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3118717"/>
          </a:xfrm>
        </p:spPr>
        <p:txBody>
          <a:bodyPr>
            <a:noAutofit/>
          </a:bodyPr>
          <a:lstStyle/>
          <a:p>
            <a:r>
              <a:rPr lang="en-US" sz="2000" dirty="0"/>
              <a:t>More accurate PWL approximation of weight function:</a:t>
            </a:r>
          </a:p>
          <a:p>
            <a:pPr lvl="1"/>
            <a:r>
              <a:rPr lang="en-US" sz="1800" dirty="0"/>
              <a:t>Complexity increase vs. CE1-1.1:</a:t>
            </a:r>
          </a:p>
          <a:p>
            <a:pPr lvl="2"/>
            <a:r>
              <a:rPr lang="en-US" sz="1600" dirty="0"/>
              <a:t>1  add, 1 shift, 1 comp</a:t>
            </a:r>
          </a:p>
          <a:p>
            <a:pPr lvl="1"/>
            <a:r>
              <a:rPr lang="en-US" sz="1800" dirty="0"/>
              <a:t>Memory increase vs. CE1-1.1:</a:t>
            </a:r>
          </a:p>
          <a:p>
            <a:pPr lvl="2"/>
            <a:r>
              <a:rPr lang="en-US" sz="1600" dirty="0"/>
              <a:t>2 additional parameters to block (5 instead of 3)</a:t>
            </a:r>
          </a:p>
          <a:p>
            <a:pPr lvl="2"/>
            <a:r>
              <a:rPr lang="en-US" sz="1600" dirty="0"/>
              <a:t>48 bits per block</a:t>
            </a:r>
          </a:p>
          <a:p>
            <a:r>
              <a:rPr lang="en-US" sz="2000" dirty="0"/>
              <a:t>Simulation results vs. VTM4.0:</a:t>
            </a:r>
          </a:p>
          <a:p>
            <a:pPr lvl="1" hangingPunct="0"/>
            <a:r>
              <a:rPr lang="en-CA" sz="1800" b="1" dirty="0"/>
              <a:t>Constrains A</a:t>
            </a:r>
            <a:r>
              <a:rPr lang="en-CA" sz="1800" dirty="0"/>
              <a:t>: </a:t>
            </a:r>
          </a:p>
          <a:p>
            <a:pPr lvl="2" hangingPunct="0"/>
            <a:r>
              <a:rPr lang="en-CA" sz="1600" dirty="0"/>
              <a:t>-0.38% BD-Rate for RA, -0.41% BD-Rate for LDB</a:t>
            </a:r>
            <a:endParaRPr lang="en-US" sz="1600" dirty="0"/>
          </a:p>
          <a:p>
            <a:pPr lvl="1" hangingPunct="0"/>
            <a:r>
              <a:rPr lang="en-CA" sz="1800" b="1" dirty="0"/>
              <a:t>Constrains C</a:t>
            </a:r>
            <a:r>
              <a:rPr lang="en-CA" sz="1800" dirty="0"/>
              <a:t>: </a:t>
            </a:r>
          </a:p>
          <a:p>
            <a:pPr lvl="2" hangingPunct="0"/>
            <a:r>
              <a:rPr lang="en-CA" sz="1600" dirty="0"/>
              <a:t>-0.32% BD-Rate for RA, -0.39% BD-Rate for LDB </a:t>
            </a:r>
            <a:endParaRPr lang="en-US" sz="1800" dirty="0"/>
          </a:p>
          <a:p>
            <a:r>
              <a:rPr lang="en-US" sz="2000" dirty="0"/>
              <a:t>Improvement over CE1-1.1:</a:t>
            </a:r>
          </a:p>
          <a:p>
            <a:pPr lvl="1" hangingPunct="0"/>
            <a:r>
              <a:rPr lang="en-CA" sz="1800" b="1" dirty="0"/>
              <a:t>Constrains A</a:t>
            </a:r>
            <a:r>
              <a:rPr lang="en-CA" sz="1800" dirty="0"/>
              <a:t>: </a:t>
            </a:r>
          </a:p>
          <a:p>
            <a:pPr lvl="2" hangingPunct="0"/>
            <a:r>
              <a:rPr lang="en-CA" sz="1600" dirty="0"/>
              <a:t>-0.02% BD-Rate for RA, -0.06% BD-Rate for LDB</a:t>
            </a:r>
          </a:p>
          <a:p>
            <a:pPr lvl="2" hangingPunct="0"/>
            <a:r>
              <a:rPr lang="en-CA" sz="1600" dirty="0"/>
              <a:t>0.15% gain for class C and F</a:t>
            </a:r>
            <a:endParaRPr lang="en-US" sz="1600" dirty="0"/>
          </a:p>
          <a:p>
            <a:pPr lvl="1" hangingPunct="0"/>
            <a:r>
              <a:rPr lang="en-CA" sz="1800" b="1" dirty="0"/>
              <a:t>Constrains C</a:t>
            </a:r>
            <a:r>
              <a:rPr lang="en-CA" sz="1800" dirty="0"/>
              <a:t>: </a:t>
            </a:r>
          </a:p>
          <a:p>
            <a:pPr lvl="2" hangingPunct="0"/>
            <a:r>
              <a:rPr lang="en-CA" sz="1600" dirty="0"/>
              <a:t>-0.01% BD-Rate for RA, -0.0% BD-Rate for LDB </a:t>
            </a:r>
          </a:p>
          <a:p>
            <a:pPr lvl="2" hangingPunct="0"/>
            <a:r>
              <a:rPr lang="en-CA" sz="1600" dirty="0"/>
              <a:t>0.11% gain for class C, 0.17% gain for class F</a:t>
            </a:r>
            <a:endParaRPr lang="en-US" sz="1600" dirty="0"/>
          </a:p>
          <a:p>
            <a:pPr lvl="1" hangingPunct="0"/>
            <a:endParaRPr lang="en-US" sz="1400" dirty="0"/>
          </a:p>
          <a:p>
            <a:pPr marL="457200" lvl="1" indent="0">
              <a:buNone/>
            </a:pPr>
            <a:endParaRPr lang="en-US" sz="1800" dirty="0"/>
          </a:p>
          <a:p>
            <a:pPr marL="914400" lvl="2" indent="0">
              <a:buNone/>
            </a:pPr>
            <a:endParaRPr 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7615D13-3F9F-4ED0-B97D-F50D256C07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347356"/>
              </p:ext>
            </p:extLst>
          </p:nvPr>
        </p:nvGraphicFramePr>
        <p:xfrm>
          <a:off x="6718925" y="775495"/>
          <a:ext cx="5219046" cy="5826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4979">
                  <a:extLst>
                    <a:ext uri="{9D8B030D-6E8A-4147-A177-3AD203B41FA5}">
                      <a16:colId xmlns:a16="http://schemas.microsoft.com/office/drawing/2014/main" val="236408274"/>
                    </a:ext>
                  </a:extLst>
                </a:gridCol>
                <a:gridCol w="630148">
                  <a:extLst>
                    <a:ext uri="{9D8B030D-6E8A-4147-A177-3AD203B41FA5}">
                      <a16:colId xmlns:a16="http://schemas.microsoft.com/office/drawing/2014/main" val="4202737589"/>
                    </a:ext>
                  </a:extLst>
                </a:gridCol>
                <a:gridCol w="587229">
                  <a:extLst>
                    <a:ext uri="{9D8B030D-6E8A-4147-A177-3AD203B41FA5}">
                      <a16:colId xmlns:a16="http://schemas.microsoft.com/office/drawing/2014/main" val="4085794109"/>
                    </a:ext>
                  </a:extLst>
                </a:gridCol>
                <a:gridCol w="639614">
                  <a:extLst>
                    <a:ext uri="{9D8B030D-6E8A-4147-A177-3AD203B41FA5}">
                      <a16:colId xmlns:a16="http://schemas.microsoft.com/office/drawing/2014/main" val="790515503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1398529573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3057760000"/>
                    </a:ext>
                  </a:extLst>
                </a:gridCol>
                <a:gridCol w="662730">
                  <a:extLst>
                    <a:ext uri="{9D8B030D-6E8A-4147-A177-3AD203B41FA5}">
                      <a16:colId xmlns:a16="http://schemas.microsoft.com/office/drawing/2014/main" val="2226734487"/>
                    </a:ext>
                  </a:extLst>
                </a:gridCol>
                <a:gridCol w="545285">
                  <a:extLst>
                    <a:ext uri="{9D8B030D-6E8A-4147-A177-3AD203B41FA5}">
                      <a16:colId xmlns:a16="http://schemas.microsoft.com/office/drawing/2014/main" val="1990111675"/>
                    </a:ext>
                  </a:extLst>
                </a:gridCol>
                <a:gridCol w="749767">
                  <a:extLst>
                    <a:ext uri="{9D8B030D-6E8A-4147-A177-3AD203B41FA5}">
                      <a16:colId xmlns:a16="http://schemas.microsoft.com/office/drawing/2014/main" val="526207937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317404052"/>
                    </a:ext>
                  </a:extLst>
                </a:gridCol>
                <a:gridCol w="177634">
                  <a:extLst>
                    <a:ext uri="{9D8B030D-6E8A-4147-A177-3AD203B41FA5}">
                      <a16:colId xmlns:a16="http://schemas.microsoft.com/office/drawing/2014/main" val="540515401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4091711694"/>
                    </a:ext>
                  </a:extLst>
                </a:gridCol>
              </a:tblGrid>
              <a:tr h="229581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LDB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935159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Test#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5477307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CE1-1.1a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-0.06%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0.81%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86207223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CE1-1.1c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7452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CE1-1.2a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35683922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CE1-1.2c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-0.11%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7258158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CE1-1.3a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0.88%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0.41%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69177459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CE1-1.3b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7962001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CE1-1.3c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0.93%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9160567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CE1-1.5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-0.44%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-0.11%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8125616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CE1-1.7a2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-0.38%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-0.14%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-0.06%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-0.41%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0.56%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0.46%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54540036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CE1-1.7c2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-0.32%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-0.09%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-0.06%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-0.39%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0.63%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0.44%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1843971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CE1-2.1a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-0.06%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99000233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CE1-2.1b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0.66%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02444772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CE1-2.1c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-0.06%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67705161"/>
                  </a:ext>
                </a:extLst>
              </a:tr>
              <a:tr h="271489">
                <a:tc>
                  <a:txBody>
                    <a:bodyPr/>
                    <a:lstStyle/>
                    <a:p>
                      <a:pPr marL="0" marR="0" algn="l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CE1-2.3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-0.45%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-0.34%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0.99%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0.54%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5025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178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12381</TotalTime>
  <Words>1347</Words>
  <Application>Microsoft Office PowerPoint</Application>
  <PresentationFormat>Widescreen</PresentationFormat>
  <Paragraphs>608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CE1 Related: Additional test results for CE1-7 tests</vt:lpstr>
      <vt:lpstr>CE1-1.7 Test</vt:lpstr>
      <vt:lpstr>CE1-1.7 test results</vt:lpstr>
      <vt:lpstr>CE1-1.7 test results</vt:lpstr>
      <vt:lpstr>CE1-1.7 summary: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Dmytro Rusanovskyy</cp:lastModifiedBy>
  <cp:revision>453</cp:revision>
  <dcterms:created xsi:type="dcterms:W3CDTF">2015-02-09T09:49:06Z</dcterms:created>
  <dcterms:modified xsi:type="dcterms:W3CDTF">2019-03-21T11:28:55Z</dcterms:modified>
</cp:coreProperties>
</file>