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0"/>
  </p:notesMasterIdLst>
  <p:handoutMasterIdLst>
    <p:handoutMasterId r:id="rId11"/>
  </p:handoutMasterIdLst>
  <p:sldIdLst>
    <p:sldId id="396" r:id="rId4"/>
    <p:sldId id="544" r:id="rId5"/>
    <p:sldId id="555" r:id="rId6"/>
    <p:sldId id="556" r:id="rId7"/>
    <p:sldId id="558" r:id="rId8"/>
    <p:sldId id="260" r:id="rId9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62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1044" y="4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2019/3/21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2019/3/21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2019/3/21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4683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2019/3/21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365962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2019/3/21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548907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2019/3/21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40258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6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JVET-N0479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chemeClr val="tx1"/>
                </a:solidFill>
                <a:latin typeface="Arial"/>
              </a:rPr>
              <a:t>JVET-M0468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JVET-N0479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CE1-related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: Hadamard transform domain in-loop filter also using bottom/right reconstructed samples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392996" y="3657059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Victor </a:t>
            </a:r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Stepin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Alexander Karabutov </a:t>
            </a:r>
            <a:endParaRPr lang="en-US" altLang="zh-CN" sz="1200" dirty="0">
              <a:solidFill>
                <a:schemeClr val="tx1"/>
              </a:solidFill>
              <a:latin typeface="Arial"/>
              <a:ea typeface="微软雅黑" panose="020B0503020204020204" pitchFamily="34" charset="-122"/>
            </a:endParaRP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Jianle Chen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9858" y="51790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CE1-2.3 </a:t>
            </a:r>
            <a:br>
              <a:rPr lang="en-US" sz="1400" dirty="0" smtClean="0"/>
            </a:br>
            <a:r>
              <a:rPr lang="en-US" sz="1400" dirty="0" smtClean="0"/>
              <a:t>(top-left neighboring samples are available)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Hadamard </a:t>
            </a:r>
            <a:r>
              <a:rPr lang="en-US" altLang="zh-CN" sz="1800" dirty="0">
                <a:solidFill>
                  <a:srgbClr val="C00000"/>
                </a:solidFill>
              </a:rPr>
              <a:t>Transform </a:t>
            </a:r>
            <a:r>
              <a:rPr lang="en-US" altLang="zh-CN" sz="1800" dirty="0" smtClean="0">
                <a:solidFill>
                  <a:srgbClr val="C00000"/>
                </a:solidFill>
              </a:rPr>
              <a:t>Domain In-loop Filter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433760"/>
              </p:ext>
            </p:extLst>
          </p:nvPr>
        </p:nvGraphicFramePr>
        <p:xfrm>
          <a:off x="0" y="1132888"/>
          <a:ext cx="3860264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912224"/>
                <a:gridCol w="589608"/>
                <a:gridCol w="589608"/>
                <a:gridCol w="589608"/>
                <a:gridCol w="589608"/>
                <a:gridCol w="589608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-0.18%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0.39%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0.35%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-0.45%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-0.05%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-0.19%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686568"/>
              </p:ext>
            </p:extLst>
          </p:nvPr>
        </p:nvGraphicFramePr>
        <p:xfrm>
          <a:off x="3861048" y="1131594"/>
          <a:ext cx="2948040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589608"/>
                <a:gridCol w="589608"/>
                <a:gridCol w="589608"/>
                <a:gridCol w="589608"/>
                <a:gridCol w="589608"/>
              </a:tblGrid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-0.41%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0.44%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0.38%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-0.55%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-0.51%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-0.04%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-0.09%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-0.90%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17980" y="51790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CE1-2.3 </a:t>
            </a:r>
            <a:br>
              <a:rPr lang="en-US" sz="1400" dirty="0" smtClean="0"/>
            </a:br>
            <a:r>
              <a:rPr lang="en-US" sz="1400" dirty="0" smtClean="0"/>
              <a:t>(bottom-right samples are also available)</a:t>
            </a:r>
          </a:p>
        </p:txBody>
      </p:sp>
    </p:spTree>
    <p:extLst>
      <p:ext uri="{BB962C8B-B14F-4D97-AF65-F5344CB8AC3E}">
        <p14:creationId xmlns:p14="http://schemas.microsoft.com/office/powerpoint/2010/main" val="22981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214985" y="536366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Current CTU only</a:t>
            </a:r>
            <a:br>
              <a:rPr lang="en-US" sz="1400" dirty="0" smtClean="0"/>
            </a:br>
            <a:r>
              <a:rPr lang="en-US" sz="1400" dirty="0" smtClean="0"/>
              <a:t>is available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Cross-CTU samples access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88840" y="52409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Let-right CTU </a:t>
            </a:r>
            <a:br>
              <a:rPr lang="en-US" sz="1400" dirty="0" smtClean="0"/>
            </a:br>
            <a:r>
              <a:rPr lang="en-US" sz="1400" dirty="0" smtClean="0"/>
              <a:t>is available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535218"/>
              </p:ext>
            </p:extLst>
          </p:nvPr>
        </p:nvGraphicFramePr>
        <p:xfrm>
          <a:off x="-29137" y="1041128"/>
          <a:ext cx="2736698" cy="3258824"/>
        </p:xfrm>
        <a:graphic>
          <a:graphicData uri="http://schemas.openxmlformats.org/drawingml/2006/table">
            <a:tbl>
              <a:tblPr firstRow="1" firstCol="1" bandRow="1"/>
              <a:tblGrid>
                <a:gridCol w="646713"/>
                <a:gridCol w="417997"/>
                <a:gridCol w="417997"/>
                <a:gridCol w="417997"/>
                <a:gridCol w="417997"/>
                <a:gridCol w="417997"/>
              </a:tblGrid>
              <a:tr h="141688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0.45%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-0.41%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0.44%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0.38%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-0.51%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-0.04%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-0.09%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98%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-0.90%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685680"/>
              </p:ext>
            </p:extLst>
          </p:nvPr>
        </p:nvGraphicFramePr>
        <p:xfrm>
          <a:off x="2722388" y="1041128"/>
          <a:ext cx="2089985" cy="3258824"/>
        </p:xfrm>
        <a:graphic>
          <a:graphicData uri="http://schemas.openxmlformats.org/drawingml/2006/table">
            <a:tbl>
              <a:tblPr firstRow="1" firstCol="1" bandRow="1"/>
              <a:tblGrid>
                <a:gridCol w="417997"/>
                <a:gridCol w="417997"/>
                <a:gridCol w="417997"/>
                <a:gridCol w="417997"/>
                <a:gridCol w="417997"/>
              </a:tblGrid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-0.24%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0.38%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-0.42%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0.43%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0.40%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-0.51%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-0.11%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430404"/>
              </p:ext>
            </p:extLst>
          </p:nvPr>
        </p:nvGraphicFramePr>
        <p:xfrm>
          <a:off x="4795399" y="1043759"/>
          <a:ext cx="2089985" cy="3258824"/>
        </p:xfrm>
        <a:graphic>
          <a:graphicData uri="http://schemas.openxmlformats.org/drawingml/2006/table">
            <a:tbl>
              <a:tblPr firstRow="1" firstCol="1" bandRow="1"/>
              <a:tblGrid>
                <a:gridCol w="417997"/>
                <a:gridCol w="417997"/>
                <a:gridCol w="417997"/>
                <a:gridCol w="417997"/>
                <a:gridCol w="417997"/>
              </a:tblGrid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-0.25%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0.48%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0.35%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-0.43%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0.42%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0.40%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4.0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-0.20%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6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6345283" y="1203602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005064" y="51181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all CTU </a:t>
            </a:r>
            <a:br>
              <a:rPr lang="en-US" sz="1400" dirty="0" smtClean="0"/>
            </a:br>
            <a:r>
              <a:rPr lang="en-US" sz="1400" dirty="0" smtClean="0"/>
              <a:t>are available</a:t>
            </a:r>
          </a:p>
        </p:txBody>
      </p:sp>
    </p:spTree>
    <p:extLst>
      <p:ext uri="{BB962C8B-B14F-4D97-AF65-F5344CB8AC3E}">
        <p14:creationId xmlns:p14="http://schemas.microsoft.com/office/powerpoint/2010/main" val="31361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40768" y="580084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RDO checking is completely disabled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Hadamard </a:t>
            </a:r>
            <a:r>
              <a:rPr lang="en-US" altLang="zh-CN" sz="1800" dirty="0">
                <a:solidFill>
                  <a:srgbClr val="C00000"/>
                </a:solidFill>
              </a:rPr>
              <a:t>Transform </a:t>
            </a:r>
            <a:r>
              <a:rPr lang="en-US" altLang="zh-CN" sz="1800" dirty="0" smtClean="0">
                <a:solidFill>
                  <a:srgbClr val="C00000"/>
                </a:solidFill>
              </a:rPr>
              <a:t>Domain In-loop Filter: no RDO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884208"/>
              </p:ext>
            </p:extLst>
          </p:nvPr>
        </p:nvGraphicFramePr>
        <p:xfrm>
          <a:off x="1080905" y="1052763"/>
          <a:ext cx="3860263" cy="3262320"/>
        </p:xfrm>
        <a:graphic>
          <a:graphicData uri="http://schemas.openxmlformats.org/drawingml/2006/table">
            <a:tbl>
              <a:tblPr/>
              <a:tblGrid>
                <a:gridCol w="1219813"/>
                <a:gridCol w="528090"/>
                <a:gridCol w="528090"/>
                <a:gridCol w="528090"/>
                <a:gridCol w="528090"/>
                <a:gridCol w="528090"/>
              </a:tblGrid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932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6712" y="1360194"/>
            <a:ext cx="5195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proposed method provides 0.64% BD-rate reduction for RA at 103% of Encoding and 101% of Decoding runtime</a:t>
            </a:r>
            <a:endParaRPr lang="en-US" sz="16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Conclusion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72816" y="3651870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Thanks </a:t>
            </a:r>
            <a:r>
              <a:rPr lang="en-US" sz="1600" dirty="0" err="1" smtClean="0"/>
              <a:t>Bytedance</a:t>
            </a:r>
            <a:r>
              <a:rPr lang="en-US" sz="1600" dirty="0" smtClean="0"/>
              <a:t> for cross-checking!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9102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44158</TotalTime>
  <Words>1341</Words>
  <Application>Microsoft Office PowerPoint</Application>
  <PresentationFormat>Custom</PresentationFormat>
  <Paragraphs>639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Microsoft YaHei</vt:lpstr>
      <vt:lpstr>MS PGothic</vt:lpstr>
      <vt:lpstr>SimSun</vt:lpstr>
      <vt:lpstr>SimSun</vt:lpstr>
      <vt:lpstr>Arial</vt:lpstr>
      <vt:lpstr>Calibri</vt:lpstr>
      <vt:lpstr>FrutigerNext LT Medium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JVET-N0479 CE1-related: Hadamard transform domain in-loop filter also using bottom/right reconstructed samples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v4</cp:lastModifiedBy>
  <cp:revision>1192</cp:revision>
  <dcterms:created xsi:type="dcterms:W3CDTF">2014-12-10T06:05:08Z</dcterms:created>
  <dcterms:modified xsi:type="dcterms:W3CDTF">2019-03-21T11:12:32Z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(3)pvVZnVTgLOhibAV0G3x0qFm1X+590+qwTxZmZDu34qo+PpkxfxPNRCfryXa1Qyg4ejZLjT9t
ox1Am8oh9jHEsRS4wOZBiGxkPpSOIm1byvvcH/JjWLm6KC+fySFnHy2U5DXEfPR1biSp4jdq
RsEBISFslDPG0bITpsE5Owl4nY9uUypI/3nkZ2nnONOAbvkrSiRWDKUlYnAQrauD52CuJJn1
6kgFPABf65rma7iVjc</vt:lpwstr>
  </property>
  <property fmtid="{D5CDD505-2E9C-101B-9397-08002B2CF9AE}" pid="10" name="_2015_ms_pID_7253431">
    <vt:lpwstr>ClPq46gihbPI+4dEFwq4okHWsezcK4GrPJLrSEkoYI9BsUArEljaYY
erRDzlNvd8t+Gtw0DLlZ3MEQbPaD/uB+JUiPBx0EmM/1XGkL2onpsLvFvEIgWiRaWdnd2wTC
adXfYNtE0wopRlGhiKbhObhxj4CK9BwCmLn8izN8S6ARy6P+kCW8FEY7vSoDFBIV3dXi1mgc
3+JEh9xlR8BmKIogD6bY2ba64IzNYDtOiru5</vt:lpwstr>
  </property>
  <property fmtid="{D5CDD505-2E9C-101B-9397-08002B2CF9AE}" pid="11" name="_2015_ms_pID_7253432">
    <vt:lpwstr>rA==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