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256" r:id="rId2"/>
    <p:sldId id="555" r:id="rId3"/>
    <p:sldId id="556" r:id="rId4"/>
    <p:sldId id="560" r:id="rId5"/>
    <p:sldId id="558" r:id="rId6"/>
    <p:sldId id="559" r:id="rId7"/>
    <p:sldId id="283" r:id="rId8"/>
    <p:sldId id="562" r:id="rId9"/>
    <p:sldId id="563" r:id="rId10"/>
    <p:sldId id="564" r:id="rId11"/>
    <p:sldId id="565" r:id="rId12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9" autoAdjust="0"/>
    <p:restoredTop sz="87098" autoAdjust="0"/>
  </p:normalViewPr>
  <p:slideViewPr>
    <p:cSldViewPr>
      <p:cViewPr>
        <p:scale>
          <a:sx n="99" d="100"/>
          <a:sy n="99" d="100"/>
        </p:scale>
        <p:origin x="468" y="4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0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158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54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57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59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8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SLATITLEPAGE.jpg copy.png">
            <a:extLst>
              <a:ext uri="{FF2B5EF4-FFF2-40B4-BE49-F238E27FC236}">
                <a16:creationId xmlns:a16="http://schemas.microsoft.com/office/drawing/2014/main" id="{68F6F7A7-69B0-47C8-82FB-1B21B3E67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JVET-M0473</a:t>
            </a:r>
            <a:r>
              <a:rPr lang="en-US" sz="800" b="1" kern="0" dirty="0"/>
              <a:t> -- Non-CE11: On ISP transform boundary deblocking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Non-CE11: On ISP transform boundary deblocking</a:t>
            </a:r>
            <a:br>
              <a:rPr lang="en-US" b="0" dirty="0"/>
            </a:br>
            <a:r>
              <a:rPr lang="fr-FR" b="0" dirty="0"/>
              <a:t>(JVET-N0473)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179902"/>
            <a:ext cx="6173801" cy="1075292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K. Misra, A. </a:t>
            </a:r>
            <a:r>
              <a:rPr lang="en-US" sz="2800" dirty="0" err="1"/>
              <a:t>Segall</a:t>
            </a:r>
            <a:r>
              <a:rPr lang="en-US" sz="2800" dirty="0"/>
              <a:t> (Sharp Labs of America) </a:t>
            </a:r>
          </a:p>
          <a:p>
            <a:r>
              <a:rPr lang="en-US" sz="2800" dirty="0"/>
              <a:t>M. Ikeda, T. Suzuki (Sony)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F378B3-A599-4B19-8A60-7C9F592B7B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1519169"/>
            <a:ext cx="7315200" cy="259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8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7BE5DA-C06A-43BE-8999-5D0D016EA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1519169"/>
            <a:ext cx="7315200" cy="259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32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Background and Motivation</a:t>
            </a:r>
          </a:p>
          <a:p>
            <a:r>
              <a:rPr lang="en-US" dirty="0"/>
              <a:t>Proposed Solution</a:t>
            </a:r>
          </a:p>
          <a:p>
            <a:r>
              <a:rPr lang="en-US" dirty="0"/>
              <a:t>Experimental Results</a:t>
            </a:r>
          </a:p>
          <a:p>
            <a:r>
              <a:rPr lang="en-US" dirty="0"/>
              <a:t>Recommendations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33166D-6888-45FF-A409-85A7CF81E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and Motivation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3A97F3-5687-4EEC-A466-E9D83D81927B}"/>
              </a:ext>
            </a:extLst>
          </p:cNvPr>
          <p:cNvSpPr/>
          <p:nvPr/>
        </p:nvSpPr>
        <p:spPr>
          <a:xfrm>
            <a:off x="1676400" y="895350"/>
            <a:ext cx="3200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Calibri" panose="020F0502020204030204" pitchFamily="34" charset="0"/>
              </a:rPr>
              <a:t>HEVC</a:t>
            </a:r>
            <a:r>
              <a:rPr lang="en-US" sz="1800" dirty="0">
                <a:latin typeface="Calibri" panose="020F0502020204030204" pitchFamily="34" charset="0"/>
              </a:rPr>
              <a:t>: Transform and prediction boundaries on 8x8 </a:t>
            </a:r>
            <a:r>
              <a:rPr lang="en-US" sz="1800" dirty="0" err="1">
                <a:latin typeface="Calibri" panose="020F0502020204030204" pitchFamily="34" charset="0"/>
              </a:rPr>
              <a:t>luma</a:t>
            </a:r>
            <a:r>
              <a:rPr lang="en-US" sz="1800" dirty="0">
                <a:latin typeface="Calibri" panose="020F0502020204030204" pitchFamily="34" charset="0"/>
              </a:rPr>
              <a:t> grid are deblocked.</a:t>
            </a:r>
          </a:p>
          <a:p>
            <a:endParaRPr lang="en-US" sz="1800" dirty="0">
              <a:latin typeface="Calibri" panose="020F0502020204030204" pitchFamily="34" charset="0"/>
            </a:endParaRPr>
          </a:p>
          <a:p>
            <a:r>
              <a:rPr lang="en-US" sz="1800" dirty="0">
                <a:latin typeface="Calibri" panose="020F0502020204030204" pitchFamily="34" charset="0"/>
              </a:rPr>
              <a:t>At Marrakech meeting, </a:t>
            </a:r>
          </a:p>
          <a:p>
            <a:r>
              <a:rPr lang="en-US" sz="1800" b="1" dirty="0">
                <a:latin typeface="Calibri" panose="020F0502020204030204" pitchFamily="34" charset="0"/>
              </a:rPr>
              <a:t>JVET-M0471</a:t>
            </a:r>
            <a:r>
              <a:rPr lang="en-US" sz="1800" dirty="0">
                <a:latin typeface="Calibri" panose="020F0502020204030204" pitchFamily="34" charset="0"/>
              </a:rPr>
              <a:t> was adopted that proposed deblocking transform and prediction boundaries on 8x8 </a:t>
            </a:r>
            <a:r>
              <a:rPr lang="en-US" sz="1800" dirty="0" err="1">
                <a:latin typeface="Calibri" panose="020F0502020204030204" pitchFamily="34" charset="0"/>
              </a:rPr>
              <a:t>luma</a:t>
            </a:r>
            <a:r>
              <a:rPr lang="en-US" sz="1800" dirty="0">
                <a:latin typeface="Calibri" panose="020F0502020204030204" pitchFamily="34" charset="0"/>
              </a:rPr>
              <a:t> grid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3CDB66-642C-4880-B322-5B7648DD9FDA}"/>
              </a:ext>
            </a:extLst>
          </p:cNvPr>
          <p:cNvSpPr/>
          <p:nvPr/>
        </p:nvSpPr>
        <p:spPr>
          <a:xfrm>
            <a:off x="5065471" y="1989199"/>
            <a:ext cx="36975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</a:rPr>
              <a:t>At Marrakech meeting,</a:t>
            </a:r>
          </a:p>
          <a:p>
            <a:r>
              <a:rPr lang="en-US" sz="1800" b="1" dirty="0">
                <a:latin typeface="Calibri" panose="020F0502020204030204" pitchFamily="34" charset="0"/>
              </a:rPr>
              <a:t>JVET-M0102</a:t>
            </a:r>
            <a:r>
              <a:rPr lang="en-US" sz="1800" dirty="0">
                <a:latin typeface="Calibri" panose="020F0502020204030204" pitchFamily="34" charset="0"/>
              </a:rPr>
              <a:t> was adopted intra sub partitions (ISP) that did not deblock internal transform and prediction boundaries (including those on 8x8 </a:t>
            </a:r>
            <a:r>
              <a:rPr lang="en-US" sz="1800" dirty="0" err="1">
                <a:latin typeface="Calibri" panose="020F0502020204030204" pitchFamily="34" charset="0"/>
              </a:rPr>
              <a:t>luma</a:t>
            </a:r>
            <a:r>
              <a:rPr lang="en-US" sz="1800" dirty="0">
                <a:latin typeface="Calibri" panose="020F0502020204030204" pitchFamily="34" charset="0"/>
              </a:rPr>
              <a:t> grid)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30E4D0-87E4-4593-AB82-25C2DE4C6A1B}"/>
              </a:ext>
            </a:extLst>
          </p:cNvPr>
          <p:cNvSpPr/>
          <p:nvPr/>
        </p:nvSpPr>
        <p:spPr>
          <a:xfrm>
            <a:off x="1666672" y="3924984"/>
            <a:ext cx="716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</a:rPr>
              <a:t>VVC WD and VTM software ISP internal transform and prediction boundaries on 8x8  </a:t>
            </a:r>
            <a:r>
              <a:rPr lang="en-US" sz="1800" dirty="0" err="1">
                <a:latin typeface="Calibri" panose="020F0502020204030204" pitchFamily="34" charset="0"/>
              </a:rPr>
              <a:t>luma</a:t>
            </a:r>
            <a:r>
              <a:rPr lang="en-US" sz="1800" dirty="0">
                <a:latin typeface="Calibri" panose="020F0502020204030204" pitchFamily="34" charset="0"/>
              </a:rPr>
              <a:t> grid is not deblocked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4792B6-E249-4D6B-9C7C-5B4E478C09B0}"/>
              </a:ext>
            </a:extLst>
          </p:cNvPr>
          <p:cNvCxnSpPr>
            <a:cxnSpLocks/>
          </p:cNvCxnSpPr>
          <p:nvPr/>
        </p:nvCxnSpPr>
        <p:spPr bwMode="auto">
          <a:xfrm>
            <a:off x="1295400" y="1276350"/>
            <a:ext cx="0" cy="2819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7E142FF-548C-4E24-A2BF-6CC0E45460F7}"/>
              </a:ext>
            </a:extLst>
          </p:cNvPr>
          <p:cNvCxnSpPr>
            <a:cxnSpLocks/>
          </p:cNvCxnSpPr>
          <p:nvPr/>
        </p:nvCxnSpPr>
        <p:spPr bwMode="auto">
          <a:xfrm>
            <a:off x="1181100" y="1276350"/>
            <a:ext cx="2286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AC4F92-CB72-4208-9DC5-A39B1E761A98}"/>
              </a:ext>
            </a:extLst>
          </p:cNvPr>
          <p:cNvCxnSpPr>
            <a:cxnSpLocks/>
          </p:cNvCxnSpPr>
          <p:nvPr/>
        </p:nvCxnSpPr>
        <p:spPr bwMode="auto">
          <a:xfrm>
            <a:off x="1181100" y="2175667"/>
            <a:ext cx="2286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749104-98ED-48D0-9262-E5B2C8E7994D}"/>
              </a:ext>
            </a:extLst>
          </p:cNvPr>
          <p:cNvCxnSpPr>
            <a:cxnSpLocks/>
          </p:cNvCxnSpPr>
          <p:nvPr/>
        </p:nvCxnSpPr>
        <p:spPr bwMode="auto">
          <a:xfrm>
            <a:off x="1181100" y="4095750"/>
            <a:ext cx="2286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A5A739A-942D-49AD-A898-C4219CF53A7D}"/>
              </a:ext>
            </a:extLst>
          </p:cNvPr>
          <p:cNvSpPr txBox="1"/>
          <p:nvPr/>
        </p:nvSpPr>
        <p:spPr>
          <a:xfrm>
            <a:off x="381000" y="1878357"/>
            <a:ext cx="1030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January 2019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2D378D-A67F-4B90-9FB1-E663B0BB91D0}"/>
              </a:ext>
            </a:extLst>
          </p:cNvPr>
          <p:cNvSpPr txBox="1"/>
          <p:nvPr/>
        </p:nvSpPr>
        <p:spPr>
          <a:xfrm>
            <a:off x="381000" y="953183"/>
            <a:ext cx="87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June 2013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82C58E-24F8-46B8-98F0-289B6A943A19}"/>
              </a:ext>
            </a:extLst>
          </p:cNvPr>
          <p:cNvSpPr txBox="1"/>
          <p:nvPr/>
        </p:nvSpPr>
        <p:spPr>
          <a:xfrm>
            <a:off x="381000" y="3781750"/>
            <a:ext cx="87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March 2019</a:t>
            </a:r>
          </a:p>
        </p:txBody>
      </p:sp>
    </p:spTree>
    <p:extLst>
      <p:ext uri="{BB962C8B-B14F-4D97-AF65-F5344CB8AC3E}">
        <p14:creationId xmlns:p14="http://schemas.microsoft.com/office/powerpoint/2010/main" val="3046106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984275-60C8-4F84-8B42-1C8F9450F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696" y="746353"/>
            <a:ext cx="8152608" cy="789078"/>
          </a:xfrm>
        </p:spPr>
        <p:txBody>
          <a:bodyPr/>
          <a:lstStyle/>
          <a:p>
            <a:r>
              <a:rPr lang="en-US" sz="1800" dirty="0"/>
              <a:t>Aligned with HEVC and JVET-M0471 intent deblock ISP internal boundaries on 8x8 </a:t>
            </a:r>
            <a:r>
              <a:rPr lang="en-US" sz="1800" dirty="0" err="1"/>
              <a:t>luma</a:t>
            </a:r>
            <a:r>
              <a:rPr lang="en-US" sz="1800" dirty="0"/>
              <a:t> grid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C155E9-C6E8-4287-98A6-16F4FC1F1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5CDF05FA-70FA-49CE-90C8-D2F89EE81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93" y="2038349"/>
            <a:ext cx="1056949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4AC42B4-D925-4430-A286-33A26E26D6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509050"/>
              </p:ext>
            </p:extLst>
          </p:nvPr>
        </p:nvGraphicFramePr>
        <p:xfrm>
          <a:off x="685800" y="1749425"/>
          <a:ext cx="7523163" cy="194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3" imgW="5006986" imgH="1292192" progId="Visio.Drawing.11">
                  <p:embed/>
                </p:oleObj>
              </mc:Choice>
              <mc:Fallback>
                <p:oleObj name="Visio" r:id="rId3" imgW="5006986" imgH="1292192" progId="Visio.Drawing.11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749425"/>
                        <a:ext cx="7523163" cy="1944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591A520-12AC-4914-9BD3-5C799FBDC7C9}"/>
              </a:ext>
            </a:extLst>
          </p:cNvPr>
          <p:cNvSpPr txBox="1"/>
          <p:nvPr/>
        </p:nvSpPr>
        <p:spPr>
          <a:xfrm>
            <a:off x="1143000" y="3908107"/>
            <a:ext cx="727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CHANGE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: Mark the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ISP transform block boundaries including internal boundaries on 8x8 grid as candidate for deblocking </a:t>
            </a:r>
          </a:p>
        </p:txBody>
      </p:sp>
    </p:spTree>
    <p:extLst>
      <p:ext uri="{BB962C8B-B14F-4D97-AF65-F5344CB8AC3E}">
        <p14:creationId xmlns:p14="http://schemas.microsoft.com/office/powerpoint/2010/main" val="1546634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impact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8B3E99-0426-4A5A-975A-BF75C0494BA1}"/>
              </a:ext>
            </a:extLst>
          </p:cNvPr>
          <p:cNvSpPr txBox="1"/>
          <p:nvPr/>
        </p:nvSpPr>
        <p:spPr>
          <a:xfrm>
            <a:off x="3657600" y="4095750"/>
            <a:ext cx="693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Thank You HHI for crosscheck</a:t>
            </a:r>
          </a:p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Proposed WD changes provided with contribution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9418A9-5FBF-436C-B28D-67BD9FF7B1DF}"/>
              </a:ext>
            </a:extLst>
          </p:cNvPr>
          <p:cNvSpPr/>
          <p:nvPr/>
        </p:nvSpPr>
        <p:spPr>
          <a:xfrm>
            <a:off x="914400" y="832813"/>
            <a:ext cx="7315200" cy="294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BD-Rate number for Y/U/V reportedly shows: 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 0.0%/ 0.0%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AI,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0.0%/-0.1%/-0.1% at RA,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 0.1%/-0.1% at LDB and 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 0.0%/-0.2% at LDP over VTM-4.0 with ALF switched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on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BD-Rate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results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Y/U/V reportedly shows: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 0.0%/ 0.0% at AI,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 0.0%/ 0.0% at RA,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0.0%/-0.1%/-0.4% at LDB and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0.0%/ 0.0%/-0.2%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LDP over VTM-4.0 with ALF switched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off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40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8ECB30-A0CA-4C07-8BBB-513D637EE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Deblock ISP internal boundaries on 8x8 </a:t>
            </a:r>
            <a:r>
              <a:rPr lang="en-US" dirty="0" err="1"/>
              <a:t>luma</a:t>
            </a:r>
            <a:r>
              <a:rPr lang="en-US" dirty="0"/>
              <a:t> grid</a:t>
            </a:r>
          </a:p>
          <a:p>
            <a:endParaRPr lang="en-CA" dirty="0"/>
          </a:p>
          <a:p>
            <a:r>
              <a:rPr lang="en-CA" dirty="0"/>
              <a:t>It is recommended that the approach be adopted in the next version of the VVC WD and VTM.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1166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76F896-CAD5-45DF-A82F-75E51EA70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1519169"/>
            <a:ext cx="7315200" cy="259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86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E18C62-0019-4540-AF9B-046BE35CE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1519169"/>
            <a:ext cx="7315200" cy="259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09345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29263</TotalTime>
  <Words>240</Words>
  <Application>Microsoft Office PowerPoint</Application>
  <PresentationFormat>On-screen Show (16:9)</PresentationFormat>
  <Paragraphs>46</Paragraphs>
  <Slides>11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Courier New</vt:lpstr>
      <vt:lpstr>Tahoma</vt:lpstr>
      <vt:lpstr>Times New Roman</vt:lpstr>
      <vt:lpstr>Verdana</vt:lpstr>
      <vt:lpstr>Wingdings</vt:lpstr>
      <vt:lpstr>CST July Monthly Dept Meeting 073008</vt:lpstr>
      <vt:lpstr>Visio</vt:lpstr>
      <vt:lpstr>Non-CE11: On ISP transform boundary deblocking (JVET-N0473)</vt:lpstr>
      <vt:lpstr>Overview</vt:lpstr>
      <vt:lpstr>Background and Motivation</vt:lpstr>
      <vt:lpstr>Proposal</vt:lpstr>
      <vt:lpstr>Objective impact</vt:lpstr>
      <vt:lpstr>Recommendation</vt:lpstr>
      <vt:lpstr>PowerPoint Presentation</vt:lpstr>
      <vt:lpstr>Backup Slides</vt:lpstr>
      <vt:lpstr>Backup Slides</vt:lpstr>
      <vt:lpstr>Backup Slides</vt:lpstr>
      <vt:lpstr>Backup Slides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Kiran Misra</cp:lastModifiedBy>
  <cp:revision>838</cp:revision>
  <cp:lastPrinted>2012-05-17T23:57:45Z</cp:lastPrinted>
  <dcterms:created xsi:type="dcterms:W3CDTF">2008-07-29T15:54:01Z</dcterms:created>
  <dcterms:modified xsi:type="dcterms:W3CDTF">2019-03-22T11:10:52Z</dcterms:modified>
</cp:coreProperties>
</file>