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11"/>
  </p:notesMasterIdLst>
  <p:sldIdLst>
    <p:sldId id="263" r:id="rId2"/>
    <p:sldId id="257" r:id="rId3"/>
    <p:sldId id="264" r:id="rId4"/>
    <p:sldId id="265" r:id="rId5"/>
    <p:sldId id="268" r:id="rId6"/>
    <p:sldId id="266" r:id="rId7"/>
    <p:sldId id="267" r:id="rId8"/>
    <p:sldId id="270" r:id="rId9"/>
    <p:sldId id="27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 Zhang" initials="Li Zhang" lastIdx="1" clrIdx="0">
    <p:extLst>
      <p:ext uri="{19B8F6BF-5375-455C-9EA6-DF929625EA0E}">
        <p15:presenceInfo xmlns:p15="http://schemas.microsoft.com/office/powerpoint/2012/main" userId="Li Z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FF"/>
    <a:srgbClr val="325AB4"/>
    <a:srgbClr val="78E6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88"/>
    <p:restoredTop sz="95857"/>
  </p:normalViewPr>
  <p:slideViewPr>
    <p:cSldViewPr snapToGrid="0">
      <p:cViewPr varScale="1">
        <p:scale>
          <a:sx n="116" d="100"/>
          <a:sy n="116" d="100"/>
        </p:scale>
        <p:origin x="19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3/22/19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9F7C37-1174-0B43-97C0-51CD226A4EC1}" type="datetime1">
              <a:rPr lang="en-US" smtClean="0"/>
              <a:t>3/22/19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JVET-N0472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C93F6-9386-2741-B742-D33F25CDB081}" type="datetime1">
              <a:rPr lang="en-US" smtClean="0"/>
              <a:t>3/22/19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22C6B-16B2-EE4A-9B04-26301780152F}" type="datetime1">
              <a:rPr lang="en-US" smtClean="0"/>
              <a:t>3/22/19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CDC0E-F5AE-8E41-AFF7-72A4484207B1}" type="datetime1">
              <a:rPr lang="en-US" smtClean="0"/>
              <a:t>3/22/19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CC1EEA-5D90-3041-9D6B-C6DD832E68B8}" type="datetime1">
              <a:rPr lang="en-US" smtClean="0"/>
              <a:t>3/22/19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JVET-N0472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E6438-4750-784B-9D3C-8D8CD605EC61}" type="datetime1">
              <a:rPr lang="en-US" smtClean="0"/>
              <a:t>3/22/19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09985-952B-624E-9C1D-46D1DA1BD5BB}" type="datetime1">
              <a:rPr lang="en-US" smtClean="0"/>
              <a:t>3/22/19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6D274-7A58-9644-AA91-29508B368D35}" type="datetime1">
              <a:rPr lang="en-US" smtClean="0"/>
              <a:t>3/22/19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E0187-8E3E-664A-9B09-3BD118BDDEF7}" type="datetime1">
              <a:rPr lang="en-US" smtClean="0"/>
              <a:t>3/22/19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E645E-A645-7144-89A5-2C51F8B957D1}" type="datetime1">
              <a:rPr lang="en-US" smtClean="0"/>
              <a:t>3/22/19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JVET-N0472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FCAEAA-E1A5-524D-9DAD-2EFE96A12087}" type="datetime1">
              <a:rPr lang="en-US" smtClean="0"/>
              <a:t>3/22/19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JVET-N0472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D32A4482-1198-B74E-8EFE-4C924B03625E}" type="datetime1">
              <a:rPr lang="en-US" smtClean="0"/>
              <a:t>3/22/19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JVET-N0472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sldNum="0"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E6114-1AEC-364B-A047-E2F4A560D4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cap="none" dirty="0">
                <a:latin typeface="Times" pitchFamily="2" charset="0"/>
              </a:rPr>
              <a:t>Non-CE8: On IBC reference buffer design</a:t>
            </a:r>
            <a:endParaRPr lang="en-US" sz="6000" dirty="0">
              <a:latin typeface="Times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571798-2874-8649-BABF-1A97EEB28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512" y="4000347"/>
            <a:ext cx="7356460" cy="1086237"/>
          </a:xfrm>
        </p:spPr>
        <p:txBody>
          <a:bodyPr/>
          <a:lstStyle/>
          <a:p>
            <a:r>
              <a:rPr lang="en-US" dirty="0" err="1"/>
              <a:t>Jizheng</a:t>
            </a:r>
            <a:r>
              <a:rPr lang="en-US" dirty="0"/>
              <a:t> Xu, Li Zhang, Kai Zhang, Hongbin Liu, Yue Wang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B07675-7359-2140-AC78-8E06C2E5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</p:spTree>
    <p:extLst>
      <p:ext uri="{BB962C8B-B14F-4D97-AF65-F5344CB8AC3E}">
        <p14:creationId xmlns:p14="http://schemas.microsoft.com/office/powerpoint/2010/main" val="192732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1E1009-A07F-8A4C-81BC-50C36896E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design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0AC24E-2CE0-2944-8C8D-BC62451DA9D1}"/>
              </a:ext>
            </a:extLst>
          </p:cNvPr>
          <p:cNvSpPr/>
          <p:nvPr/>
        </p:nvSpPr>
        <p:spPr>
          <a:xfrm>
            <a:off x="1358122" y="6063244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8DB922-D8EB-9B46-92C2-33BC0EC3E72D}"/>
              </a:ext>
            </a:extLst>
          </p:cNvPr>
          <p:cNvSpPr txBox="1"/>
          <p:nvPr/>
        </p:nvSpPr>
        <p:spPr>
          <a:xfrm>
            <a:off x="2142424" y="6234811"/>
            <a:ext cx="151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Current 64x64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9F3786-42B6-654C-99AD-FCC6D08E85C3}"/>
              </a:ext>
            </a:extLst>
          </p:cNvPr>
          <p:cNvSpPr/>
          <p:nvPr/>
        </p:nvSpPr>
        <p:spPr>
          <a:xfrm>
            <a:off x="4218186" y="606324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F6022F-3B82-E843-92BE-EBCEFA16DA5F}"/>
              </a:ext>
            </a:extLst>
          </p:cNvPr>
          <p:cNvSpPr/>
          <p:nvPr/>
        </p:nvSpPr>
        <p:spPr>
          <a:xfrm>
            <a:off x="7078250" y="606324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3A7948-869B-344A-982D-5A4B04B8DEE7}"/>
              </a:ext>
            </a:extLst>
          </p:cNvPr>
          <p:cNvSpPr/>
          <p:nvPr/>
        </p:nvSpPr>
        <p:spPr>
          <a:xfrm>
            <a:off x="5002487" y="6242552"/>
            <a:ext cx="1593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Reference area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6FF7C1-FE85-5D47-B07F-3FB3E94DE7AC}"/>
              </a:ext>
            </a:extLst>
          </p:cNvPr>
          <p:cNvSpPr/>
          <p:nvPr/>
        </p:nvSpPr>
        <p:spPr>
          <a:xfrm>
            <a:off x="7862551" y="6242552"/>
            <a:ext cx="1278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Unavailable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509E1A0-8B97-9448-B938-D50D1A2DBC2B}"/>
              </a:ext>
            </a:extLst>
          </p:cNvPr>
          <p:cNvSpPr/>
          <p:nvPr/>
        </p:nvSpPr>
        <p:spPr>
          <a:xfrm>
            <a:off x="1358122" y="476116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7932474-47C5-BC42-8867-FCE6F75D8A73}"/>
              </a:ext>
            </a:extLst>
          </p:cNvPr>
          <p:cNvSpPr/>
          <p:nvPr/>
        </p:nvSpPr>
        <p:spPr>
          <a:xfrm>
            <a:off x="1904532" y="530980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FA2B18B-1A73-654C-99C5-02EFBF43E17C}"/>
              </a:ext>
            </a:extLst>
          </p:cNvPr>
          <p:cNvSpPr/>
          <p:nvPr/>
        </p:nvSpPr>
        <p:spPr>
          <a:xfrm>
            <a:off x="1904532" y="476116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99C56E4-DA46-6348-8F37-105B7DF209CA}"/>
              </a:ext>
            </a:extLst>
          </p:cNvPr>
          <p:cNvSpPr/>
          <p:nvPr/>
        </p:nvSpPr>
        <p:spPr>
          <a:xfrm>
            <a:off x="1358122" y="530980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F6AB94C-0217-D24C-BE95-D97338B78225}"/>
              </a:ext>
            </a:extLst>
          </p:cNvPr>
          <p:cNvSpPr/>
          <p:nvPr/>
        </p:nvSpPr>
        <p:spPr>
          <a:xfrm>
            <a:off x="2450942" y="4761162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0FEBCDC-FFF5-3442-A8D7-61A77C0303A3}"/>
              </a:ext>
            </a:extLst>
          </p:cNvPr>
          <p:cNvSpPr/>
          <p:nvPr/>
        </p:nvSpPr>
        <p:spPr>
          <a:xfrm>
            <a:off x="3801723" y="476355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A8610E2-EA4C-0A4F-893E-8E57957D128D}"/>
              </a:ext>
            </a:extLst>
          </p:cNvPr>
          <p:cNvSpPr/>
          <p:nvPr/>
        </p:nvSpPr>
        <p:spPr>
          <a:xfrm>
            <a:off x="4348133" y="531219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DAE17C9-078E-E548-AD0D-4CEAF58B6030}"/>
              </a:ext>
            </a:extLst>
          </p:cNvPr>
          <p:cNvSpPr/>
          <p:nvPr/>
        </p:nvSpPr>
        <p:spPr>
          <a:xfrm>
            <a:off x="4348133" y="476355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B0BC23C-0B28-4149-B4B9-942C8260C34A}"/>
              </a:ext>
            </a:extLst>
          </p:cNvPr>
          <p:cNvSpPr/>
          <p:nvPr/>
        </p:nvSpPr>
        <p:spPr>
          <a:xfrm>
            <a:off x="3801723" y="531219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D878F78-D11B-0646-AE82-75FE19CAD675}"/>
              </a:ext>
            </a:extLst>
          </p:cNvPr>
          <p:cNvSpPr/>
          <p:nvPr/>
        </p:nvSpPr>
        <p:spPr>
          <a:xfrm>
            <a:off x="4894543" y="4763554"/>
            <a:ext cx="546410" cy="548640"/>
          </a:xfrm>
          <a:prstGeom prst="rec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444A2C7-18A9-3045-A630-0C01EC57A676}"/>
              </a:ext>
            </a:extLst>
          </p:cNvPr>
          <p:cNvSpPr/>
          <p:nvPr/>
        </p:nvSpPr>
        <p:spPr>
          <a:xfrm>
            <a:off x="5440953" y="4761162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0DA50B9-4C8B-1C40-A084-F6D480BA8819}"/>
              </a:ext>
            </a:extLst>
          </p:cNvPr>
          <p:cNvSpPr/>
          <p:nvPr/>
        </p:nvSpPr>
        <p:spPr>
          <a:xfrm>
            <a:off x="6288445" y="476116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6C4F83D-5F4B-F842-8AE7-7B2E88D2FA50}"/>
              </a:ext>
            </a:extLst>
          </p:cNvPr>
          <p:cNvSpPr/>
          <p:nvPr/>
        </p:nvSpPr>
        <p:spPr>
          <a:xfrm>
            <a:off x="6834855" y="530980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CD59FD-AD6C-E44A-AA66-6B386A12B3E4}"/>
              </a:ext>
            </a:extLst>
          </p:cNvPr>
          <p:cNvSpPr/>
          <p:nvPr/>
        </p:nvSpPr>
        <p:spPr>
          <a:xfrm>
            <a:off x="6834855" y="476116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1F93739-0A30-B548-A32C-275C43DCC89A}"/>
              </a:ext>
            </a:extLst>
          </p:cNvPr>
          <p:cNvSpPr/>
          <p:nvPr/>
        </p:nvSpPr>
        <p:spPr>
          <a:xfrm>
            <a:off x="6288445" y="5309802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15F59F6-193B-2E4E-A2CF-69010329695A}"/>
              </a:ext>
            </a:extLst>
          </p:cNvPr>
          <p:cNvSpPr/>
          <p:nvPr/>
        </p:nvSpPr>
        <p:spPr>
          <a:xfrm>
            <a:off x="7381265" y="476116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7C1A912-14EE-4B44-8019-2FEAA8F5ADF7}"/>
              </a:ext>
            </a:extLst>
          </p:cNvPr>
          <p:cNvSpPr/>
          <p:nvPr/>
        </p:nvSpPr>
        <p:spPr>
          <a:xfrm>
            <a:off x="7933250" y="4761162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50C4AE0-4AFB-7A4A-8041-DC63CF236B04}"/>
              </a:ext>
            </a:extLst>
          </p:cNvPr>
          <p:cNvSpPr/>
          <p:nvPr/>
        </p:nvSpPr>
        <p:spPr>
          <a:xfrm>
            <a:off x="7381265" y="5309802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15FE304-D5B8-9647-8988-96711089F257}"/>
              </a:ext>
            </a:extLst>
          </p:cNvPr>
          <p:cNvSpPr/>
          <p:nvPr/>
        </p:nvSpPr>
        <p:spPr>
          <a:xfrm>
            <a:off x="8787713" y="475240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4D15DD8-785C-EF4F-B718-1EA4FCC95B13}"/>
              </a:ext>
            </a:extLst>
          </p:cNvPr>
          <p:cNvSpPr/>
          <p:nvPr/>
        </p:nvSpPr>
        <p:spPr>
          <a:xfrm>
            <a:off x="9334123" y="530104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0F64CB0-2111-8D47-8A0A-84C91AA40357}"/>
              </a:ext>
            </a:extLst>
          </p:cNvPr>
          <p:cNvSpPr/>
          <p:nvPr/>
        </p:nvSpPr>
        <p:spPr>
          <a:xfrm>
            <a:off x="9334123" y="475240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B2E43B9-B6F1-5949-A05C-BECAB453A0EA}"/>
              </a:ext>
            </a:extLst>
          </p:cNvPr>
          <p:cNvSpPr/>
          <p:nvPr/>
        </p:nvSpPr>
        <p:spPr>
          <a:xfrm>
            <a:off x="8787713" y="5301044"/>
            <a:ext cx="546410" cy="54864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F5D161A-D723-2449-88E0-622186A0C77D}"/>
              </a:ext>
            </a:extLst>
          </p:cNvPr>
          <p:cNvSpPr/>
          <p:nvPr/>
        </p:nvSpPr>
        <p:spPr>
          <a:xfrm>
            <a:off x="9880533" y="475240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933E41F-A796-E541-BB11-727A43301D8E}"/>
              </a:ext>
            </a:extLst>
          </p:cNvPr>
          <p:cNvSpPr/>
          <p:nvPr/>
        </p:nvSpPr>
        <p:spPr>
          <a:xfrm>
            <a:off x="10426943" y="475240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0CD3B9E0-2DB0-CC43-8864-21FDE96E6F44}"/>
              </a:ext>
            </a:extLst>
          </p:cNvPr>
          <p:cNvSpPr/>
          <p:nvPr/>
        </p:nvSpPr>
        <p:spPr>
          <a:xfrm>
            <a:off x="10426943" y="5309802"/>
            <a:ext cx="546410" cy="548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D9F3777-4DAA-E644-8481-2C733A7B39C6}"/>
              </a:ext>
            </a:extLst>
          </p:cNvPr>
          <p:cNvSpPr/>
          <p:nvPr/>
        </p:nvSpPr>
        <p:spPr>
          <a:xfrm>
            <a:off x="9880533" y="5301044"/>
            <a:ext cx="546410" cy="5486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35D3C7A-7E9E-004F-93AD-B2D7C77D5D1D}"/>
              </a:ext>
            </a:extLst>
          </p:cNvPr>
          <p:cNvSpPr/>
          <p:nvPr/>
        </p:nvSpPr>
        <p:spPr>
          <a:xfrm>
            <a:off x="3005139" y="4761162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E32FED2-FA3A-E546-A10A-7ABAC3B6C79C}"/>
              </a:ext>
            </a:extLst>
          </p:cNvPr>
          <p:cNvSpPr/>
          <p:nvPr/>
        </p:nvSpPr>
        <p:spPr>
          <a:xfrm>
            <a:off x="2450942" y="5309802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B468257-2FF7-174A-8E92-435D1448DB74}"/>
              </a:ext>
            </a:extLst>
          </p:cNvPr>
          <p:cNvSpPr/>
          <p:nvPr/>
        </p:nvSpPr>
        <p:spPr>
          <a:xfrm>
            <a:off x="3005139" y="5302626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7416A80-B340-634C-B962-9CB44443363D}"/>
              </a:ext>
            </a:extLst>
          </p:cNvPr>
          <p:cNvSpPr/>
          <p:nvPr/>
        </p:nvSpPr>
        <p:spPr>
          <a:xfrm>
            <a:off x="4881997" y="5302626"/>
            <a:ext cx="546410" cy="54864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69AE015-8B8D-8349-9EFE-1F850AA8F933}"/>
              </a:ext>
            </a:extLst>
          </p:cNvPr>
          <p:cNvSpPr/>
          <p:nvPr/>
        </p:nvSpPr>
        <p:spPr>
          <a:xfrm>
            <a:off x="5436194" y="5295450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A6FF17E-E338-AF40-8D13-0FD5DED50586}"/>
              </a:ext>
            </a:extLst>
          </p:cNvPr>
          <p:cNvSpPr/>
          <p:nvPr/>
        </p:nvSpPr>
        <p:spPr>
          <a:xfrm>
            <a:off x="7926701" y="5313331"/>
            <a:ext cx="546410" cy="555816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6B9439-63A8-1048-A1F5-0C1515943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  <a:endParaRPr lang="en-US" dirty="0"/>
          </a:p>
        </p:txBody>
      </p:sp>
      <p:sp>
        <p:nvSpPr>
          <p:cNvPr id="69" name="Content Placeholder 2">
            <a:extLst>
              <a:ext uri="{FF2B5EF4-FFF2-40B4-BE49-F238E27FC236}">
                <a16:creationId xmlns:a16="http://schemas.microsoft.com/office/drawing/2014/main" id="{5857C309-E05B-3C4E-A379-CF0037CC2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353452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Current IBC needs 3 additional 64x64 memory</a:t>
            </a:r>
          </a:p>
          <a:p>
            <a:pPr lvl="1"/>
            <a:r>
              <a:rPr lang="en-US" dirty="0"/>
              <a:t>IBC reference buffer is highly bundled with VPDU decoding memory</a:t>
            </a:r>
          </a:p>
          <a:p>
            <a:pPr lvl="1"/>
            <a:r>
              <a:rPr lang="en-US" dirty="0"/>
              <a:t>Irregular valid area and motion vectors</a:t>
            </a:r>
          </a:p>
          <a:p>
            <a:pPr lvl="1"/>
            <a:r>
              <a:rPr lang="en-US" dirty="0"/>
              <a:t>Burden either encoder or decoder to check validity</a:t>
            </a:r>
          </a:p>
          <a:p>
            <a:pPr lvl="1"/>
            <a:r>
              <a:rPr lang="en-US" dirty="0"/>
              <a:t>Memory reduction is desired</a:t>
            </a:r>
          </a:p>
          <a:p>
            <a:r>
              <a:rPr lang="en-US" dirty="0"/>
              <a:t>Propose an separate IBC reference buffer</a:t>
            </a:r>
          </a:p>
          <a:p>
            <a:pPr lvl="1"/>
            <a:r>
              <a:rPr lang="en-US" dirty="0"/>
              <a:t>Remove most bitstream conformance constrains for IBC</a:t>
            </a:r>
          </a:p>
          <a:p>
            <a:pPr lvl="1"/>
            <a:r>
              <a:rPr lang="en-US" dirty="0"/>
              <a:t>With 6.7% memory reduction, BD-rate is -0.99% </a:t>
            </a:r>
            <a:r>
              <a:rPr lang="en-US" dirty="0" err="1"/>
              <a:t>classF</a:t>
            </a:r>
            <a:r>
              <a:rPr lang="en-US" dirty="0"/>
              <a:t>, -2.57% TGM for AI</a:t>
            </a:r>
          </a:p>
          <a:p>
            <a:pPr lvl="1"/>
            <a:r>
              <a:rPr lang="en-US" dirty="0"/>
              <a:t>With 6.7% memory increase, BD-rate is -1.31% </a:t>
            </a:r>
            <a:r>
              <a:rPr lang="en-US" dirty="0" err="1"/>
              <a:t>classF</a:t>
            </a:r>
            <a:r>
              <a:rPr lang="en-US" dirty="0"/>
              <a:t>, -3.23 % TGM for AI</a:t>
            </a:r>
          </a:p>
          <a:p>
            <a:pPr lvl="1"/>
            <a:r>
              <a:rPr lang="en-US" dirty="0"/>
              <a:t>With 20% memory reduction, BD-rate is -0.43% </a:t>
            </a:r>
            <a:r>
              <a:rPr lang="en-US" dirty="0" err="1"/>
              <a:t>classF</a:t>
            </a:r>
            <a:r>
              <a:rPr lang="en-US" dirty="0"/>
              <a:t>, -0.93% TGM for AI</a:t>
            </a:r>
          </a:p>
        </p:txBody>
      </p:sp>
    </p:spTree>
    <p:extLst>
      <p:ext uri="{BB962C8B-B14F-4D97-AF65-F5344CB8AC3E}">
        <p14:creationId xmlns:p14="http://schemas.microsoft.com/office/powerpoint/2010/main" val="1443572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FB738-E980-7548-A001-6CCB203AA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separate IBC reference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89977-F4F1-324C-A419-110A6E63D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Buffer size</a:t>
            </a:r>
          </a:p>
          <a:p>
            <a:pPr lvl="1"/>
            <a:r>
              <a:rPr lang="en-US" dirty="0"/>
              <a:t>128x128 samples</a:t>
            </a:r>
          </a:p>
          <a:p>
            <a:pPr lvl="2"/>
            <a:r>
              <a:rPr lang="en-US" dirty="0"/>
              <a:t>8-bit, 128x128x1.5x8/(64x64x3x1.5x10) = 1.067</a:t>
            </a:r>
          </a:p>
          <a:p>
            <a:pPr lvl="2"/>
            <a:r>
              <a:rPr lang="en-US" dirty="0"/>
              <a:t>7-bit, 128x128x1.5x7/(64x64x3x1.5x10) = 0.933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96x128 samples</a:t>
            </a:r>
          </a:p>
          <a:p>
            <a:pPr lvl="2"/>
            <a:r>
              <a:rPr lang="en-US" dirty="0"/>
              <a:t>8-bit, 96x128x1.5x8/(64x64x3x1.5x10) = 0.8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F21278-8006-CA40-9BE9-ADD079DA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</p:spTree>
    <p:extLst>
      <p:ext uri="{BB962C8B-B14F-4D97-AF65-F5344CB8AC3E}">
        <p14:creationId xmlns:p14="http://schemas.microsoft.com/office/powerpoint/2010/main" val="3896081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0BDD5-490E-4341-8469-92E91F003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to the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FF76B-1B23-9646-A0AA-CD6F8CF0B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197357"/>
            <a:ext cx="10991850" cy="1053832"/>
          </a:xfrm>
        </p:spPr>
        <p:txBody>
          <a:bodyPr/>
          <a:lstStyle/>
          <a:p>
            <a:r>
              <a:rPr lang="en-US" dirty="0"/>
              <a:t>For 128x128 CTU</a:t>
            </a:r>
          </a:p>
          <a:p>
            <a:pPr lvl="1"/>
            <a:r>
              <a:rPr lang="en-US" dirty="0"/>
              <a:t>After decoding a CU, its reconstructed pixels before loop-filtering will be written to the buffer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D179A-E600-1147-93CC-3088545D1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B4FAB3-9AA8-8A49-A7AB-AC226E491585}"/>
              </a:ext>
            </a:extLst>
          </p:cNvPr>
          <p:cNvSpPr/>
          <p:nvPr/>
        </p:nvSpPr>
        <p:spPr>
          <a:xfrm>
            <a:off x="8382692" y="2887657"/>
            <a:ext cx="2139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IBC reference buffer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648BD1-7DCF-6A4C-8583-DD693DFEFE4E}"/>
              </a:ext>
            </a:extLst>
          </p:cNvPr>
          <p:cNvSpPr/>
          <p:nvPr/>
        </p:nvSpPr>
        <p:spPr>
          <a:xfrm>
            <a:off x="2739529" y="4189164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2A7B55-B0E3-3D49-A1A9-D4D14679341B}"/>
              </a:ext>
            </a:extLst>
          </p:cNvPr>
          <p:cNvSpPr/>
          <p:nvPr/>
        </p:nvSpPr>
        <p:spPr>
          <a:xfrm>
            <a:off x="4568329" y="4189164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4BD6D0-2CA7-1844-90A4-18B8884FD9DA}"/>
              </a:ext>
            </a:extLst>
          </p:cNvPr>
          <p:cNvSpPr/>
          <p:nvPr/>
        </p:nvSpPr>
        <p:spPr>
          <a:xfrm>
            <a:off x="910729" y="4189164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6E95AB-1629-2C4D-B3DA-5586209AF22B}"/>
              </a:ext>
            </a:extLst>
          </p:cNvPr>
          <p:cNvSpPr/>
          <p:nvPr/>
        </p:nvSpPr>
        <p:spPr>
          <a:xfrm>
            <a:off x="2739529" y="2360364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50739E-63EE-C341-938A-D36D912D7C3E}"/>
              </a:ext>
            </a:extLst>
          </p:cNvPr>
          <p:cNvSpPr/>
          <p:nvPr/>
        </p:nvSpPr>
        <p:spPr>
          <a:xfrm>
            <a:off x="4568329" y="2360364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279515-D219-6C41-821F-009DBDD7B021}"/>
              </a:ext>
            </a:extLst>
          </p:cNvPr>
          <p:cNvSpPr/>
          <p:nvPr/>
        </p:nvSpPr>
        <p:spPr>
          <a:xfrm>
            <a:off x="910729" y="2360364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CB93EC1-0E36-634B-9CD8-5479986EF0F2}"/>
              </a:ext>
            </a:extLst>
          </p:cNvPr>
          <p:cNvSpPr/>
          <p:nvPr/>
        </p:nvSpPr>
        <p:spPr>
          <a:xfrm>
            <a:off x="2940131" y="5215419"/>
            <a:ext cx="174000" cy="311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7D5527-76BD-D645-A474-3D4FE9E4678B}"/>
              </a:ext>
            </a:extLst>
          </p:cNvPr>
          <p:cNvSpPr txBox="1"/>
          <p:nvPr/>
        </p:nvSpPr>
        <p:spPr>
          <a:xfrm>
            <a:off x="3314733" y="5648632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CTU</a:t>
            </a:r>
            <a:r>
              <a:rPr lang="en-US" baseline="-25000" dirty="0" err="1"/>
              <a:t>i,j</a:t>
            </a:r>
            <a:endParaRPr lang="en-US" baseline="-25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866EF1-67A4-FA41-8DF8-62F3A6E0A58C}"/>
              </a:ext>
            </a:extLst>
          </p:cNvPr>
          <p:cNvSpPr txBox="1"/>
          <p:nvPr/>
        </p:nvSpPr>
        <p:spPr>
          <a:xfrm>
            <a:off x="3314733" y="3819832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i,j-1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DB561A-DF8C-5C42-B83F-55A3DDB72C51}"/>
              </a:ext>
            </a:extLst>
          </p:cNvPr>
          <p:cNvSpPr txBox="1"/>
          <p:nvPr/>
        </p:nvSpPr>
        <p:spPr>
          <a:xfrm>
            <a:off x="1395542" y="5648632"/>
            <a:ext cx="805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i-1,j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9E2F3B-724C-BC46-A23A-15D30220D55B}"/>
              </a:ext>
            </a:extLst>
          </p:cNvPr>
          <p:cNvSpPr txBox="1"/>
          <p:nvPr/>
        </p:nvSpPr>
        <p:spPr>
          <a:xfrm>
            <a:off x="1395542" y="3819832"/>
            <a:ext cx="933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i-1,j-1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A91573-833C-E44D-9139-B5CC325F31AC}"/>
              </a:ext>
            </a:extLst>
          </p:cNvPr>
          <p:cNvSpPr txBox="1"/>
          <p:nvPr/>
        </p:nvSpPr>
        <p:spPr>
          <a:xfrm>
            <a:off x="5015294" y="3819832"/>
            <a:ext cx="984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i+1,j-1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4E9D55-C408-F047-83B7-21D14C819AC7}"/>
              </a:ext>
            </a:extLst>
          </p:cNvPr>
          <p:cNvSpPr txBox="1"/>
          <p:nvPr/>
        </p:nvSpPr>
        <p:spPr>
          <a:xfrm>
            <a:off x="4978662" y="5648632"/>
            <a:ext cx="946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i+1,j1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80F7C77-0908-534F-AC22-CF6CDB270415}"/>
              </a:ext>
            </a:extLst>
          </p:cNvPr>
          <p:cNvCxnSpPr>
            <a:cxnSpLocks/>
          </p:cNvCxnSpPr>
          <p:nvPr/>
        </p:nvCxnSpPr>
        <p:spPr>
          <a:xfrm flipH="1">
            <a:off x="2925035" y="4972904"/>
            <a:ext cx="268183" cy="240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F6B82EAA-2A99-174A-B45C-6973ADCF51D8}"/>
              </a:ext>
            </a:extLst>
          </p:cNvPr>
          <p:cNvSpPr/>
          <p:nvPr/>
        </p:nvSpPr>
        <p:spPr>
          <a:xfrm>
            <a:off x="3126214" y="4532022"/>
            <a:ext cx="10086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Current CU</a:t>
            </a:r>
          </a:p>
          <a:p>
            <a:r>
              <a:rPr lang="en-US" sz="1400" dirty="0"/>
              <a:t>(</a:t>
            </a:r>
            <a:r>
              <a:rPr lang="en-US" sz="1400" dirty="0" err="1"/>
              <a:t>x,y</a:t>
            </a:r>
            <a:r>
              <a:rPr lang="en-US" sz="1400" dirty="0"/>
              <a:t>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C8A19BD-16EA-6940-8059-F7F18FF2241E}"/>
              </a:ext>
            </a:extLst>
          </p:cNvPr>
          <p:cNvSpPr/>
          <p:nvPr/>
        </p:nvSpPr>
        <p:spPr>
          <a:xfrm>
            <a:off x="8538071" y="3424997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49D62B5-3C07-474E-BB9A-29C730F97BFC}"/>
              </a:ext>
            </a:extLst>
          </p:cNvPr>
          <p:cNvSpPr/>
          <p:nvPr/>
        </p:nvSpPr>
        <p:spPr>
          <a:xfrm>
            <a:off x="8738673" y="4451252"/>
            <a:ext cx="174000" cy="311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319A63C-F40F-2D41-94BB-D00641E14284}"/>
              </a:ext>
            </a:extLst>
          </p:cNvPr>
          <p:cNvCxnSpPr>
            <a:cxnSpLocks/>
            <a:stCxn id="14" idx="3"/>
            <a:endCxn id="28" idx="1"/>
          </p:cNvCxnSpPr>
          <p:nvPr/>
        </p:nvCxnSpPr>
        <p:spPr>
          <a:xfrm flipV="1">
            <a:off x="3114131" y="4606811"/>
            <a:ext cx="5624542" cy="764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76C642A9-2BCE-C046-90A9-78F4B6CB064D}"/>
              </a:ext>
            </a:extLst>
          </p:cNvPr>
          <p:cNvSpPr/>
          <p:nvPr/>
        </p:nvSpPr>
        <p:spPr>
          <a:xfrm>
            <a:off x="6586225" y="4339397"/>
            <a:ext cx="16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Convert to 7-bit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35141DA-C820-3A45-90F5-F8D4F1FBFABB}"/>
              </a:ext>
            </a:extLst>
          </p:cNvPr>
          <p:cNvCxnSpPr>
            <a:cxnSpLocks/>
          </p:cNvCxnSpPr>
          <p:nvPr/>
        </p:nvCxnSpPr>
        <p:spPr>
          <a:xfrm flipH="1">
            <a:off x="8746987" y="4205926"/>
            <a:ext cx="268183" cy="240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6ADF2AD-AFFD-934E-8B76-BCF1DDCBB955}"/>
              </a:ext>
            </a:extLst>
          </p:cNvPr>
          <p:cNvSpPr/>
          <p:nvPr/>
        </p:nvSpPr>
        <p:spPr>
          <a:xfrm>
            <a:off x="8825673" y="3925764"/>
            <a:ext cx="1443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(x%128,y%128)</a:t>
            </a:r>
          </a:p>
        </p:txBody>
      </p:sp>
    </p:spTree>
    <p:extLst>
      <p:ext uri="{BB962C8B-B14F-4D97-AF65-F5344CB8AC3E}">
        <p14:creationId xmlns:p14="http://schemas.microsoft.com/office/powerpoint/2010/main" val="3259995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6010F9C-4850-9D44-A650-C5E0B4F2AD78}"/>
              </a:ext>
            </a:extLst>
          </p:cNvPr>
          <p:cNvSpPr/>
          <p:nvPr/>
        </p:nvSpPr>
        <p:spPr>
          <a:xfrm>
            <a:off x="3028950" y="2162455"/>
            <a:ext cx="228600" cy="228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7ED8D1-5148-AC48-9615-FABB51CEDB75}"/>
              </a:ext>
            </a:extLst>
          </p:cNvPr>
          <p:cNvSpPr/>
          <p:nvPr/>
        </p:nvSpPr>
        <p:spPr>
          <a:xfrm>
            <a:off x="3028950" y="1705255"/>
            <a:ext cx="914400" cy="457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E508CE-3180-5746-BE16-87F9AEEDC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62266B-3863-8346-9885-0E0086CBC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JVET-N0472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62B43F-35DF-204E-9BCB-D40F7C3CDB1B}"/>
              </a:ext>
            </a:extLst>
          </p:cNvPr>
          <p:cNvSpPr/>
          <p:nvPr/>
        </p:nvSpPr>
        <p:spPr>
          <a:xfrm>
            <a:off x="3028950" y="1705255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B99F3E-FA2F-F244-9601-5390D21A1AC6}"/>
              </a:ext>
            </a:extLst>
          </p:cNvPr>
          <p:cNvSpPr/>
          <p:nvPr/>
        </p:nvSpPr>
        <p:spPr>
          <a:xfrm>
            <a:off x="1200150" y="1705255"/>
            <a:ext cx="1828800" cy="1828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57BD88-711B-544E-BC51-53939C2C1E53}"/>
              </a:ext>
            </a:extLst>
          </p:cNvPr>
          <p:cNvSpPr txBox="1"/>
          <p:nvPr/>
        </p:nvSpPr>
        <p:spPr>
          <a:xfrm>
            <a:off x="3580743" y="3507581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CTU</a:t>
            </a:r>
            <a:r>
              <a:rPr lang="en-US" baseline="-25000" dirty="0" err="1"/>
              <a:t>i,j</a:t>
            </a:r>
            <a:endParaRPr lang="en-US" baseline="-25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D71437-E01F-0F42-BD28-727400C15B92}"/>
              </a:ext>
            </a:extLst>
          </p:cNvPr>
          <p:cNvSpPr txBox="1"/>
          <p:nvPr/>
        </p:nvSpPr>
        <p:spPr>
          <a:xfrm>
            <a:off x="1711843" y="3501128"/>
            <a:ext cx="805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i-1,j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BC0775-50C0-924C-A9FD-6BFAA3E3F513}"/>
              </a:ext>
            </a:extLst>
          </p:cNvPr>
          <p:cNvSpPr/>
          <p:nvPr/>
        </p:nvSpPr>
        <p:spPr>
          <a:xfrm>
            <a:off x="7763072" y="1143000"/>
            <a:ext cx="2799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IBC reference buffer status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611E5F-7947-3E40-B75B-52E10AD851FC}"/>
              </a:ext>
            </a:extLst>
          </p:cNvPr>
          <p:cNvSpPr/>
          <p:nvPr/>
        </p:nvSpPr>
        <p:spPr>
          <a:xfrm>
            <a:off x="3257550" y="2158102"/>
            <a:ext cx="228600" cy="2286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73EB52B-A2A2-D540-B50A-E6177D10A8A7}"/>
              </a:ext>
            </a:extLst>
          </p:cNvPr>
          <p:cNvSpPr/>
          <p:nvPr/>
        </p:nvSpPr>
        <p:spPr>
          <a:xfrm>
            <a:off x="1168474" y="4703186"/>
            <a:ext cx="228600" cy="2286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A4FE7EE-67D6-0549-9BD4-532D4A4C92E7}"/>
              </a:ext>
            </a:extLst>
          </p:cNvPr>
          <p:cNvSpPr/>
          <p:nvPr/>
        </p:nvSpPr>
        <p:spPr>
          <a:xfrm>
            <a:off x="4597474" y="467522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C299250-C076-D84F-AB7C-E991D6C00A23}"/>
              </a:ext>
            </a:extLst>
          </p:cNvPr>
          <p:cNvSpPr/>
          <p:nvPr/>
        </p:nvSpPr>
        <p:spPr>
          <a:xfrm>
            <a:off x="2861888" y="4717331"/>
            <a:ext cx="228600" cy="228600"/>
          </a:xfrm>
          <a:prstGeom prst="rect">
            <a:avLst/>
          </a:prstGeom>
          <a:solidFill>
            <a:srgbClr val="3C8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45A28AB-1C33-0E4B-86E4-B96B80FE52F7}"/>
              </a:ext>
            </a:extLst>
          </p:cNvPr>
          <p:cNvSpPr/>
          <p:nvPr/>
        </p:nvSpPr>
        <p:spPr>
          <a:xfrm>
            <a:off x="777353" y="5034441"/>
            <a:ext cx="1239442" cy="369332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r>
              <a:rPr lang="en-US" dirty="0"/>
              <a:t>Current CU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581DDA-7CDA-8446-B53B-E1E63F75B3B1}"/>
              </a:ext>
            </a:extLst>
          </p:cNvPr>
          <p:cNvSpPr/>
          <p:nvPr/>
        </p:nvSpPr>
        <p:spPr>
          <a:xfrm>
            <a:off x="2203860" y="5027372"/>
            <a:ext cx="1739490" cy="92333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dirty="0"/>
              <a:t>Reconstructed samples in previous CTU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CB4B5F2-219E-BD41-8EB6-B725EE5C6CDB}"/>
              </a:ext>
            </a:extLst>
          </p:cNvPr>
          <p:cNvSpPr/>
          <p:nvPr/>
        </p:nvSpPr>
        <p:spPr>
          <a:xfrm>
            <a:off x="9306903" y="1725296"/>
            <a:ext cx="1828800" cy="1828800"/>
          </a:xfrm>
          <a:prstGeom prst="rect">
            <a:avLst/>
          </a:prstGeom>
          <a:solidFill>
            <a:srgbClr val="3C8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420C14-1444-5242-BF74-98C7B5103D8A}"/>
              </a:ext>
            </a:extLst>
          </p:cNvPr>
          <p:cNvSpPr/>
          <p:nvPr/>
        </p:nvSpPr>
        <p:spPr>
          <a:xfrm>
            <a:off x="6277722" y="2406975"/>
            <a:ext cx="2857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Before decoding current CU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51CC846-6591-674B-9615-C232E5D66D6A}"/>
              </a:ext>
            </a:extLst>
          </p:cNvPr>
          <p:cNvSpPr/>
          <p:nvPr/>
        </p:nvSpPr>
        <p:spPr>
          <a:xfrm>
            <a:off x="9306903" y="2186186"/>
            <a:ext cx="228600" cy="228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AF6DCE0-26BD-5943-9C63-09AD6578BACC}"/>
              </a:ext>
            </a:extLst>
          </p:cNvPr>
          <p:cNvSpPr/>
          <p:nvPr/>
        </p:nvSpPr>
        <p:spPr>
          <a:xfrm>
            <a:off x="9306903" y="1728986"/>
            <a:ext cx="914400" cy="457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6EB6A8B-9186-134A-83A4-CE991B0202CE}"/>
              </a:ext>
            </a:extLst>
          </p:cNvPr>
          <p:cNvSpPr/>
          <p:nvPr/>
        </p:nvSpPr>
        <p:spPr>
          <a:xfrm>
            <a:off x="6277722" y="4665109"/>
            <a:ext cx="2679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After decoding current CU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3E9D06B-3A76-A24F-850B-9E552C13FDA2}"/>
              </a:ext>
            </a:extLst>
          </p:cNvPr>
          <p:cNvSpPr/>
          <p:nvPr/>
        </p:nvSpPr>
        <p:spPr>
          <a:xfrm>
            <a:off x="9306903" y="4011296"/>
            <a:ext cx="1828800" cy="1828800"/>
          </a:xfrm>
          <a:prstGeom prst="rect">
            <a:avLst/>
          </a:prstGeom>
          <a:solidFill>
            <a:srgbClr val="3C8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98F6217-41D4-CC49-94C6-1C1202614BEF}"/>
              </a:ext>
            </a:extLst>
          </p:cNvPr>
          <p:cNvSpPr/>
          <p:nvPr/>
        </p:nvSpPr>
        <p:spPr>
          <a:xfrm>
            <a:off x="9306903" y="4472186"/>
            <a:ext cx="228600" cy="228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8C76ECD-A696-DC44-8FAE-CAE48F8EC33F}"/>
              </a:ext>
            </a:extLst>
          </p:cNvPr>
          <p:cNvSpPr/>
          <p:nvPr/>
        </p:nvSpPr>
        <p:spPr>
          <a:xfrm>
            <a:off x="9306903" y="4014986"/>
            <a:ext cx="914400" cy="457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8006CF-9E47-124F-BA25-C25320C6DCD6}"/>
              </a:ext>
            </a:extLst>
          </p:cNvPr>
          <p:cNvSpPr/>
          <p:nvPr/>
        </p:nvSpPr>
        <p:spPr>
          <a:xfrm>
            <a:off x="9535503" y="4472186"/>
            <a:ext cx="228600" cy="228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6E03202-30C0-4046-9F90-558CB84FDECA}"/>
              </a:ext>
            </a:extLst>
          </p:cNvPr>
          <p:cNvSpPr/>
          <p:nvPr/>
        </p:nvSpPr>
        <p:spPr>
          <a:xfrm>
            <a:off x="3943350" y="5027372"/>
            <a:ext cx="1739490" cy="923330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dirty="0"/>
              <a:t>Reconstructed samples in current CTU</a:t>
            </a:r>
          </a:p>
        </p:txBody>
      </p:sp>
    </p:spTree>
    <p:extLst>
      <p:ext uri="{BB962C8B-B14F-4D97-AF65-F5344CB8AC3E}">
        <p14:creationId xmlns:p14="http://schemas.microsoft.com/office/powerpoint/2010/main" val="1569070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3DD2F-47DF-DC4F-91F6-159C311DB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from the buffer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2EE233-85F4-B644-9815-1F56F0EE350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00150" y="1171575"/>
                <a:ext cx="10687050" cy="2085773"/>
              </a:xfrm>
            </p:spPr>
            <p:txBody>
              <a:bodyPr/>
              <a:lstStyle/>
              <a:p>
                <a:r>
                  <a:rPr lang="en-US" dirty="0"/>
                  <a:t>For any sample (x, y) relative to the picture with block vector (</a:t>
                </a:r>
                <a:r>
                  <a:rPr lang="en-US" dirty="0" err="1"/>
                  <a:t>BVx</a:t>
                </a:r>
                <a:r>
                  <a:rPr lang="en-US" dirty="0"/>
                  <a:t>, </a:t>
                </a:r>
                <a:r>
                  <a:rPr lang="en-US" dirty="0" err="1"/>
                  <a:t>Bvy</a:t>
                </a:r>
                <a:r>
                  <a:rPr lang="en-US" dirty="0"/>
                  <a:t>)</a:t>
                </a:r>
              </a:p>
              <a:p>
                <a:pPr lvl="1"/>
                <a:r>
                  <a:rPr lang="en-US" dirty="0"/>
                  <a:t>Its prediction is </a:t>
                </a:r>
                <a:r>
                  <a:rPr lang="en-US" dirty="0" err="1"/>
                  <a:t>IBC_buffer</a:t>
                </a:r>
                <a:r>
                  <a:rPr lang="en-US" dirty="0"/>
                  <a:t>[(</a:t>
                </a:r>
                <a:r>
                  <a:rPr lang="en-US" dirty="0" err="1"/>
                  <a:t>x+BVx</a:t>
                </a:r>
                <a:r>
                  <a:rPr lang="en-US" dirty="0"/>
                  <a:t>)%128][(</a:t>
                </a:r>
                <a:r>
                  <a:rPr lang="en-US" dirty="0" err="1"/>
                  <a:t>y+BVy</a:t>
                </a:r>
                <a:r>
                  <a:rPr lang="en-US" dirty="0"/>
                  <a:t>)%128], converted to 10-bit.</a:t>
                </a:r>
              </a:p>
              <a:p>
                <a:pPr marL="987552" lvl="2" indent="0">
                  <a:buNone/>
                </a:pPr>
                <a:r>
                  <a:rPr lang="en-US" dirty="0"/>
                  <a:t>(-n)%128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dirty="0"/>
                  <a:t> 128 – (n%128) </a:t>
                </a:r>
              </a:p>
              <a:p>
                <a:pPr lvl="1"/>
                <a:r>
                  <a:rPr lang="en-US" dirty="0"/>
                  <a:t>“Wraparound” within IBC reference buffer</a:t>
                </a:r>
              </a:p>
              <a:p>
                <a:r>
                  <a:rPr lang="en-US" dirty="0"/>
                  <a:t>One CU’s IBC takes 1 or 2 parts’ copying from IBC reference buffer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32EE233-85F4-B644-9815-1F56F0EE35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0150" y="1171575"/>
                <a:ext cx="10687050" cy="2085773"/>
              </a:xfrm>
              <a:blipFill>
                <a:blip r:embed="rId2"/>
                <a:stretch>
                  <a:fillRect l="-594" t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5DFF42-08AF-A04A-BE46-5D3DE19F6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JVET-N0472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4D90E1-8D4E-4946-9E59-1164E0784D65}"/>
              </a:ext>
            </a:extLst>
          </p:cNvPr>
          <p:cNvSpPr/>
          <p:nvPr/>
        </p:nvSpPr>
        <p:spPr>
          <a:xfrm>
            <a:off x="3803329" y="3605385"/>
            <a:ext cx="2139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IBC reference buffer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9FC5B2-AD0B-1A4E-A85D-CF57DF1E89EC}"/>
              </a:ext>
            </a:extLst>
          </p:cNvPr>
          <p:cNvSpPr/>
          <p:nvPr/>
        </p:nvSpPr>
        <p:spPr>
          <a:xfrm>
            <a:off x="3958708" y="3972601"/>
            <a:ext cx="18288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778728-9934-764A-89E9-4928779BF4D1}"/>
              </a:ext>
            </a:extLst>
          </p:cNvPr>
          <p:cNvSpPr/>
          <p:nvPr/>
        </p:nvSpPr>
        <p:spPr>
          <a:xfrm>
            <a:off x="3958708" y="3972601"/>
            <a:ext cx="164592" cy="329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49DBDD-365F-584C-998A-1C0268D70264}"/>
              </a:ext>
            </a:extLst>
          </p:cNvPr>
          <p:cNvSpPr/>
          <p:nvPr/>
        </p:nvSpPr>
        <p:spPr>
          <a:xfrm>
            <a:off x="5622916" y="3972601"/>
            <a:ext cx="164592" cy="329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15A26E-EBB8-CE43-A711-BBB068A4D40E}"/>
              </a:ext>
            </a:extLst>
          </p:cNvPr>
          <p:cNvSpPr/>
          <p:nvPr/>
        </p:nvSpPr>
        <p:spPr>
          <a:xfrm>
            <a:off x="6528105" y="3960658"/>
            <a:ext cx="329184" cy="329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269DE3-0C97-4547-A0F5-843BDBD7A2FF}"/>
              </a:ext>
            </a:extLst>
          </p:cNvPr>
          <p:cNvSpPr/>
          <p:nvPr/>
        </p:nvSpPr>
        <p:spPr>
          <a:xfrm>
            <a:off x="6358984" y="4339038"/>
            <a:ext cx="23806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xCb+BVx</a:t>
            </a:r>
            <a:r>
              <a:rPr lang="en-US" dirty="0"/>
              <a:t>)%128 = 124</a:t>
            </a:r>
          </a:p>
          <a:p>
            <a:r>
              <a:rPr lang="en-US" dirty="0"/>
              <a:t>(</a:t>
            </a:r>
            <a:r>
              <a:rPr lang="en-US" dirty="0" err="1"/>
              <a:t>yCb+BVy</a:t>
            </a:r>
            <a:r>
              <a:rPr lang="en-US" dirty="0"/>
              <a:t>)%128 = 0</a:t>
            </a:r>
          </a:p>
        </p:txBody>
      </p:sp>
    </p:spTree>
    <p:extLst>
      <p:ext uri="{BB962C8B-B14F-4D97-AF65-F5344CB8AC3E}">
        <p14:creationId xmlns:p14="http://schemas.microsoft.com/office/powerpoint/2010/main" val="3129982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0BDD5-490E-4341-8469-92E91F003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Smaller CTU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FF76B-1B23-9646-A0AA-CD6F8CF0B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728" y="1157926"/>
            <a:ext cx="10976472" cy="105383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For 64x64 CTU</a:t>
            </a:r>
          </a:p>
          <a:p>
            <a:pPr lvl="1"/>
            <a:r>
              <a:rPr lang="en-US" dirty="0"/>
              <a:t>After decoding a CU, its reconstructed pixels before loop-filtering will be written to the buffer</a:t>
            </a:r>
          </a:p>
          <a:p>
            <a:pPr lvl="1"/>
            <a:r>
              <a:rPr lang="en-US" dirty="0"/>
              <a:t>Prediction is from </a:t>
            </a:r>
            <a:r>
              <a:rPr lang="en-US" dirty="0" err="1"/>
              <a:t>IBC_buffer</a:t>
            </a:r>
            <a:r>
              <a:rPr lang="en-US" dirty="0"/>
              <a:t>[(</a:t>
            </a:r>
            <a:r>
              <a:rPr lang="en-US" dirty="0" err="1"/>
              <a:t>x+BVx</a:t>
            </a:r>
            <a:r>
              <a:rPr lang="en-US" dirty="0"/>
              <a:t>)%256][(</a:t>
            </a:r>
            <a:r>
              <a:rPr lang="en-US" dirty="0" err="1"/>
              <a:t>y+BVy</a:t>
            </a:r>
            <a:r>
              <a:rPr lang="en-US" dirty="0"/>
              <a:t>)%64]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7D179A-E600-1147-93CC-3088545D1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648BD1-7DCF-6A4C-8583-DD693DFEFE4E}"/>
              </a:ext>
            </a:extLst>
          </p:cNvPr>
          <p:cNvSpPr/>
          <p:nvPr/>
        </p:nvSpPr>
        <p:spPr>
          <a:xfrm>
            <a:off x="2282328" y="4467342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2A7B55-B0E3-3D49-A1A9-D4D14679341B}"/>
              </a:ext>
            </a:extLst>
          </p:cNvPr>
          <p:cNvSpPr/>
          <p:nvPr/>
        </p:nvSpPr>
        <p:spPr>
          <a:xfrm>
            <a:off x="3653928" y="4467794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4BD6D0-2CA7-1844-90A4-18B8884FD9DA}"/>
              </a:ext>
            </a:extLst>
          </p:cNvPr>
          <p:cNvSpPr/>
          <p:nvPr/>
        </p:nvSpPr>
        <p:spPr>
          <a:xfrm>
            <a:off x="910728" y="4470634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6E95AB-1629-2C4D-B3DA-5586209AF22B}"/>
              </a:ext>
            </a:extLst>
          </p:cNvPr>
          <p:cNvSpPr/>
          <p:nvPr/>
        </p:nvSpPr>
        <p:spPr>
          <a:xfrm>
            <a:off x="2282329" y="3096964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50739E-63EE-C341-938A-D36D912D7C3E}"/>
              </a:ext>
            </a:extLst>
          </p:cNvPr>
          <p:cNvSpPr/>
          <p:nvPr/>
        </p:nvSpPr>
        <p:spPr>
          <a:xfrm>
            <a:off x="3653929" y="3096964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279515-D219-6C41-821F-009DBDD7B021}"/>
              </a:ext>
            </a:extLst>
          </p:cNvPr>
          <p:cNvSpPr/>
          <p:nvPr/>
        </p:nvSpPr>
        <p:spPr>
          <a:xfrm>
            <a:off x="910729" y="3096964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CB93EC1-0E36-634B-9CD8-5479986EF0F2}"/>
              </a:ext>
            </a:extLst>
          </p:cNvPr>
          <p:cNvSpPr/>
          <p:nvPr/>
        </p:nvSpPr>
        <p:spPr>
          <a:xfrm>
            <a:off x="2415115" y="5392925"/>
            <a:ext cx="174000" cy="311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7D5527-76BD-D645-A474-3D4FE9E4678B}"/>
              </a:ext>
            </a:extLst>
          </p:cNvPr>
          <p:cNvSpPr txBox="1"/>
          <p:nvPr/>
        </p:nvSpPr>
        <p:spPr>
          <a:xfrm>
            <a:off x="2721902" y="5503032"/>
            <a:ext cx="678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CTU</a:t>
            </a:r>
            <a:r>
              <a:rPr lang="en-US" baseline="-25000" dirty="0" err="1"/>
              <a:t>i,j</a:t>
            </a:r>
            <a:endParaRPr lang="en-US" baseline="-25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866EF1-67A4-FA41-8DF8-62F3A6E0A58C}"/>
              </a:ext>
            </a:extLst>
          </p:cNvPr>
          <p:cNvSpPr txBox="1"/>
          <p:nvPr/>
        </p:nvSpPr>
        <p:spPr>
          <a:xfrm>
            <a:off x="2571750" y="4099232"/>
            <a:ext cx="806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i,j-1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DB561A-DF8C-5C42-B83F-55A3DDB72C51}"/>
              </a:ext>
            </a:extLst>
          </p:cNvPr>
          <p:cNvSpPr txBox="1"/>
          <p:nvPr/>
        </p:nvSpPr>
        <p:spPr>
          <a:xfrm>
            <a:off x="1116839" y="5469610"/>
            <a:ext cx="805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i-1,j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9E2F3B-724C-BC46-A23A-15D30220D55B}"/>
              </a:ext>
            </a:extLst>
          </p:cNvPr>
          <p:cNvSpPr txBox="1"/>
          <p:nvPr/>
        </p:nvSpPr>
        <p:spPr>
          <a:xfrm>
            <a:off x="1200150" y="4099232"/>
            <a:ext cx="93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i-1,j-1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A91573-833C-E44D-9139-B5CC325F31AC}"/>
              </a:ext>
            </a:extLst>
          </p:cNvPr>
          <p:cNvSpPr txBox="1"/>
          <p:nvPr/>
        </p:nvSpPr>
        <p:spPr>
          <a:xfrm>
            <a:off x="3895521" y="4096364"/>
            <a:ext cx="98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i+1,j-1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4E9D55-C408-F047-83B7-21D14C819AC7}"/>
              </a:ext>
            </a:extLst>
          </p:cNvPr>
          <p:cNvSpPr txBox="1"/>
          <p:nvPr/>
        </p:nvSpPr>
        <p:spPr>
          <a:xfrm>
            <a:off x="3912780" y="5480619"/>
            <a:ext cx="94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CTU</a:t>
            </a:r>
            <a:r>
              <a:rPr lang="en-US" baseline="-25000" dirty="0"/>
              <a:t>i+1,j1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80F7C77-0908-534F-AC22-CF6CDB270415}"/>
              </a:ext>
            </a:extLst>
          </p:cNvPr>
          <p:cNvCxnSpPr>
            <a:cxnSpLocks/>
          </p:cNvCxnSpPr>
          <p:nvPr/>
        </p:nvCxnSpPr>
        <p:spPr>
          <a:xfrm flipH="1">
            <a:off x="2400019" y="5150410"/>
            <a:ext cx="268183" cy="240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F6B82EAA-2A99-174A-B45C-6973ADCF51D8}"/>
              </a:ext>
            </a:extLst>
          </p:cNvPr>
          <p:cNvSpPr/>
          <p:nvPr/>
        </p:nvSpPr>
        <p:spPr>
          <a:xfrm>
            <a:off x="2601198" y="4709528"/>
            <a:ext cx="1008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Current CU</a:t>
            </a:r>
          </a:p>
          <a:p>
            <a:r>
              <a:rPr lang="en-US" sz="1400" dirty="0"/>
              <a:t>(</a:t>
            </a:r>
            <a:r>
              <a:rPr lang="en-US" sz="1400" dirty="0" err="1"/>
              <a:t>x,y</a:t>
            </a:r>
            <a:r>
              <a:rPr lang="en-US" sz="1400" dirty="0"/>
              <a:t>)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319A63C-F40F-2D41-94BB-D00641E14284}"/>
              </a:ext>
            </a:extLst>
          </p:cNvPr>
          <p:cNvCxnSpPr>
            <a:cxnSpLocks/>
            <a:stCxn id="14" idx="3"/>
            <a:endCxn id="36" idx="1"/>
          </p:cNvCxnSpPr>
          <p:nvPr/>
        </p:nvCxnSpPr>
        <p:spPr>
          <a:xfrm flipV="1">
            <a:off x="2589115" y="4707942"/>
            <a:ext cx="5346466" cy="8405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76C642A9-2BCE-C046-90A9-78F4B6CB064D}"/>
              </a:ext>
            </a:extLst>
          </p:cNvPr>
          <p:cNvSpPr/>
          <p:nvPr/>
        </p:nvSpPr>
        <p:spPr>
          <a:xfrm>
            <a:off x="5093880" y="5088776"/>
            <a:ext cx="1674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Convert to 7-bit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D98708D-5A63-BD41-93DB-AF2E40BF3260}"/>
              </a:ext>
            </a:extLst>
          </p:cNvPr>
          <p:cNvSpPr/>
          <p:nvPr/>
        </p:nvSpPr>
        <p:spPr>
          <a:xfrm>
            <a:off x="9176603" y="3626800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0ECF0D6-D404-6148-941C-7FDB58CEEF91}"/>
              </a:ext>
            </a:extLst>
          </p:cNvPr>
          <p:cNvSpPr/>
          <p:nvPr/>
        </p:nvSpPr>
        <p:spPr>
          <a:xfrm>
            <a:off x="6433403" y="3626800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9C4991E-43A8-EC4B-9DA6-18FA70225920}"/>
              </a:ext>
            </a:extLst>
          </p:cNvPr>
          <p:cNvSpPr/>
          <p:nvPr/>
        </p:nvSpPr>
        <p:spPr>
          <a:xfrm>
            <a:off x="10548203" y="3626800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4B89C72-8E5E-9142-885C-68286BCDBC14}"/>
              </a:ext>
            </a:extLst>
          </p:cNvPr>
          <p:cNvSpPr/>
          <p:nvPr/>
        </p:nvSpPr>
        <p:spPr>
          <a:xfrm>
            <a:off x="7802794" y="3626800"/>
            <a:ext cx="1371600" cy="1371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50AD822-7C04-674A-979F-59CB3397617F}"/>
              </a:ext>
            </a:extLst>
          </p:cNvPr>
          <p:cNvSpPr/>
          <p:nvPr/>
        </p:nvSpPr>
        <p:spPr>
          <a:xfrm>
            <a:off x="7935581" y="4552383"/>
            <a:ext cx="174000" cy="311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510168D-9BCD-914D-B0E3-AA21697E6C29}"/>
              </a:ext>
            </a:extLst>
          </p:cNvPr>
          <p:cNvSpPr/>
          <p:nvPr/>
        </p:nvSpPr>
        <p:spPr>
          <a:xfrm>
            <a:off x="7935581" y="4013617"/>
            <a:ext cx="13671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(x%256,y%64)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61433C6-FB45-744C-8F35-88196AA9E674}"/>
              </a:ext>
            </a:extLst>
          </p:cNvPr>
          <p:cNvCxnSpPr>
            <a:cxnSpLocks/>
          </p:cNvCxnSpPr>
          <p:nvPr/>
        </p:nvCxnSpPr>
        <p:spPr>
          <a:xfrm flipH="1">
            <a:off x="7935581" y="4312077"/>
            <a:ext cx="268183" cy="240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845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82F86-E6DF-5F41-8074-5706FB59F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 &amp; cost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FD7BB-D177-F147-AA38-C9165BACF2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  <a:p>
            <a:pPr lvl="1"/>
            <a:r>
              <a:rPr lang="en-US" dirty="0"/>
              <a:t>More reference area (up to 64x64), corresponding to previous CE8.1.2d</a:t>
            </a:r>
          </a:p>
          <a:p>
            <a:pPr lvl="1"/>
            <a:r>
              <a:rPr lang="en-US" dirty="0"/>
              <a:t>7-bit’s setting reduces IBC memory requirement by 6.7%</a:t>
            </a:r>
          </a:p>
          <a:p>
            <a:pPr lvl="1"/>
            <a:r>
              <a:rPr lang="en-US" dirty="0"/>
              <a:t>Easy validity check</a:t>
            </a:r>
          </a:p>
          <a:p>
            <a:pPr lvl="2"/>
            <a:r>
              <a:rPr lang="en-US" dirty="0"/>
              <a:t>As long as reference block is within the reconstructed area in the current CTU-row, decoder’s results are well defined</a:t>
            </a:r>
          </a:p>
          <a:p>
            <a:pPr lvl="2"/>
            <a:r>
              <a:rPr lang="en-US" dirty="0"/>
              <a:t>Simplify text, with much less bitstream conformance constrains</a:t>
            </a:r>
          </a:p>
          <a:p>
            <a:pPr lvl="2"/>
            <a:r>
              <a:rPr lang="en-US" dirty="0"/>
              <a:t>With buffer initialization for each CTU row, all bitstream conformance constrains can be removed.</a:t>
            </a:r>
          </a:p>
          <a:p>
            <a:r>
              <a:rPr lang="en-US" dirty="0"/>
              <a:t>Costs</a:t>
            </a:r>
          </a:p>
          <a:p>
            <a:pPr lvl="1"/>
            <a:r>
              <a:rPr lang="en-US" dirty="0"/>
              <a:t>One memory writing w/ bit-depth reduction after decoding each CU</a:t>
            </a:r>
          </a:p>
          <a:p>
            <a:pPr lvl="1"/>
            <a:r>
              <a:rPr lang="en-US" dirty="0"/>
              <a:t>One additional step for bit-depth increase for each IBC block’s prediction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0612C9-11D1-A148-BF26-6F9B96152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</p:spTree>
    <p:extLst>
      <p:ext uri="{BB962C8B-B14F-4D97-AF65-F5344CB8AC3E}">
        <p14:creationId xmlns:p14="http://schemas.microsoft.com/office/powerpoint/2010/main" val="932475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674223-49FE-B747-8BE0-6A5928B18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Coding efficiency vs buffer size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B4642-66D8-434F-A166-A0943249C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0150" y="5689526"/>
            <a:ext cx="10687050" cy="40461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Thanks LGE for cross-checking JVET-N0251 and JVET-N0472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0D571-6ACA-9645-85CE-D29CB5EF3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JVET-N0472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54DF0ED-7C86-324C-94B5-7CF77BE3AF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308136"/>
              </p:ext>
            </p:extLst>
          </p:nvPr>
        </p:nvGraphicFramePr>
        <p:xfrm>
          <a:off x="1200150" y="2386080"/>
          <a:ext cx="10222501" cy="2085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86607">
                  <a:extLst>
                    <a:ext uri="{9D8B030D-6E8A-4147-A177-3AD203B41FA5}">
                      <a16:colId xmlns:a16="http://schemas.microsoft.com/office/drawing/2014/main" val="1649424585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1627965064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2635212412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1338397639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3236090829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2449757115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1144063839"/>
                    </a:ext>
                  </a:extLst>
                </a:gridCol>
                <a:gridCol w="890842">
                  <a:extLst>
                    <a:ext uri="{9D8B030D-6E8A-4147-A177-3AD203B41FA5}">
                      <a16:colId xmlns:a16="http://schemas.microsoft.com/office/drawing/2014/main" val="826149776"/>
                    </a:ext>
                  </a:extLst>
                </a:gridCol>
              </a:tblGrid>
              <a:tr h="23176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class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AI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620910"/>
                  </a:ext>
                </a:extLst>
              </a:tr>
              <a:tr h="2317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Anchor w/ local search range fix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-0.09%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-0.01%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-0.21%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-0.12%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-0.07%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-0.13%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52537482"/>
                  </a:ext>
                </a:extLst>
              </a:tr>
              <a:tr h="231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TGM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-0.24%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-0.25%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-0.27%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-0.76%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-0.62%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-0.65%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9724631"/>
                  </a:ext>
                </a:extLst>
              </a:tr>
              <a:tr h="2317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7-bit 128x128 buffer (-1.5KBytes IBC reference memory)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-0.81%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-0.78%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-1.15%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-0.71%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-0.77%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-0.77%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2617166"/>
                  </a:ext>
                </a:extLst>
              </a:tr>
              <a:tr h="231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TGM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-2.68%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-2.83%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-2.78%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-1.81%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-1.65%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-1.64%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76740434"/>
                  </a:ext>
                </a:extLst>
              </a:tr>
              <a:tr h="2317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8-bit 128x128 buffer (+1.5KBytes IBC reference memory)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-1.31%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-1.27%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-1.29%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-1.01%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-0.99%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-1.01%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53052384"/>
                  </a:ext>
                </a:extLst>
              </a:tr>
              <a:tr h="231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TGM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-3.23%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-3.27%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-3.24%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-2.33%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-2.14%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-2.19%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10721055"/>
                  </a:ext>
                </a:extLst>
              </a:tr>
              <a:tr h="2317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</a:rPr>
                        <a:t>8-bit 96x128 buffer (-4.5KBytes IBC reference memory)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-0.43%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-0.32%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-0.38%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-0.35%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-0.38%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-0.42%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72459362"/>
                  </a:ext>
                </a:extLst>
              </a:tr>
              <a:tr h="2317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TGM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-0.93%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-0.94%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-0.94%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-1.19%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-0.96%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-1.02%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4990859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3FDA7CC9-ACCE-2B44-AF83-418470E89380}"/>
              </a:ext>
            </a:extLst>
          </p:cNvPr>
          <p:cNvSpPr/>
          <p:nvPr/>
        </p:nvSpPr>
        <p:spPr>
          <a:xfrm>
            <a:off x="1364643" y="1567137"/>
            <a:ext cx="9230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JVET-N0251 bitstreams </a:t>
            </a:r>
            <a:r>
              <a:rPr lang="en-US"/>
              <a:t>are decoded by </a:t>
            </a:r>
            <a:r>
              <a:rPr lang="en-US" dirty="0"/>
              <a:t>a decoder implemented w/ a low bit-depth is applied.</a:t>
            </a:r>
          </a:p>
        </p:txBody>
      </p:sp>
    </p:spTree>
    <p:extLst>
      <p:ext uri="{BB962C8B-B14F-4D97-AF65-F5344CB8AC3E}">
        <p14:creationId xmlns:p14="http://schemas.microsoft.com/office/powerpoint/2010/main" val="2738895288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2117</TotalTime>
  <Words>770</Words>
  <Application>Microsoft Macintosh PowerPoint</Application>
  <PresentationFormat>Widescreen</PresentationFormat>
  <Paragraphs>156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Cambria Math</vt:lpstr>
      <vt:lpstr>Franklin Gothic Book</vt:lpstr>
      <vt:lpstr>Times</vt:lpstr>
      <vt:lpstr>Crop</vt:lpstr>
      <vt:lpstr>Non-CE8: On IBC reference buffer design</vt:lpstr>
      <vt:lpstr>Current design</vt:lpstr>
      <vt:lpstr>A separate IBC reference buffer</vt:lpstr>
      <vt:lpstr>Writing to the buffer</vt:lpstr>
      <vt:lpstr>An example</vt:lpstr>
      <vt:lpstr>Reference from the buffer</vt:lpstr>
      <vt:lpstr>Smaller CTU</vt:lpstr>
      <vt:lpstr>Benefit &amp; cost</vt:lpstr>
      <vt:lpstr>Coding efficiency vs buffer size change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xujizheng@bytedance.com</dc:creator>
  <cp:lastModifiedBy>许继征</cp:lastModifiedBy>
  <cp:revision>200</cp:revision>
  <dcterms:created xsi:type="dcterms:W3CDTF">2018-06-14T01:00:05Z</dcterms:created>
  <dcterms:modified xsi:type="dcterms:W3CDTF">2019-03-22T12:23:10Z</dcterms:modified>
</cp:coreProperties>
</file>