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73" r:id="rId3"/>
    <p:sldId id="274" r:id="rId4"/>
    <p:sldId id="276" r:id="rId5"/>
    <p:sldId id="275" r:id="rId6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34" autoAdjust="0"/>
    <p:restoredTop sz="92485" autoAdjust="0"/>
  </p:normalViewPr>
  <p:slideViewPr>
    <p:cSldViewPr snapToGrid="0">
      <p:cViewPr varScale="1">
        <p:scale>
          <a:sx n="96" d="100"/>
          <a:sy n="96" d="100"/>
        </p:scale>
        <p:origin x="154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76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2019-03-24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71549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328218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46162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3838575" y="4939716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 Inc.</a:t>
            </a:r>
            <a:endParaRPr lang="ko-KR" alt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96414" y="6486443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2019-03-24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sz="2000" dirty="0" smtClean="0"/>
              <a:t>JVET-N0470</a:t>
            </a:r>
            <a:br>
              <a:rPr lang="en-US" altLang="ko-KR" sz="2000" dirty="0" smtClean="0"/>
            </a:br>
            <a:r>
              <a:rPr lang="en-CA" altLang="ko-KR" sz="2000" dirty="0"/>
              <a:t>AhG2 </a:t>
            </a:r>
            <a:r>
              <a:rPr lang="en-CA" altLang="ko-KR" sz="2000" dirty="0" smtClean="0"/>
              <a:t>:</a:t>
            </a:r>
            <a:r>
              <a:rPr lang="en-CA" altLang="ko-KR" sz="2000" dirty="0"/>
              <a:t>Mismatch between text specification and reference software on SMVD. </a:t>
            </a:r>
            <a:endParaRPr lang="en-US" altLang="ko-KR" sz="2000" dirty="0"/>
          </a:p>
        </p:txBody>
      </p:sp>
      <p:sp>
        <p:nvSpPr>
          <p:cNvPr id="4" name="부제목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H. Jang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567985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In this contribution, It is wanted to confirm that missing part regarding SMVD is exist in VVC WD.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Last JVET meeting, simplified SMVD is introduced at JVET-M0444 and it </a:t>
            </a:r>
            <a:r>
              <a:rPr lang="en-US" altLang="ko-KR" sz="1600" dirty="0" smtClean="0"/>
              <a:t>was </a:t>
            </a:r>
            <a:r>
              <a:rPr lang="en-US" altLang="ko-KR" sz="1600" dirty="0" smtClean="0"/>
              <a:t>adopted.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Main aspect in JVET-M0444 is that BDOF </a:t>
            </a:r>
            <a:r>
              <a:rPr lang="en-US" altLang="ko-KR" sz="1600" dirty="0" smtClean="0"/>
              <a:t>is not applied for SMVD coded block.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400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4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64252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Missing part #1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567985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r>
              <a:rPr lang="en-CA" altLang="ko-KR" sz="1600" dirty="0"/>
              <a:t>Mismatch on </a:t>
            </a:r>
            <a:r>
              <a:rPr lang="en-CA" altLang="ko-KR" sz="1600" dirty="0" err="1"/>
              <a:t>sym_mvd_flag</a:t>
            </a:r>
            <a:r>
              <a:rPr lang="en-CA" altLang="ko-KR" sz="1600" dirty="0"/>
              <a:t> signaling condition The </a:t>
            </a:r>
            <a:r>
              <a:rPr lang="en-CA" altLang="ko-KR" sz="1600" dirty="0" err="1"/>
              <a:t>sym_mvd_flag</a:t>
            </a:r>
            <a:r>
              <a:rPr lang="en-CA" altLang="ko-KR" sz="1600" dirty="0"/>
              <a:t> is only signaled when mvd_l1_zero_flag is equal to 0 in the reference SW</a:t>
            </a:r>
            <a:r>
              <a:rPr lang="en-CA" altLang="ko-KR" sz="1600" dirty="0" smtClean="0"/>
              <a:t>.</a:t>
            </a:r>
          </a:p>
          <a:p>
            <a:pPr marL="0" lvl="0" indent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>
                <a:tab pos="136525" algn="l"/>
                <a:tab pos="274638" algn="l"/>
                <a:tab pos="411163" algn="l"/>
                <a:tab pos="549275" algn="l"/>
                <a:tab pos="685800" algn="l"/>
                <a:tab pos="822325" algn="l"/>
                <a:tab pos="960438" algn="l"/>
                <a:tab pos="1096963" algn="l"/>
                <a:tab pos="1235075" algn="l"/>
                <a:tab pos="1371600" algn="l"/>
              </a:tabLst>
            </a:pPr>
            <a:endParaRPr lang="en-CA" altLang="ko-KR" sz="1600" b="1" dirty="0" smtClean="0"/>
          </a:p>
          <a:p>
            <a:pPr marL="0" lvl="0" indent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>
                <a:tab pos="136525" algn="l"/>
                <a:tab pos="274638" algn="l"/>
                <a:tab pos="411163" algn="l"/>
                <a:tab pos="549275" algn="l"/>
                <a:tab pos="685800" algn="l"/>
                <a:tab pos="822325" algn="l"/>
                <a:tab pos="960438" algn="l"/>
                <a:tab pos="1096963" algn="l"/>
                <a:tab pos="1235075" algn="l"/>
                <a:tab pos="1371600" algn="l"/>
              </a:tabLst>
            </a:pPr>
            <a:endParaRPr lang="en-CA" altLang="ko-KR" sz="1600" b="1" dirty="0"/>
          </a:p>
          <a:p>
            <a:pPr marL="0" lvl="0" indent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>
                <a:tab pos="136525" algn="l"/>
                <a:tab pos="274638" algn="l"/>
                <a:tab pos="411163" algn="l"/>
                <a:tab pos="549275" algn="l"/>
                <a:tab pos="685800" algn="l"/>
                <a:tab pos="822325" algn="l"/>
                <a:tab pos="960438" algn="l"/>
                <a:tab pos="1096963" algn="l"/>
                <a:tab pos="1235075" algn="l"/>
                <a:tab pos="1371600" algn="l"/>
              </a:tabLst>
            </a:pPr>
            <a:r>
              <a:rPr lang="en-CA" altLang="ko-KR" sz="1800" b="1" dirty="0">
                <a:latin typeface="+mn-lt"/>
                <a:cs typeface="+mn-cs"/>
              </a:rPr>
              <a:t>#</a:t>
            </a:r>
            <a:r>
              <a:rPr lang="en-CA" altLang="ko-KR" sz="1800" b="1" dirty="0">
                <a:latin typeface="+mn-lt"/>
                <a:cs typeface="+mn-cs"/>
              </a:rPr>
              <a:t>1. Mismatch on </a:t>
            </a:r>
            <a:r>
              <a:rPr lang="en-CA" altLang="ko-KR" sz="1800" b="1" dirty="0" err="1">
                <a:latin typeface="+mn-lt"/>
                <a:cs typeface="+mn-cs"/>
              </a:rPr>
              <a:t>sym_mvd_flag</a:t>
            </a:r>
            <a:r>
              <a:rPr lang="en-CA" altLang="ko-KR" sz="1800" b="1" dirty="0">
                <a:latin typeface="+mn-lt"/>
                <a:cs typeface="+mn-cs"/>
              </a:rPr>
              <a:t> signaling condition. </a:t>
            </a:r>
            <a:endParaRPr lang="en-CA" altLang="ko-KR" sz="1800" b="1" dirty="0">
              <a:latin typeface="+mn-lt"/>
              <a:cs typeface="+mn-cs"/>
            </a:endParaRPr>
          </a:p>
          <a:p>
            <a:pPr marL="0" lvl="0" indent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>
                <a:tab pos="136525" algn="l"/>
                <a:tab pos="274638" algn="l"/>
                <a:tab pos="411163" algn="l"/>
                <a:tab pos="549275" algn="l"/>
                <a:tab pos="685800" algn="l"/>
                <a:tab pos="822325" algn="l"/>
                <a:tab pos="960438" algn="l"/>
                <a:tab pos="1096963" algn="l"/>
                <a:tab pos="1235075" algn="l"/>
                <a:tab pos="1371600" algn="l"/>
              </a:tabLst>
            </a:pPr>
            <a:endParaRPr lang="en-CA" altLang="ko-KR" sz="800" dirty="0"/>
          </a:p>
          <a:p>
            <a:pPr marL="0" lvl="0" indent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>
                <a:tab pos="136525" algn="l"/>
                <a:tab pos="274638" algn="l"/>
                <a:tab pos="411163" algn="l"/>
                <a:tab pos="549275" algn="l"/>
                <a:tab pos="685800" algn="l"/>
                <a:tab pos="822325" algn="l"/>
                <a:tab pos="960438" algn="l"/>
                <a:tab pos="1096963" algn="l"/>
                <a:tab pos="1235075" algn="l"/>
                <a:tab pos="1371600" algn="l"/>
              </a:tabLst>
            </a:pPr>
            <a:r>
              <a:rPr lang="en-CA" altLang="ko-KR" sz="1800" dirty="0">
                <a:latin typeface="+mn-lt"/>
                <a:cs typeface="+mn-cs"/>
              </a:rPr>
              <a:t>According to the VTM4.0 and JVET-M0444, </a:t>
            </a:r>
            <a:r>
              <a:rPr lang="en-CA" altLang="ko-KR" sz="1800" dirty="0" err="1">
                <a:latin typeface="+mn-lt"/>
                <a:cs typeface="+mn-cs"/>
              </a:rPr>
              <a:t>sym_mvd_flag</a:t>
            </a:r>
            <a:r>
              <a:rPr lang="en-CA" altLang="ko-KR" sz="1800" dirty="0">
                <a:latin typeface="+mn-lt"/>
                <a:cs typeface="+mn-cs"/>
              </a:rPr>
              <a:t> is added as follows in 7.3.6.5. </a:t>
            </a:r>
            <a:endParaRPr lang="en-CA" altLang="ko-KR" sz="2800" dirty="0">
              <a:latin typeface="Arial" panose="020B0604020202020204" pitchFamily="34" charset="0"/>
            </a:endParaRPr>
          </a:p>
          <a:p>
            <a:pPr lvl="0" hangingPunct="0"/>
            <a:endParaRPr lang="en-CA" altLang="ko-KR" sz="1600" dirty="0" smtClean="0"/>
          </a:p>
          <a:p>
            <a:pPr lvl="0" hangingPunct="0"/>
            <a:endParaRPr lang="en-CA" altLang="ko-KR" sz="1600" dirty="0"/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5778660"/>
              </p:ext>
            </p:extLst>
          </p:nvPr>
        </p:nvGraphicFramePr>
        <p:xfrm>
          <a:off x="280738" y="2686259"/>
          <a:ext cx="8864302" cy="68506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738676"/>
                <a:gridCol w="1125626"/>
              </a:tblGrid>
              <a:tr h="447645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212725" algn="l"/>
                          <a:tab pos="346075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</a:rPr>
                        <a:t>if( 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</a:rPr>
                        <a:t>! mvd_l1_zero_flag  &amp;&amp;</a:t>
                      </a:r>
                      <a:r>
                        <a:rPr lang="en-CA" sz="1400" dirty="0">
                          <a:effectLst/>
                        </a:rPr>
                        <a:t>  </a:t>
                      </a:r>
                      <a:r>
                        <a:rPr lang="en-CA" sz="1400" dirty="0" err="1">
                          <a:effectLst/>
                        </a:rPr>
                        <a:t>inter_pred_idc</a:t>
                      </a:r>
                      <a:r>
                        <a:rPr lang="en-CA" sz="1400" dirty="0">
                          <a:effectLst/>
                        </a:rPr>
                        <a:t>[ x0 ][ y0 ] = = PRED_BI  &amp;&amp;  !</a:t>
                      </a:r>
                      <a:r>
                        <a:rPr lang="en-CA" sz="1400" dirty="0" err="1">
                          <a:effectLst/>
                        </a:rPr>
                        <a:t>inter_affine_flag</a:t>
                      </a:r>
                      <a:r>
                        <a:rPr lang="en-CA" sz="1400" dirty="0">
                          <a:effectLst/>
                        </a:rPr>
                        <a:t>[ x0 ][ y0 ]  &amp;&amp;</a:t>
                      </a:r>
                      <a:br>
                        <a:rPr lang="en-CA" sz="1400" dirty="0">
                          <a:effectLst/>
                        </a:rPr>
                      </a:br>
                      <a:r>
                        <a:rPr lang="en-CA" sz="1400" dirty="0">
                          <a:effectLst/>
                        </a:rPr>
                        <a:t>				 RefIdxSymL0 &gt; −1  &amp;&amp;  RefIdxSymL1 &gt; −1 )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23741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</a:rPr>
                        <a:t>				</a:t>
                      </a:r>
                      <a:r>
                        <a:rPr lang="en-CA" sz="1400" dirty="0" err="1">
                          <a:effectLst/>
                        </a:rPr>
                        <a:t>sym_mvd_flag</a:t>
                      </a:r>
                      <a:r>
                        <a:rPr lang="en-CA" sz="1400" dirty="0">
                          <a:effectLst/>
                        </a:rPr>
                        <a:t>[ x0 ][ y0 ]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dirty="0">
                          <a:effectLst/>
                        </a:rPr>
                        <a:t>ae(v)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4192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Alternative editorial suggestion for missing </a:t>
            </a:r>
            <a:r>
              <a:rPr lang="en-US" altLang="ko-KR" dirty="0" smtClean="0"/>
              <a:t>part #1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567985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r>
              <a:rPr lang="en-CA" altLang="ko-KR" sz="1600" dirty="0" smtClean="0"/>
              <a:t>Less condition(Tile group level) check compared to solution #1(CU level). </a:t>
            </a:r>
            <a:endParaRPr lang="en-CA" altLang="ko-KR" sz="1600" dirty="0" smtClean="0"/>
          </a:p>
          <a:p>
            <a:pPr marL="0" lvl="0" indent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>
                <a:tab pos="136525" algn="l"/>
                <a:tab pos="274638" algn="l"/>
                <a:tab pos="411163" algn="l"/>
                <a:tab pos="549275" algn="l"/>
                <a:tab pos="685800" algn="l"/>
                <a:tab pos="822325" algn="l"/>
                <a:tab pos="960438" algn="l"/>
                <a:tab pos="1096963" algn="l"/>
                <a:tab pos="1235075" algn="l"/>
                <a:tab pos="1371600" algn="l"/>
              </a:tabLst>
            </a:pPr>
            <a:endParaRPr lang="en-CA" altLang="ko-KR" sz="1600" b="1" dirty="0" smtClean="0"/>
          </a:p>
          <a:p>
            <a:pPr marL="0" lvl="0" indent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>
                <a:tab pos="136525" algn="l"/>
                <a:tab pos="274638" algn="l"/>
                <a:tab pos="411163" algn="l"/>
                <a:tab pos="549275" algn="l"/>
                <a:tab pos="685800" algn="l"/>
                <a:tab pos="822325" algn="l"/>
                <a:tab pos="960438" algn="l"/>
                <a:tab pos="1096963" algn="l"/>
                <a:tab pos="1235075" algn="l"/>
                <a:tab pos="1371600" algn="l"/>
              </a:tabLst>
            </a:pPr>
            <a:endParaRPr lang="en-CA" altLang="ko-KR" sz="1600" b="1" dirty="0"/>
          </a:p>
          <a:p>
            <a:pPr marL="0" lvl="0" indent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>
                <a:tab pos="136525" algn="l"/>
                <a:tab pos="274638" algn="l"/>
                <a:tab pos="411163" algn="l"/>
                <a:tab pos="549275" algn="l"/>
                <a:tab pos="685800" algn="l"/>
                <a:tab pos="822325" algn="l"/>
                <a:tab pos="960438" algn="l"/>
                <a:tab pos="1096963" algn="l"/>
                <a:tab pos="1235075" algn="l"/>
                <a:tab pos="1371600" algn="l"/>
              </a:tabLst>
            </a:pPr>
            <a:r>
              <a:rPr lang="en-CA" altLang="ko-KR" sz="1800" b="1" dirty="0">
                <a:latin typeface="+mn-lt"/>
                <a:cs typeface="+mn-cs"/>
              </a:rPr>
              <a:t>#</a:t>
            </a:r>
            <a:r>
              <a:rPr lang="en-CA" altLang="ko-KR" sz="1800" b="1" dirty="0" smtClean="0">
                <a:latin typeface="+mn-lt"/>
                <a:cs typeface="+mn-cs"/>
              </a:rPr>
              <a:t>1.1 </a:t>
            </a:r>
            <a:r>
              <a:rPr lang="en-CA" altLang="ko-KR" sz="1800" b="1" smtClean="0">
                <a:latin typeface="+mn-lt"/>
                <a:cs typeface="+mn-cs"/>
              </a:rPr>
              <a:t>Alternative suggestion to </a:t>
            </a:r>
            <a:r>
              <a:rPr lang="en-CA" altLang="ko-KR" sz="1800" b="1" dirty="0" smtClean="0">
                <a:latin typeface="+mn-lt"/>
                <a:cs typeface="+mn-cs"/>
              </a:rPr>
              <a:t>solve mismatch </a:t>
            </a:r>
            <a:r>
              <a:rPr lang="en-CA" altLang="ko-KR" sz="1800" b="1" dirty="0">
                <a:latin typeface="+mn-lt"/>
                <a:cs typeface="+mn-cs"/>
              </a:rPr>
              <a:t>on </a:t>
            </a:r>
            <a:r>
              <a:rPr lang="en-CA" altLang="ko-KR" sz="1800" b="1" dirty="0" err="1">
                <a:latin typeface="+mn-lt"/>
                <a:cs typeface="+mn-cs"/>
              </a:rPr>
              <a:t>sym_mvd_flag</a:t>
            </a:r>
            <a:r>
              <a:rPr lang="en-CA" altLang="ko-KR" sz="1800" b="1" dirty="0">
                <a:latin typeface="+mn-lt"/>
                <a:cs typeface="+mn-cs"/>
              </a:rPr>
              <a:t> signaling condition. </a:t>
            </a:r>
            <a:endParaRPr lang="en-CA" altLang="ko-KR" sz="1800" b="1" dirty="0">
              <a:latin typeface="+mn-lt"/>
              <a:cs typeface="+mn-cs"/>
            </a:endParaRPr>
          </a:p>
          <a:p>
            <a:pPr marL="0" lvl="0" indent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>
                <a:tab pos="136525" algn="l"/>
                <a:tab pos="274638" algn="l"/>
                <a:tab pos="411163" algn="l"/>
                <a:tab pos="549275" algn="l"/>
                <a:tab pos="685800" algn="l"/>
                <a:tab pos="822325" algn="l"/>
                <a:tab pos="960438" algn="l"/>
                <a:tab pos="1096963" algn="l"/>
                <a:tab pos="1235075" algn="l"/>
                <a:tab pos="1371600" algn="l"/>
              </a:tabLst>
            </a:pPr>
            <a:endParaRPr lang="en-CA" altLang="ko-KR" sz="800" dirty="0"/>
          </a:p>
          <a:p>
            <a:pPr marL="0" lvl="0" indent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>
                <a:tab pos="136525" algn="l"/>
                <a:tab pos="274638" algn="l"/>
                <a:tab pos="411163" algn="l"/>
                <a:tab pos="549275" algn="l"/>
                <a:tab pos="685800" algn="l"/>
                <a:tab pos="822325" algn="l"/>
                <a:tab pos="960438" algn="l"/>
                <a:tab pos="1096963" algn="l"/>
                <a:tab pos="1235075" algn="l"/>
                <a:tab pos="1371600" algn="l"/>
              </a:tabLst>
            </a:pPr>
            <a:r>
              <a:rPr lang="en-CA" altLang="ko-KR" sz="1800" dirty="0">
                <a:latin typeface="+mn-lt"/>
                <a:cs typeface="+mn-cs"/>
              </a:rPr>
              <a:t>According to the VTM4.0 and JVET-M0444, </a:t>
            </a:r>
            <a:r>
              <a:rPr lang="en-CA" altLang="ko-KR" sz="1800" dirty="0" smtClean="0">
                <a:latin typeface="+mn-lt"/>
                <a:cs typeface="+mn-cs"/>
              </a:rPr>
              <a:t>derivation process for </a:t>
            </a:r>
            <a:r>
              <a:rPr lang="en-CA" altLang="ko-KR" sz="1800" dirty="0" err="1" smtClean="0">
                <a:latin typeface="+mn-lt"/>
                <a:cs typeface="+mn-cs"/>
              </a:rPr>
              <a:t>RefIdxSymLX</a:t>
            </a:r>
            <a:r>
              <a:rPr lang="en-CA" altLang="ko-KR" sz="1800" dirty="0" smtClean="0">
                <a:latin typeface="+mn-lt"/>
                <a:cs typeface="+mn-cs"/>
              </a:rPr>
              <a:t> </a:t>
            </a:r>
            <a:r>
              <a:rPr lang="en-CA" altLang="ko-KR" sz="1800" dirty="0">
                <a:latin typeface="+mn-lt"/>
                <a:cs typeface="+mn-cs"/>
              </a:rPr>
              <a:t>is </a:t>
            </a:r>
            <a:r>
              <a:rPr lang="en-CA" altLang="ko-KR" sz="1800" dirty="0" smtClean="0">
                <a:latin typeface="+mn-lt"/>
                <a:cs typeface="+mn-cs"/>
              </a:rPr>
              <a:t>modified as </a:t>
            </a:r>
            <a:r>
              <a:rPr lang="en-CA" altLang="ko-KR" sz="1800" dirty="0">
                <a:latin typeface="+mn-lt"/>
                <a:cs typeface="+mn-cs"/>
              </a:rPr>
              <a:t>follows in </a:t>
            </a:r>
            <a:r>
              <a:rPr lang="en-CA" altLang="ko-KR" sz="1800" dirty="0" smtClean="0">
                <a:latin typeface="+mn-lt"/>
                <a:cs typeface="+mn-cs"/>
              </a:rPr>
              <a:t>8.3.4</a:t>
            </a:r>
            <a:endParaRPr lang="en-CA" altLang="ko-KR" sz="2800" dirty="0">
              <a:latin typeface="Arial" panose="020B0604020202020204" pitchFamily="34" charset="0"/>
            </a:endParaRPr>
          </a:p>
          <a:p>
            <a:pPr lvl="0" hangingPunct="0"/>
            <a:endParaRPr lang="en-CA" altLang="ko-KR" sz="1600" dirty="0" smtClean="0"/>
          </a:p>
          <a:p>
            <a:pPr lvl="0" hangingPunct="0"/>
            <a:endParaRPr lang="en-CA" altLang="ko-KR" sz="1600" dirty="0"/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0014431"/>
              </p:ext>
            </p:extLst>
          </p:nvPr>
        </p:nvGraphicFramePr>
        <p:xfrm>
          <a:off x="280738" y="2686259"/>
          <a:ext cx="8864302" cy="68506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738676"/>
                <a:gridCol w="1125626"/>
              </a:tblGrid>
              <a:tr h="447645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212725" algn="l"/>
                          <a:tab pos="346075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 smtClean="0">
                          <a:effectLst/>
                        </a:rPr>
                        <a:t>if(</a:t>
                      </a:r>
                      <a:r>
                        <a:rPr lang="en-CA" sz="1400" dirty="0" err="1" smtClean="0">
                          <a:effectLst/>
                        </a:rPr>
                        <a:t>inter_pred_idc</a:t>
                      </a:r>
                      <a:r>
                        <a:rPr lang="en-CA" sz="1400" dirty="0">
                          <a:effectLst/>
                        </a:rPr>
                        <a:t>[ x0 ][ y0 ] = = PRED_BI  &amp;&amp;  !</a:t>
                      </a:r>
                      <a:r>
                        <a:rPr lang="en-CA" sz="1400" dirty="0" err="1">
                          <a:effectLst/>
                        </a:rPr>
                        <a:t>inter_affine_flag</a:t>
                      </a:r>
                      <a:r>
                        <a:rPr lang="en-CA" sz="1400" dirty="0">
                          <a:effectLst/>
                        </a:rPr>
                        <a:t>[ x0 ][ y0 ]  &amp;&amp;</a:t>
                      </a:r>
                      <a:br>
                        <a:rPr lang="en-CA" sz="1400" dirty="0">
                          <a:effectLst/>
                        </a:rPr>
                      </a:br>
                      <a:r>
                        <a:rPr lang="en-CA" sz="1400" dirty="0">
                          <a:effectLst/>
                        </a:rPr>
                        <a:t>				 RefIdxSymL0 &gt; −1  &amp;&amp;  RefIdxSymL1 &gt; −1 )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23741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</a:rPr>
                        <a:t>				</a:t>
                      </a:r>
                      <a:r>
                        <a:rPr lang="en-CA" sz="1400" dirty="0" err="1">
                          <a:effectLst/>
                        </a:rPr>
                        <a:t>sym_mvd_flag</a:t>
                      </a:r>
                      <a:r>
                        <a:rPr lang="en-CA" sz="1400" dirty="0">
                          <a:effectLst/>
                        </a:rPr>
                        <a:t>[ x0 ][ y0 ]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dirty="0">
                          <a:effectLst/>
                        </a:rPr>
                        <a:t>ae(v)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직사각형 5"/>
          <p:cNvSpPr/>
          <p:nvPr/>
        </p:nvSpPr>
        <p:spPr>
          <a:xfrm>
            <a:off x="180643" y="3683106"/>
            <a:ext cx="954471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905"/>
              </a:spcBef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ko-KR" sz="1400" b="1" dirty="0">
                <a:latin typeface="Times New Roman" panose="02020603050405020304" pitchFamily="18" charset="0"/>
              </a:rPr>
              <a:t>Decoding process for symmetric motion vector difference reference indices</a:t>
            </a:r>
            <a:endParaRPr lang="ko-KR" altLang="ko-KR" sz="1400" b="1">
              <a:latin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Output of this process are RefIdxSymL0 and RefIdxSymL0 specifying the list 0 and list 1 reference picture indices for symmetric motion vector differences, i.e., when </a:t>
            </a:r>
            <a:r>
              <a:rPr lang="en-CA" altLang="ko-KR" sz="1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sym_mvd_flag</a:t>
            </a:r>
            <a:r>
              <a: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 is equal to 1 for a coding unit.</a:t>
            </a:r>
            <a:endParaRPr lang="ko-KR" altLang="ko-KR" sz="140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ko-KR" sz="1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If mvd_l1_zero_flag is equal to 1, </a:t>
            </a:r>
            <a:r>
              <a:rPr lang="en-CA" altLang="ko-KR" sz="14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RefIdxSymLX</a:t>
            </a:r>
            <a:r>
              <a:rPr lang="en-CA" altLang="ko-KR" sz="1400" dirty="0" smtClean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with being 0 and 1 is </a:t>
            </a:r>
            <a:r>
              <a:rPr lang="en-CA" altLang="ko-KR" sz="1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set equal to -1 </a:t>
            </a:r>
            <a:endParaRPr lang="ko-KR" altLang="ko-KR" sz="1400">
              <a:solidFill>
                <a:srgbClr val="FF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ko-KR" sz="1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Otherwise, </a:t>
            </a:r>
            <a:r>
              <a: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the following applies:</a:t>
            </a:r>
            <a:endParaRPr lang="ko-KR" altLang="ko-KR" sz="140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27000" algn="just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The variable </a:t>
            </a:r>
            <a:r>
              <a:rPr lang="en-CA" altLang="ko-KR" sz="1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RefIdxSymLX</a:t>
            </a:r>
            <a:r>
              <a: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 with X being 0 and 1 is derived as follows</a:t>
            </a:r>
            <a:r>
              <a:rPr lang="en-CA" altLang="ko-KR" sz="14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</a:p>
          <a:p>
            <a:pPr marL="127000" algn="just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ko-KR" sz="1400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….</a:t>
            </a:r>
          </a:p>
          <a:p>
            <a:pPr marL="127000" algn="just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ko-KR" sz="14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….</a:t>
            </a:r>
            <a:endParaRPr lang="ko-KR" altLang="ko-KR" sz="140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188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Missing Part #2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CA" altLang="ko-KR" dirty="0" smtClean="0"/>
              <a:t>Mismatch </a:t>
            </a:r>
            <a:r>
              <a:rPr lang="en-CA" altLang="ko-KR" dirty="0"/>
              <a:t>on BDOF applying condition, the reference SW allows BDOF when </a:t>
            </a:r>
            <a:r>
              <a:rPr lang="en-CA" altLang="ko-KR" dirty="0" err="1"/>
              <a:t>sym_mvd_flag</a:t>
            </a:r>
            <a:r>
              <a:rPr lang="en-CA" altLang="ko-KR" dirty="0"/>
              <a:t> is equal to 0. </a:t>
            </a:r>
            <a:endParaRPr lang="en-CA" altLang="ko-KR" dirty="0" smtClean="0"/>
          </a:p>
          <a:p>
            <a:pPr lvl="0" hangingPunct="0"/>
            <a:endParaRPr lang="ko-KR" altLang="ko-KR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9" name="직사각형 8"/>
          <p:cNvSpPr/>
          <p:nvPr/>
        </p:nvSpPr>
        <p:spPr>
          <a:xfrm>
            <a:off x="322140" y="1564012"/>
            <a:ext cx="9303124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altLang="ko-KR" b="1" dirty="0"/>
              <a:t>#2. Mismatch on BDOF applying condition based on </a:t>
            </a:r>
            <a:r>
              <a:rPr lang="en-CA" altLang="ko-KR" b="1" dirty="0" err="1"/>
              <a:t>sym_mvd_flag</a:t>
            </a:r>
            <a:endParaRPr lang="ko-KR" altLang="ko-KR"/>
          </a:p>
          <a:p>
            <a:pPr hangingPunct="0"/>
            <a:r>
              <a:rPr lang="en-CA" altLang="ko-KR" dirty="0"/>
              <a:t>According to the </a:t>
            </a:r>
            <a:r>
              <a:rPr lang="en-CA" altLang="ko-KR" dirty="0" smtClean="0"/>
              <a:t>VTM-4.0 </a:t>
            </a:r>
            <a:r>
              <a:rPr lang="en-CA" altLang="ko-KR" dirty="0"/>
              <a:t>and JVET-M0444, </a:t>
            </a:r>
            <a:r>
              <a:rPr lang="en-CA" altLang="ko-KR" dirty="0" err="1"/>
              <a:t>sym_mvd_flag</a:t>
            </a:r>
            <a:r>
              <a:rPr lang="en-CA" altLang="ko-KR" dirty="0"/>
              <a:t> is added as follows in 8.5.7.1. </a:t>
            </a:r>
            <a:endParaRPr lang="en-CA" altLang="ko-KR" dirty="0" smtClean="0"/>
          </a:p>
          <a:p>
            <a:pPr hangingPunct="0"/>
            <a:endParaRPr lang="en-CA" altLang="ko-KR" dirty="0"/>
          </a:p>
          <a:p>
            <a:pPr lvl="0" hangingPunct="0"/>
            <a:r>
              <a:rPr lang="en-CA" altLang="ko-KR" sz="1400" dirty="0" smtClean="0"/>
              <a:t>The </a:t>
            </a:r>
            <a:r>
              <a:rPr lang="en-CA" altLang="ko-KR" sz="1400" dirty="0"/>
              <a:t>variable </a:t>
            </a:r>
            <a:r>
              <a:rPr lang="en-CA" altLang="ko-KR" sz="1400" dirty="0" err="1"/>
              <a:t>currPic</a:t>
            </a:r>
            <a:r>
              <a:rPr lang="en-CA" altLang="ko-KR" sz="1400" dirty="0"/>
              <a:t> specifies the current picture and the variable </a:t>
            </a:r>
            <a:r>
              <a:rPr lang="en-CA" altLang="ko-KR" sz="1400" dirty="0" err="1"/>
              <a:t>bdofFlag</a:t>
            </a:r>
            <a:r>
              <a:rPr lang="en-CA" altLang="ko-KR" sz="1400" dirty="0"/>
              <a:t> is derived as follows:</a:t>
            </a:r>
            <a:endParaRPr lang="ko-KR" altLang="ko-KR" sz="1400"/>
          </a:p>
          <a:p>
            <a:pPr marL="342900" lvl="0" indent="-342900" hangingPunct="0">
              <a:buFont typeface="Calibri" panose="020F0502020204030204" pitchFamily="34" charset="0"/>
              <a:buChar char="–"/>
            </a:pPr>
            <a:r>
              <a:rPr lang="en-CA" altLang="ko-KR" sz="1400" dirty="0"/>
              <a:t>If all of the following conditions are true, </a:t>
            </a:r>
            <a:r>
              <a:rPr lang="en-CA" altLang="ko-KR" sz="1400" dirty="0" err="1"/>
              <a:t>bdofFlag</a:t>
            </a:r>
            <a:r>
              <a:rPr lang="en-CA" altLang="ko-KR" sz="1400" dirty="0"/>
              <a:t> is set equal to TRUE.</a:t>
            </a:r>
            <a:endParaRPr lang="ko-KR" altLang="ko-KR" sz="1400"/>
          </a:p>
          <a:p>
            <a:pPr marL="742950" lvl="1" indent="-285750" hangingPunct="0">
              <a:buFont typeface="Calibri" panose="020F0502020204030204" pitchFamily="34" charset="0"/>
              <a:buChar char="–"/>
            </a:pPr>
            <a:r>
              <a:rPr lang="en-CA" altLang="ko-KR" sz="1400" dirty="0" err="1"/>
              <a:t>sps_bdof_enabled_flag</a:t>
            </a:r>
            <a:r>
              <a:rPr lang="en-CA" altLang="ko-KR" sz="1400" dirty="0"/>
              <a:t> is equal to 1.</a:t>
            </a:r>
            <a:endParaRPr lang="ko-KR" altLang="ko-KR" sz="1400"/>
          </a:p>
          <a:p>
            <a:pPr marL="742950" lvl="1" indent="-285750" hangingPunct="0">
              <a:buFont typeface="Calibri" panose="020F0502020204030204" pitchFamily="34" charset="0"/>
              <a:buChar char="–"/>
            </a:pPr>
            <a:r>
              <a:rPr lang="en-CA" altLang="ko-KR" sz="1400" dirty="0"/>
              <a:t>predFlagL0[ </a:t>
            </a:r>
            <a:r>
              <a:rPr lang="en-CA" altLang="ko-KR" sz="1400" dirty="0" err="1"/>
              <a:t>xSbIdx</a:t>
            </a:r>
            <a:r>
              <a:rPr lang="en-CA" altLang="ko-KR" sz="1400" dirty="0"/>
              <a:t> ][ </a:t>
            </a:r>
            <a:r>
              <a:rPr lang="en-CA" altLang="ko-KR" sz="1400" dirty="0" err="1"/>
              <a:t>ySbIdx</a:t>
            </a:r>
            <a:r>
              <a:rPr lang="en-CA" altLang="ko-KR" sz="1400" dirty="0"/>
              <a:t> ] and predFlagL1[ </a:t>
            </a:r>
            <a:r>
              <a:rPr lang="en-CA" altLang="ko-KR" sz="1400" dirty="0" err="1"/>
              <a:t>xSbIdx</a:t>
            </a:r>
            <a:r>
              <a:rPr lang="en-CA" altLang="ko-KR" sz="1400" dirty="0"/>
              <a:t> ][ </a:t>
            </a:r>
            <a:r>
              <a:rPr lang="en-CA" altLang="ko-KR" sz="1400" dirty="0" err="1"/>
              <a:t>ySbIdx</a:t>
            </a:r>
            <a:r>
              <a:rPr lang="en-CA" altLang="ko-KR" sz="1400" dirty="0"/>
              <a:t> ] are both equal to 1.</a:t>
            </a:r>
            <a:endParaRPr lang="ko-KR" altLang="ko-KR" sz="1400"/>
          </a:p>
          <a:p>
            <a:pPr marL="742950" lvl="1" indent="-285750" hangingPunct="0">
              <a:buFont typeface="Calibri" panose="020F0502020204030204" pitchFamily="34" charset="0"/>
              <a:buChar char="–"/>
            </a:pPr>
            <a:r>
              <a:rPr lang="en-CA" altLang="ko-KR" sz="1400" dirty="0" err="1"/>
              <a:t>DiffPicOrderCnt</a:t>
            </a:r>
            <a:r>
              <a:rPr lang="en-CA" altLang="ko-KR" sz="1400" dirty="0"/>
              <a:t>( </a:t>
            </a:r>
            <a:r>
              <a:rPr lang="en-CA" altLang="ko-KR" sz="1400" dirty="0" err="1"/>
              <a:t>currPic</a:t>
            </a:r>
            <a:r>
              <a:rPr lang="en-CA" altLang="ko-KR" sz="1400" dirty="0"/>
              <a:t>, </a:t>
            </a:r>
            <a:r>
              <a:rPr lang="en-CA" altLang="ko-KR" sz="1400" dirty="0" err="1"/>
              <a:t>RefPicList</a:t>
            </a:r>
            <a:r>
              <a:rPr lang="en-CA" altLang="ko-KR" sz="1400" dirty="0"/>
              <a:t>[ 0 ][ refIdxL0 ] ) * </a:t>
            </a:r>
            <a:r>
              <a:rPr lang="en-CA" altLang="ko-KR" sz="1400" dirty="0" err="1"/>
              <a:t>DffPicOrderCnt</a:t>
            </a:r>
            <a:r>
              <a:rPr lang="en-CA" altLang="ko-KR" sz="1400" dirty="0"/>
              <a:t>( </a:t>
            </a:r>
            <a:r>
              <a:rPr lang="en-CA" altLang="ko-KR" sz="1400" dirty="0" err="1"/>
              <a:t>currPic</a:t>
            </a:r>
            <a:r>
              <a:rPr lang="en-CA" altLang="ko-KR" sz="1400" dirty="0"/>
              <a:t>, </a:t>
            </a:r>
            <a:r>
              <a:rPr lang="en-CA" altLang="ko-KR" sz="1400" dirty="0" err="1"/>
              <a:t>RefPicList</a:t>
            </a:r>
            <a:r>
              <a:rPr lang="en-CA" altLang="ko-KR" sz="1400" dirty="0"/>
              <a:t>[ 1 ][ refIdxL1 ] ) is less than 0.</a:t>
            </a:r>
            <a:endParaRPr lang="ko-KR" altLang="ko-KR" sz="1400"/>
          </a:p>
          <a:p>
            <a:pPr marL="742950" lvl="1" indent="-285750" hangingPunct="0">
              <a:buFont typeface="Calibri" panose="020F0502020204030204" pitchFamily="34" charset="0"/>
              <a:buChar char="–"/>
            </a:pPr>
            <a:r>
              <a:rPr lang="en-CA" altLang="ko-KR" sz="1400" dirty="0" err="1"/>
              <a:t>MotionModelIdc</a:t>
            </a:r>
            <a:r>
              <a:rPr lang="en-CA" altLang="ko-KR" sz="1400" dirty="0"/>
              <a:t>[ </a:t>
            </a:r>
            <a:r>
              <a:rPr lang="en-CA" altLang="ko-KR" sz="1400" dirty="0" err="1"/>
              <a:t>xCb</a:t>
            </a:r>
            <a:r>
              <a:rPr lang="en-CA" altLang="ko-KR" sz="1400" dirty="0"/>
              <a:t> ][ </a:t>
            </a:r>
            <a:r>
              <a:rPr lang="en-CA" altLang="ko-KR" sz="1400" dirty="0" err="1"/>
              <a:t>yCb</a:t>
            </a:r>
            <a:r>
              <a:rPr lang="en-CA" altLang="ko-KR" sz="1400" dirty="0"/>
              <a:t> ] is equal to 0.</a:t>
            </a:r>
            <a:endParaRPr lang="ko-KR" altLang="ko-KR" sz="1400"/>
          </a:p>
          <a:p>
            <a:pPr marL="742950" lvl="1" indent="-285750" hangingPunct="0">
              <a:buFont typeface="Calibri" panose="020F0502020204030204" pitchFamily="34" charset="0"/>
              <a:buChar char="–"/>
            </a:pPr>
            <a:r>
              <a:rPr lang="en-CA" altLang="ko-KR" sz="1400" dirty="0" err="1"/>
              <a:t>merge_subblock_flag</a:t>
            </a:r>
            <a:r>
              <a:rPr lang="en-CA" altLang="ko-KR" sz="1400" dirty="0"/>
              <a:t>[ </a:t>
            </a:r>
            <a:r>
              <a:rPr lang="en-CA" altLang="ko-KR" sz="1400" dirty="0" err="1"/>
              <a:t>xCb</a:t>
            </a:r>
            <a:r>
              <a:rPr lang="en-CA" altLang="ko-KR" sz="1400" dirty="0"/>
              <a:t> ][ </a:t>
            </a:r>
            <a:r>
              <a:rPr lang="en-CA" altLang="ko-KR" sz="1400" dirty="0" err="1"/>
              <a:t>yCb</a:t>
            </a:r>
            <a:r>
              <a:rPr lang="en-CA" altLang="ko-KR" sz="1400" dirty="0"/>
              <a:t> ] is equal to 0.</a:t>
            </a:r>
            <a:endParaRPr lang="ko-KR" altLang="ko-KR" sz="1400"/>
          </a:p>
          <a:p>
            <a:pPr marL="742950" lvl="1" indent="-285750" hangingPunct="0">
              <a:buFont typeface="Calibri" panose="020F0502020204030204" pitchFamily="34" charset="0"/>
              <a:buChar char="–"/>
            </a:pPr>
            <a:r>
              <a:rPr lang="en-CA" altLang="ko-KR" sz="1400" dirty="0" err="1"/>
              <a:t>GbiIdx</a:t>
            </a:r>
            <a:r>
              <a:rPr lang="en-CA" altLang="ko-KR" sz="1400" dirty="0"/>
              <a:t>[ </a:t>
            </a:r>
            <a:r>
              <a:rPr lang="en-CA" altLang="ko-KR" sz="1400" dirty="0" err="1"/>
              <a:t>xCb</a:t>
            </a:r>
            <a:r>
              <a:rPr lang="en-CA" altLang="ko-KR" sz="1400" dirty="0"/>
              <a:t> ][ </a:t>
            </a:r>
            <a:r>
              <a:rPr lang="en-CA" altLang="ko-KR" sz="1400" dirty="0" err="1"/>
              <a:t>yCb</a:t>
            </a:r>
            <a:r>
              <a:rPr lang="en-CA" altLang="ko-KR" sz="1400" dirty="0"/>
              <a:t> ] is equal to 0.</a:t>
            </a:r>
            <a:endParaRPr lang="ko-KR" altLang="ko-KR" sz="1400"/>
          </a:p>
          <a:p>
            <a:pPr marL="742950" lvl="1" indent="-285750" hangingPunct="0">
              <a:buFont typeface="Calibri" panose="020F0502020204030204" pitchFamily="34" charset="0"/>
              <a:buChar char="–"/>
            </a:pPr>
            <a:r>
              <a:rPr lang="en-CA" altLang="ko-KR" sz="1400" dirty="0" err="1">
                <a:highlight>
                  <a:srgbClr val="FFFF00"/>
                </a:highlight>
              </a:rPr>
              <a:t>sym_mvd_flag</a:t>
            </a:r>
            <a:r>
              <a:rPr lang="en-CA" altLang="ko-KR" sz="1400" dirty="0">
                <a:highlight>
                  <a:srgbClr val="FFFF00"/>
                </a:highlight>
              </a:rPr>
              <a:t>[ </a:t>
            </a:r>
            <a:r>
              <a:rPr lang="en-CA" altLang="ko-KR" sz="1400" dirty="0" err="1">
                <a:highlight>
                  <a:srgbClr val="FFFF00"/>
                </a:highlight>
              </a:rPr>
              <a:t>xCb</a:t>
            </a:r>
            <a:r>
              <a:rPr lang="en-CA" altLang="ko-KR" sz="1400" dirty="0">
                <a:highlight>
                  <a:srgbClr val="FFFF00"/>
                </a:highlight>
              </a:rPr>
              <a:t> ][ </a:t>
            </a:r>
            <a:r>
              <a:rPr lang="en-CA" altLang="ko-KR" sz="1400" dirty="0" err="1">
                <a:highlight>
                  <a:srgbClr val="FFFF00"/>
                </a:highlight>
              </a:rPr>
              <a:t>yCb</a:t>
            </a:r>
            <a:r>
              <a:rPr lang="en-CA" altLang="ko-KR" sz="1400" dirty="0">
                <a:highlight>
                  <a:srgbClr val="FFFF00"/>
                </a:highlight>
              </a:rPr>
              <a:t> ] is equal to 0</a:t>
            </a:r>
            <a:endParaRPr lang="ko-KR" altLang="ko-KR" sz="1400">
              <a:highlight>
                <a:srgbClr val="FFFF00"/>
              </a:highlight>
            </a:endParaRPr>
          </a:p>
          <a:p>
            <a:pPr marL="742950" lvl="1" indent="-285750" hangingPunct="0">
              <a:buFont typeface="Calibri" panose="020F0502020204030204" pitchFamily="34" charset="0"/>
              <a:buChar char="–"/>
            </a:pPr>
            <a:r>
              <a:rPr lang="en-CA" altLang="ko-KR" sz="1400" dirty="0" err="1"/>
              <a:t>cIdx</a:t>
            </a:r>
            <a:r>
              <a:rPr lang="en-CA" altLang="ko-KR" sz="1400" dirty="0"/>
              <a:t> is equal to 0.</a:t>
            </a:r>
            <a:endParaRPr lang="ko-KR" altLang="ko-KR" sz="1400"/>
          </a:p>
          <a:p>
            <a:pPr marL="285750" lvl="0" indent="-285750" hangingPunct="0">
              <a:buFont typeface="Calibri" panose="020F0502020204030204" pitchFamily="34" charset="0"/>
              <a:buChar char="–"/>
            </a:pPr>
            <a:r>
              <a:rPr lang="en-CA" altLang="ko-KR" sz="1400" dirty="0"/>
              <a:t>Otherwise, </a:t>
            </a:r>
            <a:r>
              <a:rPr lang="en-CA" altLang="ko-KR" sz="1400" dirty="0" err="1"/>
              <a:t>bdofFlag</a:t>
            </a:r>
            <a:r>
              <a:rPr lang="en-CA" altLang="ko-KR" sz="1400" dirty="0"/>
              <a:t> is set equal to FALSE.</a:t>
            </a:r>
            <a:endParaRPr lang="ko-KR" altLang="ko-KR" sz="1400"/>
          </a:p>
        </p:txBody>
      </p:sp>
    </p:spTree>
    <p:extLst>
      <p:ext uri="{BB962C8B-B14F-4D97-AF65-F5344CB8AC3E}">
        <p14:creationId xmlns:p14="http://schemas.microsoft.com/office/powerpoint/2010/main" val="27823005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4100</TotalTime>
  <Words>350</Words>
  <Application>Microsoft Office PowerPoint</Application>
  <PresentationFormat>A4 용지(210x297mm)</PresentationFormat>
  <Paragraphs>63</Paragraphs>
  <Slides>5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5" baseType="lpstr">
      <vt:lpstr>LG스마트체 Regular</vt:lpstr>
      <vt:lpstr>SimSun</vt:lpstr>
      <vt:lpstr>돋움</vt:lpstr>
      <vt:lpstr>맑은 고딕</vt:lpstr>
      <vt:lpstr>Arial</vt:lpstr>
      <vt:lpstr>Calibri</vt:lpstr>
      <vt:lpstr>Calibri Light</vt:lpstr>
      <vt:lpstr>Times New Roman</vt:lpstr>
      <vt:lpstr>Wingdings</vt:lpstr>
      <vt:lpstr>Office 테마</vt:lpstr>
      <vt:lpstr>JVET-N0470 AhG2 :Mismatch between text specification and reference software on SMVD. </vt:lpstr>
      <vt:lpstr>Introduction</vt:lpstr>
      <vt:lpstr>Missing part #1</vt:lpstr>
      <vt:lpstr>Alternative editorial suggestion for missing part #1</vt:lpstr>
      <vt:lpstr>Missing Part #2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장형문/선임연구원/차세대표준(연)AMT팀(hm.jang@lge.com)</dc:creator>
  <cp:lastModifiedBy>장형문/선임연구원/차세대표준(연)AMT팀(hm.jang@lge.com)</cp:lastModifiedBy>
  <cp:revision>244</cp:revision>
  <dcterms:created xsi:type="dcterms:W3CDTF">2016-10-06T06:23:02Z</dcterms:created>
  <dcterms:modified xsi:type="dcterms:W3CDTF">2019-03-23T17:00:37Z</dcterms:modified>
</cp:coreProperties>
</file>