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2"/>
  </p:notesMasterIdLst>
  <p:handoutMasterIdLst>
    <p:handoutMasterId r:id="rId13"/>
  </p:handoutMasterIdLst>
  <p:sldIdLst>
    <p:sldId id="268" r:id="rId7"/>
    <p:sldId id="269" r:id="rId8"/>
    <p:sldId id="295" r:id="rId9"/>
    <p:sldId id="306" r:id="rId10"/>
    <p:sldId id="305" r:id="rId11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39" d="100"/>
          <a:sy n="139" d="100"/>
        </p:scale>
        <p:origin x="100" y="244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JVET-N0456</a:t>
            </a:r>
            <a:br>
              <a:rPr lang="en-US" sz="3600" dirty="0"/>
            </a:br>
            <a:r>
              <a:rPr lang="en-CA" dirty="0"/>
              <a:t>CE2-related: Affine motion model derivation method for affine merge mode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Wei Chen, </a:t>
            </a:r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March,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CA" sz="2400" dirty="0"/>
              <a:t>JVET-L0171 proposed RMVF that estimate affine model from neighboring 4x4 MVs </a:t>
            </a:r>
            <a:r>
              <a:rPr lang="en-CA" sz="2400" dirty="0" err="1"/>
              <a:t>fro</a:t>
            </a:r>
            <a:r>
              <a:rPr lang="en-CA" sz="2400" dirty="0"/>
              <a:t> TL, T, TR, L and BL region</a:t>
            </a:r>
          </a:p>
          <a:p>
            <a:pPr lvl="1"/>
            <a:r>
              <a:rPr lang="en-CA" sz="2000" dirty="0"/>
              <a:t>A separate merge mode</a:t>
            </a:r>
          </a:p>
          <a:p>
            <a:pPr lvl="1"/>
            <a:r>
              <a:rPr lang="en-US" sz="2000" dirty="0"/>
              <a:t>6-parameter affine model only</a:t>
            </a:r>
            <a:endParaRPr lang="en-CA" sz="2000" dirty="0"/>
          </a:p>
          <a:p>
            <a:pPr lvl="1"/>
            <a:r>
              <a:rPr lang="en-CA" sz="2000" dirty="0"/>
              <a:t>Use LMS for estimation</a:t>
            </a:r>
          </a:p>
          <a:p>
            <a:pPr marL="342900" lvl="1" indent="0">
              <a:buNone/>
            </a:pPr>
            <a:endParaRPr lang="en-CA" sz="2000" dirty="0"/>
          </a:p>
          <a:p>
            <a:pPr marL="0" indent="0">
              <a:buNone/>
            </a:pPr>
            <a:endParaRPr lang="en-CA" sz="32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5C15F6D-080C-4F38-ACBD-2EDA629BBD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903214"/>
              </p:ext>
            </p:extLst>
          </p:nvPr>
        </p:nvGraphicFramePr>
        <p:xfrm>
          <a:off x="4372997" y="2663521"/>
          <a:ext cx="4394200" cy="363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3" imgW="4390875" imgH="3638719" progId="Visio.Drawing.15">
                  <p:embed/>
                </p:oleObj>
              </mc:Choice>
              <mc:Fallback>
                <p:oleObj name="Visio" r:id="rId3" imgW="4390875" imgH="363871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2997" y="2663521"/>
                        <a:ext cx="4394200" cy="3638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283613D-B397-4CAF-8141-85C46C223D03}"/>
                  </a:ext>
                </a:extLst>
              </p:cNvPr>
              <p:cNvSpPr/>
              <p:nvPr/>
            </p:nvSpPr>
            <p:spPr>
              <a:xfrm>
                <a:off x="304800" y="3569839"/>
                <a:ext cx="4153989" cy="640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𝑀𝑉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_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𝑠𝑢𝑏𝑃𝑈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𝑀𝑉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_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𝑠𝑢𝑏𝑃𝑈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sz="160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CA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𝑥𝑥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CA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CA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𝑦𝑥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CA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𝑦𝑦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𝑠𝑢𝑏𝑃𝑈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𝑠𝑢𝑏𝑃𝑈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sz="1600">
                          <a:latin typeface="Cambria Math" panose="02040503050406030204" pitchFamily="18" charset="0"/>
                        </a:rPr>
                        <m:t>+ </m:t>
                      </m:r>
                      <m:d>
                        <m:dPr>
                          <m:begChr m:val="["/>
                          <m:endChr m:val="]"/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283613D-B397-4CAF-8141-85C46C223D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569839"/>
                <a:ext cx="4153989" cy="64030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Proposal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/>
              <p:nvPr/>
            </p:nvSpPr>
            <p:spPr>
              <a:xfrm>
                <a:off x="259643" y="1217167"/>
                <a:ext cx="8235173" cy="390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/>
                  <a:t>Simplify parameter estimation, avoid LMS</a:t>
                </a:r>
              </a:p>
              <a:p>
                <a:pPr algn="ctr">
                  <a:spcAft>
                    <a:spcPts val="12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</m:t>
                        </m:r>
                        <m:sSub>
                          <m:sSubPr>
                            <m:ctrlP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𝑥𝑥</m:t>
                        </m:r>
                      </m:sub>
                    </m:sSub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</m:t>
                        </m:r>
                        <m:sSub>
                          <m:sSubPr>
                            <m:ctrlP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  <m:f>
                      <m:f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</m:t>
                        </m:r>
                        <m:sSub>
                          <m:sSubPr>
                            <m:ctrlP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m:rPr>
                        <m:nor/>
                      </m:rPr>
                      <a:rPr lang="en-US" sz="16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m:t>, </m:t>
                    </m:r>
                    <m:f>
                      <m:f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</m:t>
                        </m:r>
                        <m:sSub>
                          <m:sSubPr>
                            <m:ctrlP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𝜕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endParaRPr lang="en-CA" sz="1600" i="1" dirty="0"/>
              </a:p>
              <a:p>
                <a:pPr algn="ctr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i-FI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𝑥𝑥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i-FI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i-FI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r>
                          <a:rPr lang="fi-FI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sSubSup>
                          <m:sSubSup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𝑉𝑥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bSup>
                        <m:r>
                          <a:rPr lang="fi-FI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fi-FI" dirty="0"/>
                  <a:t>; </a:t>
                </a:r>
                <a14:m>
                  <m:oMath xmlns:m="http://schemas.openxmlformats.org/officeDocument/2006/math"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i-FI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i-FI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  <m:r>
                          <a:rPr lang="fi-FI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sSubSup>
                          <m:sSubSup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𝑉𝑥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bSup>
                        <m:r>
                          <a:rPr lang="fi-FI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CA" dirty="0"/>
              </a:p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i-FI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𝑦𝑥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i-FI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i-FI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r>
                          <a:rPr lang="fi-FI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sSubSup>
                          <m:sSubSup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𝑉𝑦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bSup>
                        <m:r>
                          <a:rPr lang="fi-FI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fi-FI" dirty="0"/>
                  <a:t>;</a:t>
                </a:r>
                <a14:m>
                  <m:oMath xmlns:m="http://schemas.openxmlformats.org/officeDocument/2006/math"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i-FI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𝑦𝑦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fi-FI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i-FI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  <m:r>
                          <a:rPr lang="fi-FI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i-FI" i="1">
                            <a:latin typeface="Cambria Math" panose="02040503050406030204" pitchFamily="18" charset="0"/>
                          </a:rPr>
                          <m:t>𝑀</m:t>
                        </m:r>
                        <m:sSubSup>
                          <m:sSubSup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𝑉𝑦</m:t>
                            </m:r>
                          </m:e>
                          <m:sub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a:rPr lang="fi-FI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p>
                        </m:sSubSup>
                        <m:r>
                          <a:rPr lang="fi-FI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US" sz="2000" dirty="0"/>
              </a:p>
              <a:p>
                <a:pPr marL="342900" indent="-34290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fi-FI" sz="2000" dirty="0"/>
                  <a:t>Select the best affine model among 4-param and 6-param affine models</a:t>
                </a:r>
              </a:p>
              <a:p>
                <a:pPr marL="342900" indent="-34290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fi-FI" sz="2000" dirty="0"/>
                  <a:t>Degrade to a 4-parameter affine model</a:t>
                </a:r>
                <a:r>
                  <a:rPr lang="en-US" sz="2000" dirty="0"/>
                  <a:t>, when either the number of the neighboring blocks above or to the left is not enough </a:t>
                </a:r>
                <a:endParaRPr lang="fi-FI" sz="2000" dirty="0"/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𝑥𝑥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𝑦𝑦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𝑦𝑥</m:t>
                        </m:r>
                      </m:sub>
                    </m:sSub>
                  </m:oMath>
                </a14:m>
                <a:endParaRPr lang="en-US" sz="3200" dirty="0"/>
              </a:p>
              <a:p>
                <a:pPr marL="342900" indent="-34290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fi-FI" sz="2000" dirty="0"/>
                  <a:t>Signalled as affine merge candidate, after inherited candidates. </a:t>
                </a:r>
                <a:endParaRPr lang="en-US" sz="20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43" y="1217167"/>
                <a:ext cx="8235173" cy="3905877"/>
              </a:xfrm>
              <a:prstGeom prst="rect">
                <a:avLst/>
              </a:prstGeom>
              <a:blipFill>
                <a:blip r:embed="rId2"/>
                <a:stretch>
                  <a:fillRect l="-666" t="-938" b="-203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902AE7F8-B135-4B42-84AF-D8C8DE495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8031" y="35150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630B818-9D65-4432-A6F6-CE5BF9257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443321"/>
              </p:ext>
            </p:extLst>
          </p:nvPr>
        </p:nvGraphicFramePr>
        <p:xfrm>
          <a:off x="1069848" y="1157229"/>
          <a:ext cx="7146036" cy="2447264"/>
        </p:xfrm>
        <a:graphic>
          <a:graphicData uri="http://schemas.openxmlformats.org/drawingml/2006/table">
            <a:tbl>
              <a:tblPr firstRow="1" firstCol="1" bandRow="1"/>
              <a:tblGrid>
                <a:gridCol w="1688688">
                  <a:extLst>
                    <a:ext uri="{9D8B030D-6E8A-4147-A177-3AD203B41FA5}">
                      <a16:colId xmlns:a16="http://schemas.microsoft.com/office/drawing/2014/main" val="353672001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3610596791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3205849346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2639919708"/>
                    </a:ext>
                  </a:extLst>
                </a:gridCol>
                <a:gridCol w="961728">
                  <a:extLst>
                    <a:ext uri="{9D8B030D-6E8A-4147-A177-3AD203B41FA5}">
                      <a16:colId xmlns:a16="http://schemas.microsoft.com/office/drawing/2014/main" val="3243810969"/>
                    </a:ext>
                  </a:extLst>
                </a:gridCol>
                <a:gridCol w="961728">
                  <a:extLst>
                    <a:ext uri="{9D8B030D-6E8A-4147-A177-3AD203B41FA5}">
                      <a16:colId xmlns:a16="http://schemas.microsoft.com/office/drawing/2014/main" val="3765633374"/>
                    </a:ext>
                  </a:extLst>
                </a:gridCol>
              </a:tblGrid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500003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339211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159226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294422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07170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130305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545813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003960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39692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09571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12018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BA3BA2F-6EA2-4205-871B-1C4CA6751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128259"/>
              </p:ext>
            </p:extLst>
          </p:nvPr>
        </p:nvGraphicFramePr>
        <p:xfrm>
          <a:off x="1069848" y="3878168"/>
          <a:ext cx="7146036" cy="2476636"/>
        </p:xfrm>
        <a:graphic>
          <a:graphicData uri="http://schemas.openxmlformats.org/drawingml/2006/table">
            <a:tbl>
              <a:tblPr firstRow="1" firstCol="1" bandRow="1"/>
              <a:tblGrid>
                <a:gridCol w="1688688">
                  <a:extLst>
                    <a:ext uri="{9D8B030D-6E8A-4147-A177-3AD203B41FA5}">
                      <a16:colId xmlns:a16="http://schemas.microsoft.com/office/drawing/2014/main" val="353672001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3610596791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3205849346"/>
                    </a:ext>
                  </a:extLst>
                </a:gridCol>
                <a:gridCol w="1177964">
                  <a:extLst>
                    <a:ext uri="{9D8B030D-6E8A-4147-A177-3AD203B41FA5}">
                      <a16:colId xmlns:a16="http://schemas.microsoft.com/office/drawing/2014/main" val="2639919708"/>
                    </a:ext>
                  </a:extLst>
                </a:gridCol>
                <a:gridCol w="961728">
                  <a:extLst>
                    <a:ext uri="{9D8B030D-6E8A-4147-A177-3AD203B41FA5}">
                      <a16:colId xmlns:a16="http://schemas.microsoft.com/office/drawing/2014/main" val="3243810969"/>
                    </a:ext>
                  </a:extLst>
                </a:gridCol>
                <a:gridCol w="961728">
                  <a:extLst>
                    <a:ext uri="{9D8B030D-6E8A-4147-A177-3AD203B41FA5}">
                      <a16:colId xmlns:a16="http://schemas.microsoft.com/office/drawing/2014/main" val="3765633374"/>
                    </a:ext>
                  </a:extLst>
                </a:gridCol>
              </a:tblGrid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500003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339211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159226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294422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07170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130305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545813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003960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39692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09571"/>
                  </a:ext>
                </a:extLst>
              </a:tr>
              <a:tr h="21446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120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Simplify RMVF avoiding LMS</a:t>
            </a:r>
            <a:endParaRPr lang="en-US" sz="2700" dirty="0"/>
          </a:p>
          <a:p>
            <a:r>
              <a:rPr lang="en-US" sz="2700" dirty="0"/>
              <a:t>Select among 4-param and 6-param affine models</a:t>
            </a:r>
          </a:p>
          <a:p>
            <a:r>
              <a:rPr lang="en-US" sz="2700" dirty="0"/>
              <a:t>Signal as affine merge candidate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16067-E231-4F31-8F1F-9B2244F051EF}"/>
              </a:ext>
            </a:extLst>
          </p:cNvPr>
          <p:cNvSpPr txBox="1"/>
          <p:nvPr/>
        </p:nvSpPr>
        <p:spPr>
          <a:xfrm>
            <a:off x="453629" y="5478123"/>
            <a:ext cx="6800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Thank Nokia for cross-checking (JVET-N0XXX)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purl.org/dc/elements/1.1/"/>
    <ds:schemaRef ds:uri="http://schemas.microsoft.com/office/2006/documentManagement/typ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3426</TotalTime>
  <Words>459</Words>
  <Application>Microsoft Office PowerPoint</Application>
  <PresentationFormat>On-screen Show (4:3)</PresentationFormat>
  <Paragraphs>145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Visio</vt:lpstr>
      <vt:lpstr>JVET-N0456 CE2-related: Affine motion model derivation method for affine merge mode</vt:lpstr>
      <vt:lpstr>Introduction</vt:lpstr>
      <vt:lpstr>Proposal</vt:lpstr>
      <vt:lpstr>Experimental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Daniel Luo</cp:lastModifiedBy>
  <cp:revision>534</cp:revision>
  <dcterms:created xsi:type="dcterms:W3CDTF">2015-02-09T18:40:38Z</dcterms:created>
  <dcterms:modified xsi:type="dcterms:W3CDTF">2019-03-20T20:34:24Z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