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1092" r:id="rId3"/>
    <p:sldId id="1087" r:id="rId4"/>
    <p:sldId id="1084" r:id="rId5"/>
    <p:sldId id="1093" r:id="rId6"/>
    <p:sldId id="334" r:id="rId7"/>
  </p:sldIdLst>
  <p:sldSz cx="9144000" cy="6858000" type="screen4x3"/>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114" d="100"/>
          <a:sy n="114" d="100"/>
        </p:scale>
        <p:origin x="1506" y="10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3/20/2019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26578927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90072" y="1581167"/>
            <a:ext cx="5513750" cy="1461939"/>
          </a:xfrm>
        </p:spPr>
        <p:txBody>
          <a:bodyPr/>
          <a:lstStyle/>
          <a:p>
            <a:r>
              <a:rPr lang="en-CA" sz="3200" b="1" dirty="0"/>
              <a:t>CE4-related: Simplification on MMVD distance table</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390072" y="3057787"/>
            <a:ext cx="5504677" cy="961930"/>
          </a:xfrm>
        </p:spPr>
        <p:txBody>
          <a:bodyPr/>
          <a:lstStyle/>
          <a:p>
            <a:r>
              <a:rPr lang="en-CA" sz="1600" dirty="0"/>
              <a:t>Yan Zhang, Yao-Jen Chang, Chun-Chi Chen, Wei-Jung Chien,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78285" y="1557557"/>
            <a:ext cx="8383524" cy="4681728"/>
          </a:xfrm>
        </p:spPr>
        <p:txBody>
          <a:bodyPr/>
          <a:lstStyle/>
          <a:p>
            <a:r>
              <a:rPr lang="en-CA" sz="2000" dirty="0"/>
              <a:t>This contribution presents modifications on distance table of Merge with Motion Vector Difference (MMVD) by two methods: </a:t>
            </a:r>
          </a:p>
          <a:p>
            <a:pPr lvl="2"/>
            <a:r>
              <a:rPr lang="en-CA" dirty="0"/>
              <a:t>Method 1: Encoder only change.</a:t>
            </a:r>
          </a:p>
          <a:p>
            <a:pPr lvl="2"/>
            <a:r>
              <a:rPr lang="en-US" dirty="0"/>
              <a:t>Method 2: Normative change.</a:t>
            </a:r>
          </a:p>
          <a:p>
            <a:pPr marL="260747" lvl="2" indent="0">
              <a:buNone/>
            </a:pPr>
            <a:endParaRPr lang="en-US" dirty="0"/>
          </a:p>
          <a:p>
            <a:r>
              <a:rPr lang="en-US" sz="2000" dirty="0"/>
              <a:t>Sub tests</a:t>
            </a:r>
            <a:r>
              <a:rPr lang="en-US" dirty="0"/>
              <a:t>:</a:t>
            </a:r>
          </a:p>
          <a:p>
            <a:pPr lvl="2"/>
            <a:r>
              <a:rPr lang="en-US" dirty="0"/>
              <a:t>Method 1 </a:t>
            </a:r>
            <a:r>
              <a:rPr lang="en-CA" dirty="0"/>
              <a:t>achieves 0.00% in RA case and -0.02% in LDB case with 3% and 3% encoding time saving respectively.</a:t>
            </a:r>
          </a:p>
          <a:p>
            <a:pPr lvl="2"/>
            <a:r>
              <a:rPr lang="en-US" dirty="0"/>
              <a:t>Method 2 </a:t>
            </a:r>
            <a:r>
              <a:rPr lang="en-CA" dirty="0"/>
              <a:t>achieves 0.00% in RA case and -0.03% in LDB case with 3% and 2% encoding time saving respectively.</a:t>
            </a:r>
          </a:p>
          <a:p>
            <a:pPr marL="260747" lvl="2" indent="0">
              <a:buNone/>
            </a:pPr>
            <a:endParaRPr lang="en-CA" dirty="0"/>
          </a:p>
          <a:p>
            <a:pPr marL="260747" lvl="2" indent="0">
              <a:buNone/>
            </a:pPr>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JVET-N0449</a:t>
            </a:r>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81000" y="1523590"/>
            <a:ext cx="8383524" cy="4681728"/>
          </a:xfrm>
        </p:spPr>
        <p:txBody>
          <a:bodyPr/>
          <a:lstStyle/>
          <a:p>
            <a:r>
              <a:rPr lang="en-US" sz="2000" dirty="0"/>
              <a:t>Method 1: Encoder only change</a:t>
            </a:r>
          </a:p>
          <a:p>
            <a:pPr lvl="1"/>
            <a:r>
              <a:rPr lang="en-CA" sz="2000" dirty="0"/>
              <a:t>MMVD candidates with distance offsets of 16 and 32 are skipped for testing in the encoder side</a:t>
            </a:r>
            <a:endParaRPr lang="en-US" sz="2000" dirty="0"/>
          </a:p>
          <a:p>
            <a:r>
              <a:rPr lang="en-US" sz="2000" dirty="0"/>
              <a:t>Method 2: Encoder only change</a:t>
            </a:r>
            <a:endParaRPr lang="en-CA" sz="2000" dirty="0"/>
          </a:p>
          <a:p>
            <a:pPr lvl="1"/>
            <a:r>
              <a:rPr lang="en-CA" sz="2000" dirty="0"/>
              <a:t>MMVD distance table is modified from [1/4, 1/2, 1, 2, 4, 8, 16, 32] to [1/4, 1/2, 1, 2, 4, 8]</a:t>
            </a:r>
          </a:p>
          <a:p>
            <a:pPr lvl="1"/>
            <a:r>
              <a:rPr lang="en-CA" sz="2000" dirty="0"/>
              <a:t>Binarization of the last entry in modified distance table is also changed accordingly from </a:t>
            </a:r>
            <a:r>
              <a:rPr lang="en-CA" dirty="0"/>
              <a:t>111110 to 11111</a:t>
            </a:r>
            <a:endParaRPr lang="en-CA" sz="2000"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JVET-N0449</a:t>
            </a:r>
          </a:p>
        </p:txBody>
      </p:sp>
      <p:sp>
        <p:nvSpPr>
          <p:cNvPr id="3" name="Rectangle 2">
            <a:extLst>
              <a:ext uri="{FF2B5EF4-FFF2-40B4-BE49-F238E27FC236}">
                <a16:creationId xmlns:a16="http://schemas.microsoft.com/office/drawing/2014/main" id="{3ED7EAE1-0C70-4538-8185-F7E1244F093D}"/>
              </a:ext>
            </a:extLst>
          </p:cNvPr>
          <p:cNvSpPr/>
          <p:nvPr/>
        </p:nvSpPr>
        <p:spPr>
          <a:xfrm>
            <a:off x="120226" y="3275052"/>
            <a:ext cx="8641583" cy="338554"/>
          </a:xfrm>
          <a:prstGeom prst="rect">
            <a:avLst/>
          </a:prstGeom>
        </p:spPr>
        <p:txBody>
          <a:bodyPr wrap="square">
            <a:spAutoFit/>
          </a:bodyPr>
          <a:lstStyle/>
          <a:p>
            <a:pPr algn="just">
              <a:spcBef>
                <a:spcPts val="600"/>
              </a:spcBef>
              <a:spcAft>
                <a:spcPts val="600"/>
              </a:spcAft>
            </a:pPr>
            <a:endParaRPr lang="en-US" sz="16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JVET-N0449</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1000" y="105699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Method 1, skipping </a:t>
            </a:r>
            <a:r>
              <a:rPr lang="en-CA" dirty="0"/>
              <a:t>MMVD candidates with distance offsets of 16 and 32 in encoder side</a:t>
            </a:r>
            <a:endParaRPr lang="en-US" dirty="0"/>
          </a:p>
        </p:txBody>
      </p:sp>
      <p:graphicFrame>
        <p:nvGraphicFramePr>
          <p:cNvPr id="3" name="Table 2">
            <a:extLst>
              <a:ext uri="{FF2B5EF4-FFF2-40B4-BE49-F238E27FC236}">
                <a16:creationId xmlns:a16="http://schemas.microsoft.com/office/drawing/2014/main" id="{36B8F87B-99B6-4712-99FE-C43B14EE19BC}"/>
              </a:ext>
            </a:extLst>
          </p:cNvPr>
          <p:cNvGraphicFramePr>
            <a:graphicFrameLocks noGrp="1"/>
          </p:cNvGraphicFramePr>
          <p:nvPr>
            <p:extLst>
              <p:ext uri="{D42A27DB-BD31-4B8C-83A1-F6EECF244321}">
                <p14:modId xmlns:p14="http://schemas.microsoft.com/office/powerpoint/2010/main" val="4001676951"/>
              </p:ext>
            </p:extLst>
          </p:nvPr>
        </p:nvGraphicFramePr>
        <p:xfrm>
          <a:off x="2379063" y="1752021"/>
          <a:ext cx="4406902" cy="2162175"/>
        </p:xfrm>
        <a:graphic>
          <a:graphicData uri="http://schemas.openxmlformats.org/drawingml/2006/table">
            <a:tbl>
              <a:tblPr/>
              <a:tblGrid>
                <a:gridCol w="1037662">
                  <a:extLst>
                    <a:ext uri="{9D8B030D-6E8A-4147-A177-3AD203B41FA5}">
                      <a16:colId xmlns:a16="http://schemas.microsoft.com/office/drawing/2014/main" val="1237663787"/>
                    </a:ext>
                  </a:extLst>
                </a:gridCol>
                <a:gridCol w="673848">
                  <a:extLst>
                    <a:ext uri="{9D8B030D-6E8A-4147-A177-3AD203B41FA5}">
                      <a16:colId xmlns:a16="http://schemas.microsoft.com/office/drawing/2014/main" val="2297234928"/>
                    </a:ext>
                  </a:extLst>
                </a:gridCol>
                <a:gridCol w="673848">
                  <a:extLst>
                    <a:ext uri="{9D8B030D-6E8A-4147-A177-3AD203B41FA5}">
                      <a16:colId xmlns:a16="http://schemas.microsoft.com/office/drawing/2014/main" val="3149099522"/>
                    </a:ext>
                  </a:extLst>
                </a:gridCol>
                <a:gridCol w="673848">
                  <a:extLst>
                    <a:ext uri="{9D8B030D-6E8A-4147-A177-3AD203B41FA5}">
                      <a16:colId xmlns:a16="http://schemas.microsoft.com/office/drawing/2014/main" val="3259553485"/>
                    </a:ext>
                  </a:extLst>
                </a:gridCol>
                <a:gridCol w="673848">
                  <a:extLst>
                    <a:ext uri="{9D8B030D-6E8A-4147-A177-3AD203B41FA5}">
                      <a16:colId xmlns:a16="http://schemas.microsoft.com/office/drawing/2014/main" val="4133883607"/>
                    </a:ext>
                  </a:extLst>
                </a:gridCol>
                <a:gridCol w="673848">
                  <a:extLst>
                    <a:ext uri="{9D8B030D-6E8A-4147-A177-3AD203B41FA5}">
                      <a16:colId xmlns:a16="http://schemas.microsoft.com/office/drawing/2014/main" val="149656124"/>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457045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2306112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781997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9114764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6723296"/>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324037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9238693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306758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25243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34326098"/>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3119467"/>
                  </a:ext>
                </a:extLst>
              </a:tr>
            </a:tbl>
          </a:graphicData>
        </a:graphic>
      </p:graphicFrame>
      <p:graphicFrame>
        <p:nvGraphicFramePr>
          <p:cNvPr id="4" name="Table 3">
            <a:extLst>
              <a:ext uri="{FF2B5EF4-FFF2-40B4-BE49-F238E27FC236}">
                <a16:creationId xmlns:a16="http://schemas.microsoft.com/office/drawing/2014/main" id="{D1CDF8F4-CD83-48AA-B72B-7F30E4AF8E89}"/>
              </a:ext>
            </a:extLst>
          </p:cNvPr>
          <p:cNvGraphicFramePr>
            <a:graphicFrameLocks noGrp="1"/>
          </p:cNvGraphicFramePr>
          <p:nvPr>
            <p:extLst>
              <p:ext uri="{D42A27DB-BD31-4B8C-83A1-F6EECF244321}">
                <p14:modId xmlns:p14="http://schemas.microsoft.com/office/powerpoint/2010/main" val="1718105351"/>
              </p:ext>
            </p:extLst>
          </p:nvPr>
        </p:nvGraphicFramePr>
        <p:xfrm>
          <a:off x="2379063" y="4211647"/>
          <a:ext cx="4406902" cy="2025015"/>
        </p:xfrm>
        <a:graphic>
          <a:graphicData uri="http://schemas.openxmlformats.org/drawingml/2006/table">
            <a:tbl>
              <a:tblPr/>
              <a:tblGrid>
                <a:gridCol w="1037662">
                  <a:extLst>
                    <a:ext uri="{9D8B030D-6E8A-4147-A177-3AD203B41FA5}">
                      <a16:colId xmlns:a16="http://schemas.microsoft.com/office/drawing/2014/main" val="1478459144"/>
                    </a:ext>
                  </a:extLst>
                </a:gridCol>
                <a:gridCol w="673848">
                  <a:extLst>
                    <a:ext uri="{9D8B030D-6E8A-4147-A177-3AD203B41FA5}">
                      <a16:colId xmlns:a16="http://schemas.microsoft.com/office/drawing/2014/main" val="3678779550"/>
                    </a:ext>
                  </a:extLst>
                </a:gridCol>
                <a:gridCol w="673848">
                  <a:extLst>
                    <a:ext uri="{9D8B030D-6E8A-4147-A177-3AD203B41FA5}">
                      <a16:colId xmlns:a16="http://schemas.microsoft.com/office/drawing/2014/main" val="3017251855"/>
                    </a:ext>
                  </a:extLst>
                </a:gridCol>
                <a:gridCol w="673848">
                  <a:extLst>
                    <a:ext uri="{9D8B030D-6E8A-4147-A177-3AD203B41FA5}">
                      <a16:colId xmlns:a16="http://schemas.microsoft.com/office/drawing/2014/main" val="3050370619"/>
                    </a:ext>
                  </a:extLst>
                </a:gridCol>
                <a:gridCol w="673848">
                  <a:extLst>
                    <a:ext uri="{9D8B030D-6E8A-4147-A177-3AD203B41FA5}">
                      <a16:colId xmlns:a16="http://schemas.microsoft.com/office/drawing/2014/main" val="605875078"/>
                    </a:ext>
                  </a:extLst>
                </a:gridCol>
                <a:gridCol w="673848">
                  <a:extLst>
                    <a:ext uri="{9D8B030D-6E8A-4147-A177-3AD203B41FA5}">
                      <a16:colId xmlns:a16="http://schemas.microsoft.com/office/drawing/2014/main" val="272505728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787370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083319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8011067"/>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3400282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46180391"/>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31777511"/>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8399640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995298"/>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233605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62999187"/>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113%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9522652"/>
                  </a:ext>
                </a:extLst>
              </a:tr>
            </a:tbl>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JVET-N0449</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1000" y="105699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Method 2, Remove the two largest distance table entries and modify binarization of the last distance index</a:t>
            </a:r>
          </a:p>
        </p:txBody>
      </p:sp>
      <p:graphicFrame>
        <p:nvGraphicFramePr>
          <p:cNvPr id="4" name="Table 3">
            <a:extLst>
              <a:ext uri="{FF2B5EF4-FFF2-40B4-BE49-F238E27FC236}">
                <a16:creationId xmlns:a16="http://schemas.microsoft.com/office/drawing/2014/main" id="{C745F200-A99C-4415-A09A-A14CBB2D1C22}"/>
              </a:ext>
            </a:extLst>
          </p:cNvPr>
          <p:cNvGraphicFramePr>
            <a:graphicFrameLocks noGrp="1"/>
          </p:cNvGraphicFramePr>
          <p:nvPr>
            <p:extLst>
              <p:ext uri="{D42A27DB-BD31-4B8C-83A1-F6EECF244321}">
                <p14:modId xmlns:p14="http://schemas.microsoft.com/office/powerpoint/2010/main" val="1423386237"/>
              </p:ext>
            </p:extLst>
          </p:nvPr>
        </p:nvGraphicFramePr>
        <p:xfrm>
          <a:off x="2367953" y="1752021"/>
          <a:ext cx="4406902" cy="2162175"/>
        </p:xfrm>
        <a:graphic>
          <a:graphicData uri="http://schemas.openxmlformats.org/drawingml/2006/table">
            <a:tbl>
              <a:tblPr/>
              <a:tblGrid>
                <a:gridCol w="1037662">
                  <a:extLst>
                    <a:ext uri="{9D8B030D-6E8A-4147-A177-3AD203B41FA5}">
                      <a16:colId xmlns:a16="http://schemas.microsoft.com/office/drawing/2014/main" val="475077950"/>
                    </a:ext>
                  </a:extLst>
                </a:gridCol>
                <a:gridCol w="673848">
                  <a:extLst>
                    <a:ext uri="{9D8B030D-6E8A-4147-A177-3AD203B41FA5}">
                      <a16:colId xmlns:a16="http://schemas.microsoft.com/office/drawing/2014/main" val="430106069"/>
                    </a:ext>
                  </a:extLst>
                </a:gridCol>
                <a:gridCol w="673848">
                  <a:extLst>
                    <a:ext uri="{9D8B030D-6E8A-4147-A177-3AD203B41FA5}">
                      <a16:colId xmlns:a16="http://schemas.microsoft.com/office/drawing/2014/main" val="57963369"/>
                    </a:ext>
                  </a:extLst>
                </a:gridCol>
                <a:gridCol w="673848">
                  <a:extLst>
                    <a:ext uri="{9D8B030D-6E8A-4147-A177-3AD203B41FA5}">
                      <a16:colId xmlns:a16="http://schemas.microsoft.com/office/drawing/2014/main" val="2663540646"/>
                    </a:ext>
                  </a:extLst>
                </a:gridCol>
                <a:gridCol w="673848">
                  <a:extLst>
                    <a:ext uri="{9D8B030D-6E8A-4147-A177-3AD203B41FA5}">
                      <a16:colId xmlns:a16="http://schemas.microsoft.com/office/drawing/2014/main" val="2041348912"/>
                    </a:ext>
                  </a:extLst>
                </a:gridCol>
                <a:gridCol w="673848">
                  <a:extLst>
                    <a:ext uri="{9D8B030D-6E8A-4147-A177-3AD203B41FA5}">
                      <a16:colId xmlns:a16="http://schemas.microsoft.com/office/drawing/2014/main" val="3576486521"/>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272398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7102791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255856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57100300"/>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7898227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7739936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157329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3326426"/>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12301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0510520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4296660"/>
                  </a:ext>
                </a:extLst>
              </a:tr>
            </a:tbl>
          </a:graphicData>
        </a:graphic>
      </p:graphicFrame>
      <p:graphicFrame>
        <p:nvGraphicFramePr>
          <p:cNvPr id="5" name="Table 4">
            <a:extLst>
              <a:ext uri="{FF2B5EF4-FFF2-40B4-BE49-F238E27FC236}">
                <a16:creationId xmlns:a16="http://schemas.microsoft.com/office/drawing/2014/main" id="{694890F3-75B2-4F59-B4AF-84CC2749265B}"/>
              </a:ext>
            </a:extLst>
          </p:cNvPr>
          <p:cNvGraphicFramePr>
            <a:graphicFrameLocks noGrp="1"/>
          </p:cNvGraphicFramePr>
          <p:nvPr>
            <p:extLst>
              <p:ext uri="{D42A27DB-BD31-4B8C-83A1-F6EECF244321}">
                <p14:modId xmlns:p14="http://schemas.microsoft.com/office/powerpoint/2010/main" val="134487538"/>
              </p:ext>
            </p:extLst>
          </p:nvPr>
        </p:nvGraphicFramePr>
        <p:xfrm>
          <a:off x="2367953" y="4211647"/>
          <a:ext cx="4406902" cy="2025015"/>
        </p:xfrm>
        <a:graphic>
          <a:graphicData uri="http://schemas.openxmlformats.org/drawingml/2006/table">
            <a:tbl>
              <a:tblPr/>
              <a:tblGrid>
                <a:gridCol w="1037662">
                  <a:extLst>
                    <a:ext uri="{9D8B030D-6E8A-4147-A177-3AD203B41FA5}">
                      <a16:colId xmlns:a16="http://schemas.microsoft.com/office/drawing/2014/main" val="1480196524"/>
                    </a:ext>
                  </a:extLst>
                </a:gridCol>
                <a:gridCol w="673848">
                  <a:extLst>
                    <a:ext uri="{9D8B030D-6E8A-4147-A177-3AD203B41FA5}">
                      <a16:colId xmlns:a16="http://schemas.microsoft.com/office/drawing/2014/main" val="3274037082"/>
                    </a:ext>
                  </a:extLst>
                </a:gridCol>
                <a:gridCol w="673848">
                  <a:extLst>
                    <a:ext uri="{9D8B030D-6E8A-4147-A177-3AD203B41FA5}">
                      <a16:colId xmlns:a16="http://schemas.microsoft.com/office/drawing/2014/main" val="2488026748"/>
                    </a:ext>
                  </a:extLst>
                </a:gridCol>
                <a:gridCol w="673848">
                  <a:extLst>
                    <a:ext uri="{9D8B030D-6E8A-4147-A177-3AD203B41FA5}">
                      <a16:colId xmlns:a16="http://schemas.microsoft.com/office/drawing/2014/main" val="2394779471"/>
                    </a:ext>
                  </a:extLst>
                </a:gridCol>
                <a:gridCol w="673848">
                  <a:extLst>
                    <a:ext uri="{9D8B030D-6E8A-4147-A177-3AD203B41FA5}">
                      <a16:colId xmlns:a16="http://schemas.microsoft.com/office/drawing/2014/main" val="1886490812"/>
                    </a:ext>
                  </a:extLst>
                </a:gridCol>
                <a:gridCol w="673848">
                  <a:extLst>
                    <a:ext uri="{9D8B030D-6E8A-4147-A177-3AD203B41FA5}">
                      <a16:colId xmlns:a16="http://schemas.microsoft.com/office/drawing/2014/main" val="3071242154"/>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413973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0862352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992961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3863926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6085112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574463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833123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0965858"/>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357333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7195168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115%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9855348"/>
                  </a:ext>
                </a:extLst>
              </a:tr>
            </a:tbl>
          </a:graphicData>
        </a:graphic>
      </p:graphicFrame>
    </p:spTree>
    <p:extLst>
      <p:ext uri="{BB962C8B-B14F-4D97-AF65-F5344CB8AC3E}">
        <p14:creationId xmlns:p14="http://schemas.microsoft.com/office/powerpoint/2010/main" val="862116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925</TotalTime>
  <Words>636</Words>
  <Application>Microsoft Office PowerPoint</Application>
  <PresentationFormat>On-screen Show (4:3)</PresentationFormat>
  <Paragraphs>275</Paragraphs>
  <Slides>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Century Gothic</vt:lpstr>
      <vt:lpstr>Microsoft Sans Serif</vt:lpstr>
      <vt:lpstr>Times New Roman</vt:lpstr>
      <vt:lpstr>Qualcomm_2018</vt:lpstr>
      <vt:lpstr>CE4-related: Simplification on MMVD distance table</vt:lpstr>
      <vt:lpstr>Abstract </vt:lpstr>
      <vt:lpstr>Technical description </vt:lpstr>
      <vt:lpstr>Simulation results</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Yan Zhang</cp:lastModifiedBy>
  <cp:revision>153</cp:revision>
  <dcterms:created xsi:type="dcterms:W3CDTF">2018-07-05T06:58:17Z</dcterms:created>
  <dcterms:modified xsi:type="dcterms:W3CDTF">2019-03-20T15:41:11Z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