
<file path=[Content_Types].xml><?xml version="1.0" encoding="utf-8"?>
<Types xmlns="http://schemas.openxmlformats.org/package/2006/content-types">
  <Default Extension="png" ContentType="image/png"/>
  <Default Extension="xlsm" ContentType="application/vnd.ms-excel.sheet.macroEnabled.12"/>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16"/>
  </p:notesMasterIdLst>
  <p:sldIdLst>
    <p:sldId id="256" r:id="rId2"/>
    <p:sldId id="267" r:id="rId3"/>
    <p:sldId id="259" r:id="rId4"/>
    <p:sldId id="277" r:id="rId5"/>
    <p:sldId id="268" r:id="rId6"/>
    <p:sldId id="271" r:id="rId7"/>
    <p:sldId id="272" r:id="rId8"/>
    <p:sldId id="273" r:id="rId9"/>
    <p:sldId id="274" r:id="rId10"/>
    <p:sldId id="276" r:id="rId11"/>
    <p:sldId id="278" r:id="rId12"/>
    <p:sldId id="282" r:id="rId13"/>
    <p:sldId id="262" r:id="rId14"/>
    <p:sldId id="263" r:id="rId15"/>
  </p:sldIdLst>
  <p:sldSz cx="9144000" cy="5143500" type="screen16x9"/>
  <p:notesSz cx="6858000" cy="9144000"/>
  <p:embeddedFontLst>
    <p:embeddedFont>
      <p:font typeface="Century Gothic" panose="020B0502020202020204" pitchFamily="34" charset="0"/>
      <p:regular r:id="rId17"/>
      <p:bold r:id="rId18"/>
      <p:italic r:id="rId19"/>
      <p:boldItalic r:id="rId20"/>
    </p:embeddedFont>
    <p:embeddedFont>
      <p:font typeface="Helvetica Neue" panose="020B0604020202020204" charset="0"/>
      <p:regular r:id="rId21"/>
      <p:bold r:id="rId22"/>
      <p:italic r:id="rId23"/>
      <p:boldItalic r:id="rId24"/>
    </p:embeddedFont>
    <p:embeddedFont>
      <p:font typeface="Malgun Gothic" panose="020B0503020000020004" pitchFamily="34" charset="-127"/>
      <p:regular r:id="rId25"/>
      <p:bold r:id="rId26"/>
    </p:embeddedFont>
    <p:embeddedFont>
      <p:font typeface="PMingLiU" panose="02020500000000000000" pitchFamily="18" charset="-120"/>
      <p:regular r:id="rId27"/>
    </p:embeddedFont>
    <p:embeddedFont>
      <p:font typeface="SimSun" panose="02010600030101010101" pitchFamily="2" charset="-122"/>
      <p:regular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930" autoAdjust="0"/>
  </p:normalViewPr>
  <p:slideViewPr>
    <p:cSldViewPr snapToGrid="0">
      <p:cViewPr varScale="1">
        <p:scale>
          <a:sx n="109" d="100"/>
          <a:sy n="109" d="100"/>
        </p:scale>
        <p:origin x="167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4246156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52a248e0b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52a248e0b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13916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48384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46345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hangingPunct="0"/>
            <a:endParaRPr dirty="0"/>
          </a:p>
        </p:txBody>
      </p:sp>
    </p:spTree>
    <p:extLst>
      <p:ext uri="{BB962C8B-B14F-4D97-AF65-F5344CB8AC3E}">
        <p14:creationId xmlns:p14="http://schemas.microsoft.com/office/powerpoint/2010/main" val="3847358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hangingPunct="0"/>
            <a:endParaRPr dirty="0"/>
          </a:p>
        </p:txBody>
      </p:sp>
    </p:spTree>
    <p:extLst>
      <p:ext uri="{BB962C8B-B14F-4D97-AF65-F5344CB8AC3E}">
        <p14:creationId xmlns:p14="http://schemas.microsoft.com/office/powerpoint/2010/main" val="109498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hangingPunct="0"/>
            <a:endParaRPr dirty="0"/>
          </a:p>
        </p:txBody>
      </p:sp>
    </p:spTree>
    <p:extLst>
      <p:ext uri="{BB962C8B-B14F-4D97-AF65-F5344CB8AC3E}">
        <p14:creationId xmlns:p14="http://schemas.microsoft.com/office/powerpoint/2010/main" val="2271455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2660730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hangingPunct="0"/>
            <a:endParaRPr dirty="0"/>
          </a:p>
        </p:txBody>
      </p:sp>
    </p:spTree>
    <p:extLst>
      <p:ext uri="{BB962C8B-B14F-4D97-AF65-F5344CB8AC3E}">
        <p14:creationId xmlns:p14="http://schemas.microsoft.com/office/powerpoint/2010/main" val="1703804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Excel_Macro-Enabled_Worksheet2.xlsm"/><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package" Target="../embeddings/Microsoft_Excel_Macro-Enabled_Worksheet3.xlsm"/><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4.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Excel_Macro-Enabled_Worksheet1.xlsm"/><Relationship Id="rId5" Type="http://schemas.openxmlformats.org/officeDocument/2006/relationships/image" Target="../media/image3.emf"/><Relationship Id="rId4" Type="http://schemas.openxmlformats.org/officeDocument/2006/relationships/package" Target="../embeddings/Microsoft_Excel_Macro-Enabled_Worksheet.xlsm"/></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400" b="1" dirty="0">
                <a:solidFill>
                  <a:srgbClr val="FFFFFF"/>
                </a:solidFill>
                <a:latin typeface="Arial"/>
                <a:ea typeface="Arial"/>
                <a:cs typeface="Arial"/>
                <a:sym typeface="Arial"/>
              </a:rPr>
              <a:t>JVET-N0448</a:t>
            </a:r>
            <a:endParaRPr sz="2400" b="1" dirty="0">
              <a:solidFill>
                <a:srgbClr val="FFFFFF"/>
              </a:solidFill>
              <a:latin typeface="Arial"/>
              <a:ea typeface="Arial"/>
              <a:cs typeface="Arial"/>
              <a:sym typeface="Arial"/>
            </a:endParaRPr>
          </a:p>
          <a:p>
            <a:pPr marL="0" lvl="0" indent="0" algn="ctr" rtl="0">
              <a:spcBef>
                <a:spcPts val="0"/>
              </a:spcBef>
              <a:spcAft>
                <a:spcPts val="0"/>
              </a:spcAft>
              <a:buNone/>
            </a:pPr>
            <a:endParaRPr sz="3200" b="1" dirty="0">
              <a:solidFill>
                <a:srgbClr val="FFFFFF"/>
              </a:solidFill>
              <a:latin typeface="Arial"/>
              <a:ea typeface="Arial"/>
              <a:cs typeface="Arial"/>
              <a:sym typeface="Arial"/>
            </a:endParaRPr>
          </a:p>
          <a:p>
            <a:pPr marL="0" lvl="0" indent="0" algn="l" rtl="0">
              <a:spcBef>
                <a:spcPts val="0"/>
              </a:spcBef>
              <a:spcAft>
                <a:spcPts val="0"/>
              </a:spcAft>
              <a:buNone/>
            </a:pPr>
            <a:r>
              <a:rPr lang="en" sz="3200" b="1" dirty="0">
                <a:solidFill>
                  <a:srgbClr val="FFFFFF"/>
                </a:solidFill>
                <a:latin typeface="Arial"/>
                <a:ea typeface="Arial"/>
                <a:cs typeface="Arial"/>
                <a:sym typeface="Arial"/>
              </a:rPr>
              <a:t>Non-CE4: On </a:t>
            </a:r>
            <a:r>
              <a:rPr lang="en-US" sz="3200" b="1" dirty="0">
                <a:solidFill>
                  <a:srgbClr val="FFFFFF"/>
                </a:solidFill>
                <a:latin typeface="Arial"/>
                <a:ea typeface="Arial"/>
                <a:cs typeface="Arial"/>
                <a:sym typeface="Arial"/>
              </a:rPr>
              <a:t>MMVD signaling</a:t>
            </a:r>
            <a:endParaRPr dirty="0"/>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nSpc>
                <a:spcPct val="95000"/>
              </a:lnSpc>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Yao-Jen Chang, Wei-Jung Chien, Chun-Chi Chen, Marta Karczewicz</a:t>
            </a:r>
            <a:endParaRPr dirty="0">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dirty="0">
                <a:solidFill>
                  <a:srgbClr val="3253DC"/>
                </a:solidFill>
                <a:latin typeface="Arial"/>
                <a:ea typeface="Arial"/>
                <a:cs typeface="Arial"/>
                <a:sym typeface="Arial"/>
              </a:rPr>
              <a:t>​</a:t>
            </a:r>
            <a:endParaRPr b="0" dirty="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Geneva, CH</a:t>
            </a:r>
            <a:endParaRPr dirty="0">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Mar. 2019</a:t>
            </a:r>
            <a:endParaRPr dirty="0">
              <a:solidFill>
                <a:srgbClr val="FFFFFF"/>
              </a:solidFill>
              <a:latin typeface="Arial"/>
              <a:ea typeface="Arial"/>
              <a:cs typeface="Arial"/>
              <a:sym typeface="Arial"/>
            </a:endParaRPr>
          </a:p>
          <a:p>
            <a:pPr marL="0" lvl="0" indent="0" algn="l" rtl="0">
              <a:spcBef>
                <a:spcPts val="600"/>
              </a:spcBef>
              <a:spcAft>
                <a:spcPts val="500"/>
              </a:spcAft>
              <a:buNone/>
            </a:pPr>
            <a:endParaRPr dirty="0"/>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3.2</a:t>
            </a:r>
            <a:endParaRPr dirty="0"/>
          </a:p>
        </p:txBody>
      </p:sp>
      <p:sp>
        <p:nvSpPr>
          <p:cNvPr id="481" name="Google Shape;481;p60"/>
          <p:cNvSpPr txBox="1">
            <a:spLocks noGrp="1"/>
          </p:cNvSpPr>
          <p:nvPr>
            <p:ph type="body" idx="1"/>
          </p:nvPr>
        </p:nvSpPr>
        <p:spPr>
          <a:xfrm>
            <a:off x="371475" y="892200"/>
            <a:ext cx="8392800" cy="966417"/>
          </a:xfrm>
          <a:prstGeom prst="rect">
            <a:avLst/>
          </a:prstGeom>
        </p:spPr>
        <p:txBody>
          <a:bodyPr spcFirstLastPara="1" wrap="square" lIns="0" tIns="0" rIns="0" bIns="0" anchor="t" anchorCtr="0">
            <a:noAutofit/>
          </a:bodyPr>
          <a:lstStyle/>
          <a:p>
            <a:pPr lvl="0"/>
            <a:r>
              <a:rPr lang="en-CA" dirty="0">
                <a:latin typeface="Helvetica Neue" panose="020B0604020202020204" charset="0"/>
              </a:rPr>
              <a:t>Set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1 as </a:t>
            </a:r>
            <a:r>
              <a:rPr lang="en-CA" dirty="0" err="1">
                <a:latin typeface="Helvetica Neue" panose="020B0604020202020204" charset="0"/>
              </a:rPr>
              <a:t>MaxNumMergeCand</a:t>
            </a:r>
            <a:r>
              <a:rPr lang="en-CA" dirty="0">
                <a:latin typeface="Helvetica Neue" panose="020B0604020202020204" charset="0"/>
              </a:rPr>
              <a:t> = 1 </a:t>
            </a:r>
            <a:r>
              <a:rPr lang="en-CA" b="1" u="sng" dirty="0">
                <a:solidFill>
                  <a:srgbClr val="FF0000"/>
                </a:solidFill>
                <a:latin typeface="Helvetica Neue" panose="020B0604020202020204" charset="0"/>
              </a:rPr>
              <a:t>without </a:t>
            </a:r>
            <a:r>
              <a:rPr lang="en-CA" u="sng" dirty="0">
                <a:solidFill>
                  <a:schemeClr val="tx1"/>
                </a:solidFill>
                <a:latin typeface="Helvetica Neue" panose="020B0604020202020204" charset="0"/>
              </a:rPr>
              <a:t>one new tile group syntax element</a:t>
            </a:r>
            <a:endParaRPr lang="en-CA" dirty="0">
              <a:solidFill>
                <a:schemeClr val="tx1"/>
              </a:solidFill>
              <a:latin typeface="Helvetica Neue" panose="020B0604020202020204" charset="0"/>
            </a:endParaRPr>
          </a:p>
          <a:p>
            <a:pPr marL="914400" lvl="0" indent="0" algn="l" rtl="0">
              <a:spcBef>
                <a:spcPts val="900"/>
              </a:spcBef>
              <a:spcAft>
                <a:spcPts val="0"/>
              </a:spcAft>
              <a:buNone/>
            </a:pPr>
            <a:endParaRPr dirty="0"/>
          </a:p>
        </p:txBody>
      </p:sp>
      <p:graphicFrame>
        <p:nvGraphicFramePr>
          <p:cNvPr id="5" name="Table 4">
            <a:extLst>
              <a:ext uri="{FF2B5EF4-FFF2-40B4-BE49-F238E27FC236}">
                <a16:creationId xmlns:a16="http://schemas.microsoft.com/office/drawing/2014/main" id="{BDB08F86-3311-47F3-96F4-7F10EF7A264C}"/>
              </a:ext>
            </a:extLst>
          </p:cNvPr>
          <p:cNvGraphicFramePr>
            <a:graphicFrameLocks noGrp="1"/>
          </p:cNvGraphicFramePr>
          <p:nvPr>
            <p:extLst>
              <p:ext uri="{D42A27DB-BD31-4B8C-83A1-F6EECF244321}">
                <p14:modId xmlns:p14="http://schemas.microsoft.com/office/powerpoint/2010/main" val="557514354"/>
              </p:ext>
            </p:extLst>
          </p:nvPr>
        </p:nvGraphicFramePr>
        <p:xfrm>
          <a:off x="1986507" y="1858617"/>
          <a:ext cx="4322126" cy="1508760"/>
        </p:xfrm>
        <a:graphic>
          <a:graphicData uri="http://schemas.openxmlformats.org/drawingml/2006/table">
            <a:tbl>
              <a:tblPr/>
              <a:tblGrid>
                <a:gridCol w="3179126">
                  <a:extLst>
                    <a:ext uri="{9D8B030D-6E8A-4147-A177-3AD203B41FA5}">
                      <a16:colId xmlns:a16="http://schemas.microsoft.com/office/drawing/2014/main" val="963432411"/>
                    </a:ext>
                  </a:extLst>
                </a:gridCol>
                <a:gridCol w="1143000">
                  <a:extLst>
                    <a:ext uri="{9D8B030D-6E8A-4147-A177-3AD203B41FA5}">
                      <a16:colId xmlns:a16="http://schemas.microsoft.com/office/drawing/2014/main" val="3191228565"/>
                    </a:ext>
                  </a:extLst>
                </a:gridCol>
              </a:tblGrid>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merge_data</a:t>
                      </a:r>
                      <a:r>
                        <a:rPr lang="en-CA" sz="900" dirty="0">
                          <a:effectLst/>
                          <a:latin typeface="Times New Roman" panose="02020603050405020304" pitchFamily="18" charset="0"/>
                          <a:ea typeface="Malgun Gothic" panose="020B0503020000020004" pitchFamily="34" charset="-127"/>
                        </a:rPr>
                        <a:t>( x0, y0, </a:t>
                      </a:r>
                      <a:r>
                        <a:rPr lang="en-CA" sz="900" dirty="0" err="1">
                          <a:effectLst/>
                          <a:latin typeface="Times New Roman" panose="02020603050405020304" pitchFamily="18" charset="0"/>
                          <a:ea typeface="Malgun Gothic" panose="020B0503020000020004" pitchFamily="34" charset="-127"/>
                        </a:rPr>
                        <a:t>cbWidth</a:t>
                      </a:r>
                      <a:r>
                        <a:rPr lang="en-CA" sz="900" dirty="0">
                          <a:effectLst/>
                          <a:latin typeface="Times New Roman" panose="02020603050405020304" pitchFamily="18" charset="0"/>
                          <a:ea typeface="Malgun Gothic" panose="020B0503020000020004" pitchFamily="34" charset="-127"/>
                        </a:rPr>
                        <a:t>, </a:t>
                      </a:r>
                      <a:r>
                        <a:rPr lang="en-CA" sz="900" dirty="0" err="1">
                          <a:effectLst/>
                          <a:latin typeface="Times New Roman" panose="02020603050405020304" pitchFamily="18" charset="0"/>
                          <a:ea typeface="Malgun Gothic" panose="020B0503020000020004" pitchFamily="34" charset="-127"/>
                        </a:rPr>
                        <a:t>cbHeight</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09429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283436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2906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 = = 1 )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812751"/>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effectLst/>
                          <a:highlight>
                            <a:srgbClr val="FFFF00"/>
                          </a:highlight>
                          <a:latin typeface="Times New Roman" panose="02020603050405020304" pitchFamily="18" charset="0"/>
                          <a:ea typeface="Malgun Gothic" panose="020B0503020000020004" pitchFamily="34" charset="-127"/>
                        </a:rPr>
                        <a:t>MaxNumMergeCand</a:t>
                      </a:r>
                      <a:r>
                        <a:rPr lang="en-CA" sz="900" dirty="0">
                          <a:effectLst/>
                          <a:highlight>
                            <a:srgbClr val="FFFF00"/>
                          </a:highlight>
                          <a:latin typeface="Times New Roman" panose="02020603050405020304" pitchFamily="18" charset="0"/>
                          <a:ea typeface="Malgun Gothic" panose="020B0503020000020004" pitchFamily="34" charset="-127"/>
                        </a:rPr>
                        <a:t> &gt; 1)</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593533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mmvd_merge_flag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826814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mmvd_distance_idx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23537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mmvd_direction_idx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8720995"/>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7150151"/>
                  </a:ext>
                </a:extLst>
              </a:tr>
              <a:tr h="80852">
                <a:tc>
                  <a:txBody>
                    <a:bodyPr/>
                    <a:lstStyle/>
                    <a:p>
                      <a:pPr marL="0" marR="0">
                        <a:spcBef>
                          <a:spcPts val="100"/>
                        </a:spcBef>
                        <a:spcAft>
                          <a:spcPts val="200"/>
                        </a:spcAft>
                      </a:pPr>
                      <a:r>
                        <a:rPr lang="en-US" sz="900" dirty="0">
                          <a:effectLst/>
                          <a:latin typeface="Times New Roman" panose="02020603050405020304" pitchFamily="18" charset="0"/>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604741"/>
                  </a:ext>
                </a:extLst>
              </a:tr>
              <a:tr h="80852">
                <a:tc>
                  <a:txBody>
                    <a:bodyPr/>
                    <a:lstStyle/>
                    <a:p>
                      <a:pPr marL="0" marR="0">
                        <a:spcBef>
                          <a:spcPts val="100"/>
                        </a:spcBef>
                        <a:spcAft>
                          <a:spcPts val="200"/>
                        </a:spcAft>
                      </a:pPr>
                      <a:r>
                        <a:rPr lang="en-CA" sz="900" dirty="0">
                          <a:effectLst/>
                          <a:latin typeface="Times New Roman" panose="02020603050405020304" pitchFamily="18" charset="0"/>
                        </a:rPr>
                        <a:t>}</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900" dirty="0">
                          <a:effectLst/>
                          <a:latin typeface="Times New Roman" panose="02020603050405020304" pitchFamily="18" charset="0"/>
                        </a:rPr>
                        <a:t> </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58962"/>
                  </a:ext>
                </a:extLst>
              </a:tr>
            </a:tbl>
          </a:graphicData>
        </a:graphic>
      </p:graphicFrame>
      <p:sp>
        <p:nvSpPr>
          <p:cNvPr id="6" name="TextBox 5">
            <a:extLst>
              <a:ext uri="{FF2B5EF4-FFF2-40B4-BE49-F238E27FC236}">
                <a16:creationId xmlns:a16="http://schemas.microsoft.com/office/drawing/2014/main" id="{B27E0E25-4E95-4858-A90E-C1120C10982E}"/>
              </a:ext>
            </a:extLst>
          </p:cNvPr>
          <p:cNvSpPr txBox="1"/>
          <p:nvPr/>
        </p:nvSpPr>
        <p:spPr>
          <a:xfrm>
            <a:off x="2045328" y="3695157"/>
            <a:ext cx="5926577" cy="261610"/>
          </a:xfrm>
          <a:prstGeom prst="rect">
            <a:avLst/>
          </a:prstGeom>
          <a:noFill/>
        </p:spPr>
        <p:txBody>
          <a:bodyPr wrap="square" rtlCol="0">
            <a:spAutoFit/>
          </a:bodyPr>
          <a:lstStyle/>
          <a:p>
            <a:pPr marL="171450" indent="-171450" hangingPunct="0">
              <a:buFont typeface="Arial" panose="020B0604020202020204" pitchFamily="34" charset="0"/>
              <a:buChar char="•"/>
            </a:pPr>
            <a:r>
              <a:rPr lang="en-CA" sz="1100" dirty="0">
                <a:latin typeface="Helvetica Neue" panose="020B0604020202020204" charset="0"/>
              </a:rPr>
              <a:t>If </a:t>
            </a:r>
            <a:r>
              <a:rPr lang="en-CA" sz="1100" dirty="0" err="1">
                <a:latin typeface="Helvetica Neue" panose="020B0604020202020204" charset="0"/>
              </a:rPr>
              <a:t>mmvd_merge_flag</a:t>
            </a:r>
            <a:r>
              <a:rPr lang="en-CA" sz="1100" dirty="0">
                <a:latin typeface="Helvetica Neue" panose="020B0604020202020204" charset="0"/>
              </a:rPr>
              <a:t> is not present, it is inferred to be </a:t>
            </a:r>
            <a:r>
              <a:rPr lang="en-CA" sz="1100" dirty="0">
                <a:highlight>
                  <a:srgbClr val="FFFF00"/>
                </a:highlight>
                <a:latin typeface="Helvetica Neue" panose="020B0604020202020204" charset="0"/>
              </a:rPr>
              <a:t>0</a:t>
            </a:r>
          </a:p>
        </p:txBody>
      </p:sp>
    </p:spTree>
    <p:extLst>
      <p:ext uri="{BB962C8B-B14F-4D97-AF65-F5344CB8AC3E}">
        <p14:creationId xmlns:p14="http://schemas.microsoft.com/office/powerpoint/2010/main" val="3600676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E520A-5F64-4E6B-ADAB-9261B6EB675D}"/>
              </a:ext>
            </a:extLst>
          </p:cNvPr>
          <p:cNvSpPr>
            <a:spLocks noGrp="1"/>
          </p:cNvSpPr>
          <p:nvPr>
            <p:ph type="title"/>
          </p:nvPr>
        </p:nvSpPr>
        <p:spPr/>
        <p:txBody>
          <a:bodyPr/>
          <a:lstStyle/>
          <a:p>
            <a:r>
              <a:rPr lang="en-US" dirty="0"/>
              <a:t>Simulation results in VTM-4.0</a:t>
            </a:r>
          </a:p>
        </p:txBody>
      </p:sp>
      <p:sp>
        <p:nvSpPr>
          <p:cNvPr id="3" name="Text Placeholder 2">
            <a:extLst>
              <a:ext uri="{FF2B5EF4-FFF2-40B4-BE49-F238E27FC236}">
                <a16:creationId xmlns:a16="http://schemas.microsoft.com/office/drawing/2014/main" id="{629649FF-0723-41DC-A2A2-E62956AE4429}"/>
              </a:ext>
            </a:extLst>
          </p:cNvPr>
          <p:cNvSpPr>
            <a:spLocks noGrp="1"/>
          </p:cNvSpPr>
          <p:nvPr>
            <p:ph type="body" idx="1"/>
          </p:nvPr>
        </p:nvSpPr>
        <p:spPr>
          <a:xfrm>
            <a:off x="371475" y="892200"/>
            <a:ext cx="8392800" cy="2279878"/>
          </a:xfrm>
        </p:spPr>
        <p:txBody>
          <a:bodyPr/>
          <a:lstStyle/>
          <a:p>
            <a:r>
              <a:rPr lang="en-US" dirty="0"/>
              <a:t>Anchor: VTM-4.0.1 with </a:t>
            </a:r>
            <a:r>
              <a:rPr lang="en" dirty="0">
                <a:solidFill>
                  <a:srgbClr val="FF0000"/>
                </a:solidFill>
              </a:rPr>
              <a:t>MaxNumMergeCand = 1</a:t>
            </a:r>
            <a:r>
              <a:rPr lang="en-US" dirty="0"/>
              <a:t> </a:t>
            </a:r>
          </a:p>
          <a:p>
            <a:r>
              <a:rPr lang="en-US" dirty="0"/>
              <a:t>Tested: Solution 3.2</a:t>
            </a:r>
          </a:p>
        </p:txBody>
      </p:sp>
      <p:sp>
        <p:nvSpPr>
          <p:cNvPr id="6" name="TextBox 5">
            <a:extLst>
              <a:ext uri="{FF2B5EF4-FFF2-40B4-BE49-F238E27FC236}">
                <a16:creationId xmlns:a16="http://schemas.microsoft.com/office/drawing/2014/main" id="{755F5695-9296-40AD-87AC-88BB056C6E69}"/>
              </a:ext>
            </a:extLst>
          </p:cNvPr>
          <p:cNvSpPr txBox="1"/>
          <p:nvPr/>
        </p:nvSpPr>
        <p:spPr>
          <a:xfrm>
            <a:off x="2921225" y="4672552"/>
            <a:ext cx="2379177" cy="276999"/>
          </a:xfrm>
          <a:prstGeom prst="rect">
            <a:avLst/>
          </a:prstGeom>
          <a:noFill/>
        </p:spPr>
        <p:txBody>
          <a:bodyPr wrap="none" rtlCol="0">
            <a:spAutoFit/>
          </a:bodyPr>
          <a:lstStyle/>
          <a:p>
            <a:r>
              <a:rPr lang="en-US" sz="1200" dirty="0">
                <a:solidFill>
                  <a:schemeClr val="accent1"/>
                </a:solidFill>
              </a:rPr>
              <a:t>Thank Samsung for crosscheck!</a:t>
            </a:r>
          </a:p>
        </p:txBody>
      </p:sp>
      <p:graphicFrame>
        <p:nvGraphicFramePr>
          <p:cNvPr id="4" name="Object 3">
            <a:extLst>
              <a:ext uri="{FF2B5EF4-FFF2-40B4-BE49-F238E27FC236}">
                <a16:creationId xmlns:a16="http://schemas.microsoft.com/office/drawing/2014/main" id="{9D7CBF6D-968E-43B2-B165-D688D31A1C82}"/>
              </a:ext>
            </a:extLst>
          </p:cNvPr>
          <p:cNvGraphicFramePr>
            <a:graphicFrameLocks noChangeAspect="1"/>
          </p:cNvGraphicFramePr>
          <p:nvPr>
            <p:extLst>
              <p:ext uri="{D42A27DB-BD31-4B8C-83A1-F6EECF244321}">
                <p14:modId xmlns:p14="http://schemas.microsoft.com/office/powerpoint/2010/main" val="3948524756"/>
              </p:ext>
            </p:extLst>
          </p:nvPr>
        </p:nvGraphicFramePr>
        <p:xfrm>
          <a:off x="138749" y="2131615"/>
          <a:ext cx="4429125" cy="1790700"/>
        </p:xfrm>
        <a:graphic>
          <a:graphicData uri="http://schemas.openxmlformats.org/presentationml/2006/ole">
            <mc:AlternateContent xmlns:mc="http://schemas.openxmlformats.org/markup-compatibility/2006">
              <mc:Choice xmlns:v="urn:schemas-microsoft-com:vml" Requires="v">
                <p:oleObj spid="_x0000_s2084" name="Macro-Enabled Worksheet" r:id="rId3" imgW="4429365" imgH="1790766" progId="Excel.SheetMacroEnabled.12">
                  <p:embed/>
                </p:oleObj>
              </mc:Choice>
              <mc:Fallback>
                <p:oleObj name="Macro-Enabled Worksheet" r:id="rId3" imgW="4429365" imgH="1790766" progId="Excel.SheetMacroEnabled.12">
                  <p:embed/>
                  <p:pic>
                    <p:nvPicPr>
                      <p:cNvPr id="0" name=""/>
                      <p:cNvPicPr/>
                      <p:nvPr/>
                    </p:nvPicPr>
                    <p:blipFill>
                      <a:blip r:embed="rId4"/>
                      <a:stretch>
                        <a:fillRect/>
                      </a:stretch>
                    </p:blipFill>
                    <p:spPr>
                      <a:xfrm>
                        <a:off x="138749" y="2131615"/>
                        <a:ext cx="4429125" cy="17907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D404050C-8F5D-4DB7-9D92-CC5641A70AB5}"/>
              </a:ext>
            </a:extLst>
          </p:cNvPr>
          <p:cNvGraphicFramePr>
            <a:graphicFrameLocks noChangeAspect="1"/>
          </p:cNvGraphicFramePr>
          <p:nvPr>
            <p:extLst>
              <p:ext uri="{D42A27DB-BD31-4B8C-83A1-F6EECF244321}">
                <p14:modId xmlns:p14="http://schemas.microsoft.com/office/powerpoint/2010/main" val="1616921880"/>
              </p:ext>
            </p:extLst>
          </p:nvPr>
        </p:nvGraphicFramePr>
        <p:xfrm>
          <a:off x="4652230" y="2131615"/>
          <a:ext cx="4429125" cy="1790700"/>
        </p:xfrm>
        <a:graphic>
          <a:graphicData uri="http://schemas.openxmlformats.org/presentationml/2006/ole">
            <mc:AlternateContent xmlns:mc="http://schemas.openxmlformats.org/markup-compatibility/2006">
              <mc:Choice xmlns:v="urn:schemas-microsoft-com:vml" Requires="v">
                <p:oleObj spid="_x0000_s2085" name="Macro-Enabled Worksheet" r:id="rId5" imgW="4429365" imgH="1790766" progId="Excel.SheetMacroEnabled.12">
                  <p:embed/>
                </p:oleObj>
              </mc:Choice>
              <mc:Fallback>
                <p:oleObj name="Macro-Enabled Worksheet" r:id="rId5" imgW="4429365" imgH="1790766" progId="Excel.SheetMacroEnabled.12">
                  <p:embed/>
                  <p:pic>
                    <p:nvPicPr>
                      <p:cNvPr id="0" name=""/>
                      <p:cNvPicPr/>
                      <p:nvPr/>
                    </p:nvPicPr>
                    <p:blipFill>
                      <a:blip r:embed="rId6"/>
                      <a:stretch>
                        <a:fillRect/>
                      </a:stretch>
                    </p:blipFill>
                    <p:spPr>
                      <a:xfrm>
                        <a:off x="4652230" y="2131615"/>
                        <a:ext cx="4429125" cy="1790700"/>
                      </a:xfrm>
                      <a:prstGeom prst="rect">
                        <a:avLst/>
                      </a:prstGeom>
                    </p:spPr>
                  </p:pic>
                </p:oleObj>
              </mc:Fallback>
            </mc:AlternateContent>
          </a:graphicData>
        </a:graphic>
      </p:graphicFrame>
    </p:spTree>
    <p:extLst>
      <p:ext uri="{BB962C8B-B14F-4D97-AF65-F5344CB8AC3E}">
        <p14:creationId xmlns:p14="http://schemas.microsoft.com/office/powerpoint/2010/main" val="363513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17445-DF3B-424D-B0AB-D715182F9A88}"/>
              </a:ext>
            </a:extLst>
          </p:cNvPr>
          <p:cNvSpPr>
            <a:spLocks noGrp="1"/>
          </p:cNvSpPr>
          <p:nvPr>
            <p:ph type="title"/>
          </p:nvPr>
        </p:nvSpPr>
        <p:spPr/>
        <p:txBody>
          <a:bodyPr/>
          <a:lstStyle/>
          <a:p>
            <a:r>
              <a:rPr lang="en-US" dirty="0"/>
              <a:t>Comparison</a:t>
            </a:r>
          </a:p>
        </p:txBody>
      </p:sp>
      <p:graphicFrame>
        <p:nvGraphicFramePr>
          <p:cNvPr id="4" name="Table 3">
            <a:extLst>
              <a:ext uri="{FF2B5EF4-FFF2-40B4-BE49-F238E27FC236}">
                <a16:creationId xmlns:a16="http://schemas.microsoft.com/office/drawing/2014/main" id="{2CB09DF9-B140-41CB-8DD7-3A7ED374AA41}"/>
              </a:ext>
            </a:extLst>
          </p:cNvPr>
          <p:cNvGraphicFramePr>
            <a:graphicFrameLocks noGrp="1"/>
          </p:cNvGraphicFramePr>
          <p:nvPr>
            <p:extLst>
              <p:ext uri="{D42A27DB-BD31-4B8C-83A1-F6EECF244321}">
                <p14:modId xmlns:p14="http://schemas.microsoft.com/office/powerpoint/2010/main" val="1883074087"/>
              </p:ext>
            </p:extLst>
          </p:nvPr>
        </p:nvGraphicFramePr>
        <p:xfrm>
          <a:off x="532075" y="822382"/>
          <a:ext cx="8230999" cy="1188720"/>
        </p:xfrm>
        <a:graphic>
          <a:graphicData uri="http://schemas.openxmlformats.org/drawingml/2006/table">
            <a:tbl>
              <a:tblPr firstRow="1" bandRow="1">
                <a:tableStyleId>{C67BA94E-8292-4AAB-8130-5347CC0CBB8E}</a:tableStyleId>
              </a:tblPr>
              <a:tblGrid>
                <a:gridCol w="1175857">
                  <a:extLst>
                    <a:ext uri="{9D8B030D-6E8A-4147-A177-3AD203B41FA5}">
                      <a16:colId xmlns:a16="http://schemas.microsoft.com/office/drawing/2014/main" val="3208014722"/>
                    </a:ext>
                  </a:extLst>
                </a:gridCol>
                <a:gridCol w="828909">
                  <a:extLst>
                    <a:ext uri="{9D8B030D-6E8A-4147-A177-3AD203B41FA5}">
                      <a16:colId xmlns:a16="http://schemas.microsoft.com/office/drawing/2014/main" val="2931688656"/>
                    </a:ext>
                  </a:extLst>
                </a:gridCol>
                <a:gridCol w="1920240">
                  <a:extLst>
                    <a:ext uri="{9D8B030D-6E8A-4147-A177-3AD203B41FA5}">
                      <a16:colId xmlns:a16="http://schemas.microsoft.com/office/drawing/2014/main" val="3881010356"/>
                    </a:ext>
                  </a:extLst>
                </a:gridCol>
                <a:gridCol w="706582">
                  <a:extLst>
                    <a:ext uri="{9D8B030D-6E8A-4147-A177-3AD203B41FA5}">
                      <a16:colId xmlns:a16="http://schemas.microsoft.com/office/drawing/2014/main" val="816576104"/>
                    </a:ext>
                  </a:extLst>
                </a:gridCol>
                <a:gridCol w="2103120">
                  <a:extLst>
                    <a:ext uri="{9D8B030D-6E8A-4147-A177-3AD203B41FA5}">
                      <a16:colId xmlns:a16="http://schemas.microsoft.com/office/drawing/2014/main" val="2271754848"/>
                    </a:ext>
                  </a:extLst>
                </a:gridCol>
                <a:gridCol w="714895">
                  <a:extLst>
                    <a:ext uri="{9D8B030D-6E8A-4147-A177-3AD203B41FA5}">
                      <a16:colId xmlns:a16="http://schemas.microsoft.com/office/drawing/2014/main" val="1808508851"/>
                    </a:ext>
                  </a:extLst>
                </a:gridCol>
                <a:gridCol w="781396">
                  <a:extLst>
                    <a:ext uri="{9D8B030D-6E8A-4147-A177-3AD203B41FA5}">
                      <a16:colId xmlns:a16="http://schemas.microsoft.com/office/drawing/2014/main" val="2281299642"/>
                    </a:ext>
                  </a:extLst>
                </a:gridCol>
              </a:tblGrid>
              <a:tr h="153745">
                <a:tc>
                  <a:txBody>
                    <a:bodyPr/>
                    <a:lstStyle/>
                    <a:p>
                      <a:endParaRPr lang="en-US" sz="1100" dirty="0"/>
                    </a:p>
                  </a:txBody>
                  <a:tcPr anchor="ctr"/>
                </a:tc>
                <a:tc>
                  <a:txBody>
                    <a:bodyPr/>
                    <a:lstStyle/>
                    <a:p>
                      <a:pPr algn="ctr"/>
                      <a:r>
                        <a:rPr lang="en-US" sz="1100" dirty="0"/>
                        <a:t>Sol. 1</a:t>
                      </a:r>
                    </a:p>
                  </a:txBody>
                  <a:tcPr anchor="ctr"/>
                </a:tc>
                <a:tc>
                  <a:txBody>
                    <a:bodyPr/>
                    <a:lstStyle/>
                    <a:p>
                      <a:pPr algn="ctr"/>
                      <a:r>
                        <a:rPr lang="en-US" sz="1100" dirty="0"/>
                        <a:t>Sol. 2.1</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Sol. 2.2</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Sol. 3.1</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Sol. 3.2</a:t>
                      </a:r>
                    </a:p>
                  </a:txBody>
                  <a:tcPr anchor="ctr"/>
                </a:tc>
                <a:tc>
                  <a:txBody>
                    <a:bodyPr/>
                    <a:lstStyle/>
                    <a:p>
                      <a:pPr algn="ctr"/>
                      <a:r>
                        <a:rPr lang="en-US" sz="1100" dirty="0"/>
                        <a:t>*N0380</a:t>
                      </a:r>
                    </a:p>
                  </a:txBody>
                  <a:tcPr anchor="ctr"/>
                </a:tc>
                <a:extLst>
                  <a:ext uri="{0D108BD9-81ED-4DB2-BD59-A6C34878D82A}">
                    <a16:rowId xmlns:a16="http://schemas.microsoft.com/office/drawing/2014/main" val="1857192730"/>
                  </a:ext>
                </a:extLst>
              </a:tr>
              <a:tr h="528476">
                <a:tc>
                  <a:txBody>
                    <a:bodyPr/>
                    <a:lstStyle/>
                    <a:p>
                      <a:pPr algn="ctr"/>
                      <a:r>
                        <a:rPr lang="en-US" sz="1100" dirty="0"/>
                        <a:t>New tile group flag to specify the number of MMVD </a:t>
                      </a:r>
                      <a:r>
                        <a:rPr lang="en-US" sz="1100" dirty="0" err="1"/>
                        <a:t>mrg</a:t>
                      </a:r>
                      <a:r>
                        <a:rPr lang="en-US" sz="1100" dirty="0"/>
                        <a:t>. candidates ?</a:t>
                      </a:r>
                    </a:p>
                  </a:txBody>
                  <a:tcPr anchor="ctr"/>
                </a:tc>
                <a:tc>
                  <a:txBody>
                    <a:bodyPr/>
                    <a:lstStyle/>
                    <a:p>
                      <a:pPr algn="ctr"/>
                      <a:r>
                        <a:rPr lang="en-US" sz="1100" dirty="0"/>
                        <a:t>No</a:t>
                      </a:r>
                    </a:p>
                  </a:txBody>
                  <a:tcPr anchor="ctr"/>
                </a:tc>
                <a:tc>
                  <a:txBody>
                    <a:bodyPr/>
                    <a:lstStyle/>
                    <a:p>
                      <a:pPr algn="l"/>
                      <a:r>
                        <a:rPr lang="en-CA" sz="1100" b="1" i="1" dirty="0" err="1">
                          <a:solidFill>
                            <a:srgbClr val="FF0000"/>
                          </a:solidFill>
                          <a:latin typeface="Arial"/>
                          <a:ea typeface="Arial"/>
                          <a:cs typeface="Arial"/>
                          <a:sym typeface="Arial"/>
                        </a:rPr>
                        <a:t>max_num_mmvd_merge_base_cand</a:t>
                      </a:r>
                      <a:r>
                        <a:rPr lang="en-US" sz="1100" dirty="0"/>
                        <a:t> </a:t>
                      </a:r>
                    </a:p>
                  </a:txBody>
                  <a:tcPr anchor="ctr"/>
                </a:tc>
                <a:tc>
                  <a:txBody>
                    <a:bodyPr/>
                    <a:lstStyle/>
                    <a:p>
                      <a:pPr algn="ctr"/>
                      <a:r>
                        <a:rPr lang="en-US" sz="1100" dirty="0"/>
                        <a:t>No</a:t>
                      </a:r>
                    </a:p>
                  </a:txBody>
                  <a:tcPr anchor="ctr"/>
                </a:tc>
                <a:tc>
                  <a:txBody>
                    <a:bodyPr/>
                    <a:lstStyle/>
                    <a:p>
                      <a:pPr algn="l"/>
                      <a:r>
                        <a:rPr lang="en-CA" sz="1100" b="1" i="1" dirty="0" err="1">
                          <a:solidFill>
                            <a:srgbClr val="FF0000"/>
                          </a:solidFill>
                          <a:latin typeface="Arial"/>
                          <a:ea typeface="Arial"/>
                          <a:cs typeface="Arial"/>
                          <a:sym typeface="Arial"/>
                        </a:rPr>
                        <a:t>max_num_mmvd_merge_base_cand</a:t>
                      </a:r>
                      <a:r>
                        <a:rPr lang="en-US" sz="1100" dirty="0"/>
                        <a:t> </a:t>
                      </a:r>
                    </a:p>
                  </a:txBody>
                  <a:tcPr anchor="ctr"/>
                </a:tc>
                <a:tc>
                  <a:txBody>
                    <a:bodyPr/>
                    <a:lstStyle/>
                    <a:p>
                      <a:pPr algn="ctr"/>
                      <a:r>
                        <a:rPr lang="en-US" sz="1100" dirty="0"/>
                        <a:t>No</a:t>
                      </a:r>
                    </a:p>
                  </a:txBody>
                  <a:tcPr anchor="ctr"/>
                </a:tc>
                <a:tc>
                  <a:txBody>
                    <a:bodyPr/>
                    <a:lstStyle/>
                    <a:p>
                      <a:pPr algn="ctr"/>
                      <a:r>
                        <a:rPr lang="en-US" sz="1100" dirty="0"/>
                        <a:t>No</a:t>
                      </a:r>
                    </a:p>
                  </a:txBody>
                  <a:tcPr anchor="ctr"/>
                </a:tc>
                <a:extLst>
                  <a:ext uri="{0D108BD9-81ED-4DB2-BD59-A6C34878D82A}">
                    <a16:rowId xmlns:a16="http://schemas.microsoft.com/office/drawing/2014/main" val="2898652183"/>
                  </a:ext>
                </a:extLst>
              </a:tr>
            </a:tbl>
          </a:graphicData>
        </a:graphic>
      </p:graphicFrame>
      <p:graphicFrame>
        <p:nvGraphicFramePr>
          <p:cNvPr id="5" name="Table 4">
            <a:extLst>
              <a:ext uri="{FF2B5EF4-FFF2-40B4-BE49-F238E27FC236}">
                <a16:creationId xmlns:a16="http://schemas.microsoft.com/office/drawing/2014/main" id="{9AE6CC30-BDA8-437D-A7A0-9B56B38692F3}"/>
              </a:ext>
            </a:extLst>
          </p:cNvPr>
          <p:cNvGraphicFramePr>
            <a:graphicFrameLocks noGrp="1"/>
          </p:cNvGraphicFramePr>
          <p:nvPr>
            <p:extLst>
              <p:ext uri="{D42A27DB-BD31-4B8C-83A1-F6EECF244321}">
                <p14:modId xmlns:p14="http://schemas.microsoft.com/office/powerpoint/2010/main" val="791734708"/>
              </p:ext>
            </p:extLst>
          </p:nvPr>
        </p:nvGraphicFramePr>
        <p:xfrm>
          <a:off x="187036" y="2228539"/>
          <a:ext cx="8769928" cy="2092579"/>
        </p:xfrm>
        <a:graphic>
          <a:graphicData uri="http://schemas.openxmlformats.org/drawingml/2006/table">
            <a:tbl>
              <a:tblPr firstRow="1" firstCol="1" bandRow="1">
                <a:tableStyleId>{C67BA94E-8292-4AAB-8130-5347CC0CBB8E}</a:tableStyleId>
              </a:tblPr>
              <a:tblGrid>
                <a:gridCol w="1096241">
                  <a:extLst>
                    <a:ext uri="{9D8B030D-6E8A-4147-A177-3AD203B41FA5}">
                      <a16:colId xmlns:a16="http://schemas.microsoft.com/office/drawing/2014/main" val="3157386879"/>
                    </a:ext>
                  </a:extLst>
                </a:gridCol>
                <a:gridCol w="624492">
                  <a:extLst>
                    <a:ext uri="{9D8B030D-6E8A-4147-A177-3AD203B41FA5}">
                      <a16:colId xmlns:a16="http://schemas.microsoft.com/office/drawing/2014/main" val="4168080898"/>
                    </a:ext>
                  </a:extLst>
                </a:gridCol>
                <a:gridCol w="1400696">
                  <a:extLst>
                    <a:ext uri="{9D8B030D-6E8A-4147-A177-3AD203B41FA5}">
                      <a16:colId xmlns:a16="http://schemas.microsoft.com/office/drawing/2014/main" val="2563275281"/>
                    </a:ext>
                  </a:extLst>
                </a:gridCol>
                <a:gridCol w="1546168">
                  <a:extLst>
                    <a:ext uri="{9D8B030D-6E8A-4147-A177-3AD203B41FA5}">
                      <a16:colId xmlns:a16="http://schemas.microsoft.com/office/drawing/2014/main" val="1509983600"/>
                    </a:ext>
                  </a:extLst>
                </a:gridCol>
                <a:gridCol w="1537854">
                  <a:extLst>
                    <a:ext uri="{9D8B030D-6E8A-4147-A177-3AD203B41FA5}">
                      <a16:colId xmlns:a16="http://schemas.microsoft.com/office/drawing/2014/main" val="705175441"/>
                    </a:ext>
                  </a:extLst>
                </a:gridCol>
                <a:gridCol w="1292628">
                  <a:extLst>
                    <a:ext uri="{9D8B030D-6E8A-4147-A177-3AD203B41FA5}">
                      <a16:colId xmlns:a16="http://schemas.microsoft.com/office/drawing/2014/main" val="4247603679"/>
                    </a:ext>
                  </a:extLst>
                </a:gridCol>
                <a:gridCol w="665018">
                  <a:extLst>
                    <a:ext uri="{9D8B030D-6E8A-4147-A177-3AD203B41FA5}">
                      <a16:colId xmlns:a16="http://schemas.microsoft.com/office/drawing/2014/main" val="3360180210"/>
                    </a:ext>
                  </a:extLst>
                </a:gridCol>
                <a:gridCol w="606831">
                  <a:extLst>
                    <a:ext uri="{9D8B030D-6E8A-4147-A177-3AD203B41FA5}">
                      <a16:colId xmlns:a16="http://schemas.microsoft.com/office/drawing/2014/main" val="1497567706"/>
                    </a:ext>
                  </a:extLst>
                </a:gridCol>
              </a:tblGrid>
              <a:tr h="172766">
                <a:tc rowSpan="2">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rPr>
                        <a:t>Regular merge list size</a:t>
                      </a:r>
                      <a:endParaRPr lang="en-US" sz="1100" dirty="0">
                        <a:effectLst/>
                        <a:latin typeface="Helvetica Neue" panose="020B0604020202020204" charset="0"/>
                        <a:ea typeface="Times New Roman" panose="02020603050405020304" pitchFamily="18" charset="0"/>
                      </a:endParaRPr>
                    </a:p>
                  </a:txBody>
                  <a:tcPr marL="68580" marR="68580" marT="0" marB="0" anchor="ctr"/>
                </a:tc>
                <a:tc gridSpan="7">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rPr>
                        <a:t>MMVD merge list size</a:t>
                      </a:r>
                      <a:endParaRPr lang="en-US" sz="1100" dirty="0">
                        <a:effectLst/>
                        <a:latin typeface="Helvetica Neue" panose="020B0604020202020204"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Helvetica Neue" panose="020B0604020202020204"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Helvetica Neue" panose="020B0604020202020204"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Helvetica Neue" panose="020B0604020202020204"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Helvetica Neue" panose="020B0604020202020204" charset="0"/>
                        <a:ea typeface="Times New Roman" panose="02020603050405020304" pitchFamily="18" charset="0"/>
                      </a:endParaRPr>
                    </a:p>
                  </a:txBody>
                  <a:tcPr marL="68580" marR="68580" marT="0" marB="0" anchor="ctr"/>
                </a:tc>
                <a:extLst>
                  <a:ext uri="{0D108BD9-81ED-4DB2-BD59-A6C34878D82A}">
                    <a16:rowId xmlns:a16="http://schemas.microsoft.com/office/drawing/2014/main" val="2782972871"/>
                  </a:ext>
                </a:extLst>
              </a:tr>
              <a:tr h="172766">
                <a:tc vMerge="1">
                  <a:txBody>
                    <a:bodyPr/>
                    <a:lstStyle/>
                    <a:p>
                      <a:endParaRPr lang="en-US"/>
                    </a:p>
                  </a:txBody>
                  <a:tcP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VTM</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2.1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2.2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3.1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3.2 </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*N0380</a:t>
                      </a:r>
                    </a:p>
                  </a:txBody>
                  <a:tcPr marL="68580" marR="68580" marT="0" marB="0" anchor="ctr"/>
                </a:tc>
                <a:extLst>
                  <a:ext uri="{0D108BD9-81ED-4DB2-BD59-A6C34878D82A}">
                    <a16:rowId xmlns:a16="http://schemas.microsoft.com/office/drawing/2014/main" val="2711329823"/>
                  </a:ext>
                </a:extLst>
              </a:tr>
              <a:tr h="338292">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rPr>
                        <a:t>1</a:t>
                      </a:r>
                      <a:endParaRPr lang="en-US" sz="1100" dirty="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l"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Helvetica Neue" panose="020B0604020202020204" charset="0"/>
                          <a:ea typeface="Times New Roman" panose="02020603050405020304" pitchFamily="18" charset="0"/>
                        </a:rPr>
                        <a:t>If </a:t>
                      </a:r>
                      <a:r>
                        <a:rPr lang="en-US" sz="900" dirty="0" err="1">
                          <a:effectLst/>
                          <a:latin typeface="Helvetica Neue" panose="020B0604020202020204" charset="0"/>
                          <a:ea typeface="Times New Roman" panose="02020603050405020304" pitchFamily="18" charset="0"/>
                        </a:rPr>
                        <a:t>MMVD_flag</a:t>
                      </a:r>
                      <a:r>
                        <a:rPr lang="en-US" sz="900" dirty="0">
                          <a:effectLst/>
                          <a:latin typeface="Helvetica Neue" panose="020B0604020202020204" charset="0"/>
                          <a:ea typeface="Times New Roman" panose="02020603050405020304" pitchFamily="18" charset="0"/>
                        </a:rPr>
                        <a:t> enabled: 2</a:t>
                      </a:r>
                    </a:p>
                    <a:p>
                      <a:pPr marL="0" marR="0" algn="l"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Helvetica Neue" panose="020B0604020202020204" charset="0"/>
                          <a:ea typeface="Times New Roman" panose="02020603050405020304" pitchFamily="18" charset="0"/>
                        </a:rPr>
                        <a:t>Otherwise: 1</a:t>
                      </a:r>
                    </a:p>
                  </a:txBody>
                  <a:tcPr marL="68580" marR="68580" marT="0" marB="0" anchor="ctr"/>
                </a:tc>
                <a:tc>
                  <a:txBody>
                    <a:bodyPr/>
                    <a:lstStyle/>
                    <a:p>
                      <a:pPr marL="0" marR="0" lvl="0" indent="0" algn="l"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900" dirty="0" err="1">
                          <a:latin typeface="Times New Roman" panose="02020603050405020304" pitchFamily="18" charset="0"/>
                          <a:ea typeface="PMingLiU" panose="02020500000000000000" pitchFamily="18" charset="-120"/>
                        </a:rPr>
                        <a:t>MaxNumMergeCand</a:t>
                      </a:r>
                      <a:r>
                        <a:rPr lang="en-CA" sz="900" dirty="0">
                          <a:latin typeface="Times New Roman" panose="02020603050405020304" pitchFamily="18" charset="0"/>
                          <a:ea typeface="PMingLiU" panose="02020500000000000000" pitchFamily="18" charset="-120"/>
                        </a:rPr>
                        <a:t> shall be larger than 1</a:t>
                      </a:r>
                      <a:endParaRPr lang="en-US" sz="900" dirty="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l"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dirty="0" err="1">
                          <a:latin typeface="Times New Roman" panose="02020603050405020304" pitchFamily="18" charset="0"/>
                          <a:ea typeface="PMingLiU" panose="02020500000000000000" pitchFamily="18" charset="-120"/>
                        </a:rPr>
                        <a:t>MaxNumMergeCand</a:t>
                      </a:r>
                      <a:r>
                        <a:rPr lang="en-CA" sz="900" dirty="0">
                          <a:latin typeface="Times New Roman" panose="02020603050405020304" pitchFamily="18" charset="0"/>
                          <a:ea typeface="PMingLiU" panose="02020500000000000000" pitchFamily="18" charset="-120"/>
                        </a:rPr>
                        <a:t> shall be larger than 1</a:t>
                      </a:r>
                      <a:endParaRPr lang="en-US" sz="900" dirty="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Helvetica Neue" panose="020B0604020202020204" charset="0"/>
                          <a:ea typeface="Times New Roman" panose="02020603050405020304" pitchFamily="18" charset="0"/>
                        </a:rPr>
                        <a:t>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1</a:t>
                      </a:r>
                    </a:p>
                  </a:txBody>
                  <a:tcPr marL="68580" marR="68580" marT="0" marB="0" anchor="ctr"/>
                </a:tc>
                <a:extLst>
                  <a:ext uri="{0D108BD9-81ED-4DB2-BD59-A6C34878D82A}">
                    <a16:rowId xmlns:a16="http://schemas.microsoft.com/office/drawing/2014/main" val="888577505"/>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2</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3092274125"/>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3</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1259872811"/>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4</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908900422"/>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5</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44653653"/>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6</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1672461662"/>
                  </a:ext>
                </a:extLst>
              </a:tr>
            </a:tbl>
          </a:graphicData>
        </a:graphic>
      </p:graphicFrame>
      <p:sp>
        <p:nvSpPr>
          <p:cNvPr id="6" name="Rectangle 5">
            <a:extLst>
              <a:ext uri="{FF2B5EF4-FFF2-40B4-BE49-F238E27FC236}">
                <a16:creationId xmlns:a16="http://schemas.microsoft.com/office/drawing/2014/main" id="{1F593215-E1B0-4854-8F31-18BE9B151210}"/>
              </a:ext>
            </a:extLst>
          </p:cNvPr>
          <p:cNvSpPr/>
          <p:nvPr/>
        </p:nvSpPr>
        <p:spPr>
          <a:xfrm>
            <a:off x="1820487" y="4589499"/>
            <a:ext cx="7136477" cy="230832"/>
          </a:xfrm>
          <a:prstGeom prst="rect">
            <a:avLst/>
          </a:prstGeom>
        </p:spPr>
        <p:txBody>
          <a:bodyPr wrap="square">
            <a:spAutoFit/>
          </a:bodyPr>
          <a:lstStyle/>
          <a:p>
            <a:r>
              <a:rPr lang="en-US" sz="900" dirty="0">
                <a:latin typeface="Times New Roman" panose="02020603050405020304" pitchFamily="18" charset="0"/>
                <a:cs typeface="Times New Roman" panose="02020603050405020304" pitchFamily="18" charset="0"/>
              </a:rPr>
              <a:t>* N0380 is the same as Solution 3.2</a:t>
            </a:r>
          </a:p>
        </p:txBody>
      </p:sp>
    </p:spTree>
    <p:extLst>
      <p:ext uri="{BB962C8B-B14F-4D97-AF65-F5344CB8AC3E}">
        <p14:creationId xmlns:p14="http://schemas.microsoft.com/office/powerpoint/2010/main" val="3834719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59"/>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Conclusion</a:t>
            </a:r>
            <a:endParaRPr dirty="0"/>
          </a:p>
        </p:txBody>
      </p:sp>
      <p:sp>
        <p:nvSpPr>
          <p:cNvPr id="475" name="Google Shape;475;p59"/>
          <p:cNvSpPr txBox="1">
            <a:spLocks noGrp="1"/>
          </p:cNvSpPr>
          <p:nvPr>
            <p:ph type="body" idx="1"/>
          </p:nvPr>
        </p:nvSpPr>
        <p:spPr>
          <a:xfrm>
            <a:off x="371474" y="997950"/>
            <a:ext cx="8392800" cy="3147600"/>
          </a:xfrm>
          <a:prstGeom prst="rect">
            <a:avLst/>
          </a:prstGeom>
        </p:spPr>
        <p:txBody>
          <a:bodyPr spcFirstLastPara="1" wrap="square" lIns="0" tIns="0" rIns="0" bIns="0" anchor="t" anchorCtr="0">
            <a:noAutofit/>
          </a:bodyPr>
          <a:lstStyle/>
          <a:p>
            <a:pPr lvl="0"/>
            <a:r>
              <a:rPr lang="en-US" dirty="0"/>
              <a:t>Three categories of solutions as </a:t>
            </a:r>
            <a:r>
              <a:rPr lang="en-CA" dirty="0" err="1"/>
              <a:t>MaxNumMergeCand</a:t>
            </a:r>
            <a:r>
              <a:rPr lang="en-CA" dirty="0"/>
              <a:t> = 1 are proposed</a:t>
            </a:r>
          </a:p>
          <a:p>
            <a:pPr marL="939800" lvl="1" indent="-342900">
              <a:buFont typeface="+mj-lt"/>
              <a:buAutoNum type="arabicPeriod"/>
            </a:pPr>
            <a:r>
              <a:rPr lang="en-CA" dirty="0">
                <a:latin typeface="Helvetica Neue" panose="020B0604020202020204" charset="0"/>
              </a:rPr>
              <a:t>If </a:t>
            </a:r>
            <a:r>
              <a:rPr lang="en-CA" dirty="0" err="1">
                <a:latin typeface="Helvetica Neue" panose="020B0604020202020204" charset="0"/>
              </a:rPr>
              <a:t>MaxNumMergeCand</a:t>
            </a:r>
            <a:r>
              <a:rPr lang="en-CA" dirty="0">
                <a:latin typeface="Helvetica Neue" panose="020B0604020202020204" charset="0"/>
              </a:rPr>
              <a:t> = 1, 2 normal merge candidates are derived to be MMVD merge candidates as </a:t>
            </a:r>
            <a:r>
              <a:rPr lang="en-CA" dirty="0" err="1">
                <a:latin typeface="Helvetica Neue" panose="020B0604020202020204" charset="0"/>
              </a:rPr>
              <a:t>MMVD_Flag</a:t>
            </a:r>
            <a:r>
              <a:rPr lang="en-CA" dirty="0">
                <a:latin typeface="Helvetica Neue" panose="020B0604020202020204" charset="0"/>
              </a:rPr>
              <a:t> enabled in the CU</a:t>
            </a:r>
          </a:p>
          <a:p>
            <a:pPr marL="939800" lvl="1" indent="-342900">
              <a:buFont typeface="+mj-lt"/>
              <a:buAutoNum type="arabicPeriod"/>
            </a:pPr>
            <a:r>
              <a:rPr lang="en-CA" dirty="0">
                <a:latin typeface="Helvetica Neue" panose="020B0604020202020204" charset="0"/>
              </a:rPr>
              <a:t>Disallow </a:t>
            </a:r>
            <a:r>
              <a:rPr lang="en-CA" dirty="0" err="1">
                <a:latin typeface="Helvetica Neue" panose="020B0604020202020204" charset="0"/>
              </a:rPr>
              <a:t>MaxNumMergeCand</a:t>
            </a:r>
            <a:r>
              <a:rPr lang="en-CA" dirty="0">
                <a:latin typeface="Helvetica Neue" panose="020B0604020202020204" charset="0"/>
              </a:rPr>
              <a:t> = 1 as </a:t>
            </a:r>
            <a:r>
              <a:rPr lang="en-US" dirty="0">
                <a:solidFill>
                  <a:srgbClr val="000000"/>
                </a:solidFill>
                <a:latin typeface="Arial"/>
                <a:ea typeface="Arial"/>
                <a:cs typeface="Arial"/>
                <a:sym typeface="Arial"/>
              </a:rPr>
              <a:t>the number of MMVD merge candidates specified as</a:t>
            </a:r>
            <a:r>
              <a:rPr lang="en-CA" dirty="0">
                <a:latin typeface="Helvetica Neue" panose="020B0604020202020204" charset="0"/>
              </a:rPr>
              <a:t> 2</a:t>
            </a:r>
          </a:p>
          <a:p>
            <a:pPr marL="939800" lvl="1" indent="-342900">
              <a:buFont typeface="+mj-lt"/>
              <a:buAutoNum type="arabicPeriod"/>
            </a:pPr>
            <a:r>
              <a:rPr lang="en-CA" dirty="0">
                <a:latin typeface="Helvetica Neue" panose="020B0604020202020204" charset="0"/>
              </a:rPr>
              <a:t>Set </a:t>
            </a:r>
            <a:r>
              <a:rPr lang="en-US" dirty="0">
                <a:solidFill>
                  <a:srgbClr val="000000"/>
                </a:solidFill>
                <a:latin typeface="Arial"/>
                <a:ea typeface="Arial"/>
                <a:cs typeface="Arial"/>
                <a:sym typeface="Arial"/>
              </a:rPr>
              <a:t>the number of MMVD merge candidates as </a:t>
            </a:r>
            <a:r>
              <a:rPr lang="en-CA" dirty="0">
                <a:latin typeface="Helvetica Neue" panose="020B0604020202020204" charset="0"/>
              </a:rPr>
              <a:t>1 if </a:t>
            </a:r>
            <a:r>
              <a:rPr lang="en-CA" dirty="0" err="1">
                <a:latin typeface="Helvetica Neue" panose="020B0604020202020204" charset="0"/>
              </a:rPr>
              <a:t>MaxNumMergeCand</a:t>
            </a:r>
            <a:r>
              <a:rPr lang="en-CA" dirty="0">
                <a:latin typeface="Helvetica Neue" panose="020B0604020202020204" charset="0"/>
              </a:rPr>
              <a:t> = 1</a:t>
            </a:r>
            <a:endParaRPr lang="en-US" dirty="0"/>
          </a:p>
          <a:p>
            <a:endParaRPr lang="en-US" b="1" dirty="0">
              <a:solidFill>
                <a:srgbClr val="FF0000"/>
              </a:solidFill>
            </a:endParaRPr>
          </a:p>
          <a:p>
            <a:r>
              <a:rPr lang="en-CA" dirty="0">
                <a:solidFill>
                  <a:schemeClr val="tx1"/>
                </a:solidFill>
              </a:rPr>
              <a:t>Decouple the signaling of the number of normal merge candidates and the signaling of the number of IBC merge candidates at tile group syntax</a:t>
            </a:r>
          </a:p>
          <a:p>
            <a:pPr marL="139700" indent="0">
              <a:buNone/>
            </a:pPr>
            <a:endParaRPr lang="en-CA" dirty="0">
              <a:solidFill>
                <a:schemeClr val="tx1"/>
              </a:solidFill>
            </a:endParaRPr>
          </a:p>
          <a:p>
            <a:r>
              <a:rPr lang="en-CA" dirty="0">
                <a:solidFill>
                  <a:schemeClr val="tx1"/>
                </a:solidFill>
              </a:rPr>
              <a:t>Recommend to adopt one or combination of the proposed syntax changes into the next VVC</a:t>
            </a:r>
          </a:p>
          <a:p>
            <a:pPr marL="457200" lvl="0" indent="-317500" algn="l" rtl="0">
              <a:spcBef>
                <a:spcPts val="900"/>
              </a:spcBef>
              <a:spcAft>
                <a:spcPts val="0"/>
              </a:spcAft>
              <a:buSzPts val="1400"/>
              <a:buChar char="•"/>
            </a:pPr>
            <a:endParaRPr dirty="0"/>
          </a:p>
          <a:p>
            <a:pPr marL="457200" lvl="0" indent="0" algn="l" rtl="0">
              <a:spcBef>
                <a:spcPts val="900"/>
              </a:spcBef>
              <a:spcAft>
                <a:spcPts val="0"/>
              </a:spcAft>
              <a:buNone/>
            </a:pPr>
            <a:endParaRPr b="1" dirty="0"/>
          </a:p>
          <a:p>
            <a:pPr marL="914400" lvl="0" indent="0" algn="l" rtl="0">
              <a:spcBef>
                <a:spcPts val="900"/>
              </a:spcBef>
              <a:spcAft>
                <a:spcPts val="0"/>
              </a:spcAft>
              <a:buNone/>
            </a:pPr>
            <a:endParaRPr dirty="0"/>
          </a:p>
        </p:txBody>
      </p:sp>
    </p:spTree>
    <p:extLst>
      <p:ext uri="{BB962C8B-B14F-4D97-AF65-F5344CB8AC3E}">
        <p14:creationId xmlns:p14="http://schemas.microsoft.com/office/powerpoint/2010/main" val="1749307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Issue in the current MMVD</a:t>
            </a:r>
            <a:endParaRPr dirty="0"/>
          </a:p>
        </p:txBody>
      </p:sp>
      <p:sp>
        <p:nvSpPr>
          <p:cNvPr id="468" name="Google Shape;468;p58"/>
          <p:cNvSpPr txBox="1">
            <a:spLocks noGrp="1"/>
          </p:cNvSpPr>
          <p:nvPr>
            <p:ph type="body" idx="1"/>
          </p:nvPr>
        </p:nvSpPr>
        <p:spPr>
          <a:xfrm>
            <a:off x="371475" y="816000"/>
            <a:ext cx="8392800" cy="3081300"/>
          </a:xfrm>
          <a:prstGeom prst="rect">
            <a:avLst/>
          </a:prstGeom>
        </p:spPr>
        <p:txBody>
          <a:bodyPr spcFirstLastPara="1" wrap="square" lIns="0" tIns="0" rIns="0" bIns="0" anchor="t" anchorCtr="0">
            <a:noAutofit/>
          </a:bodyPr>
          <a:lstStyle/>
          <a:p>
            <a:pPr lvl="0"/>
            <a:r>
              <a:rPr lang="en-CA" dirty="0">
                <a:latin typeface="Helvetica Neue" panose="020B0604020202020204" charset="0"/>
              </a:rPr>
              <a:t>In VTM, the maximum number of MMVD merge candidates is fixed to be 2, i.e., </a:t>
            </a:r>
            <a:r>
              <a:rPr lang="en-CA" b="1" dirty="0" err="1">
                <a:solidFill>
                  <a:srgbClr val="000000"/>
                </a:solidFill>
                <a:latin typeface="Arial"/>
                <a:ea typeface="Arial"/>
                <a:cs typeface="Arial"/>
                <a:sym typeface="Arial"/>
              </a:rPr>
              <a:t>MaxNum</a:t>
            </a:r>
            <a:r>
              <a:rPr lang="en-US" b="1" dirty="0" err="1">
                <a:solidFill>
                  <a:srgbClr val="000000"/>
                </a:solidFill>
                <a:latin typeface="Arial"/>
                <a:ea typeface="Arial"/>
                <a:cs typeface="Arial"/>
                <a:sym typeface="Arial"/>
              </a:rPr>
              <a:t>MmvdBaseMergeCand</a:t>
            </a:r>
            <a:r>
              <a:rPr lang="en-CA" b="1" dirty="0">
                <a:latin typeface="Helvetica Neue" panose="020B0604020202020204" charset="0"/>
              </a:rPr>
              <a:t> = 2</a:t>
            </a:r>
            <a:endParaRPr lang="en-US" b="1" dirty="0">
              <a:solidFill>
                <a:srgbClr val="000000"/>
              </a:solidFill>
              <a:latin typeface="Helvetica Neue" panose="020B0604020202020204" charset="0"/>
              <a:ea typeface="Arial"/>
              <a:cs typeface="Arial"/>
              <a:sym typeface="Arial"/>
            </a:endParaRPr>
          </a:p>
          <a:p>
            <a:pPr lvl="1"/>
            <a:r>
              <a:rPr lang="en-US" dirty="0">
                <a:solidFill>
                  <a:srgbClr val="000000"/>
                </a:solidFill>
                <a:latin typeface="Helvetica Neue" panose="020B0604020202020204" charset="0"/>
                <a:ea typeface="Arial"/>
                <a:cs typeface="Arial"/>
                <a:sym typeface="Arial"/>
              </a:rPr>
              <a:t>2 MMVD merge candidates derived by directly using 2 normal merge candidates</a:t>
            </a:r>
          </a:p>
          <a:p>
            <a:pPr marL="139700" lvl="0" indent="0">
              <a:buNone/>
            </a:pPr>
            <a:endParaRPr lang="en-CA" dirty="0">
              <a:latin typeface="Helvetica Neue" panose="020B0604020202020204" charset="0"/>
            </a:endParaRPr>
          </a:p>
          <a:p>
            <a:pPr lvl="0"/>
            <a:r>
              <a:rPr lang="en-CA" dirty="0">
                <a:latin typeface="Helvetica Neue" panose="020B0604020202020204" charset="0"/>
              </a:rPr>
              <a:t>The derivation of MMVD merge candidates is </a:t>
            </a:r>
            <a:r>
              <a:rPr lang="en-CA" b="1" i="1" u="sng" dirty="0">
                <a:latin typeface="Helvetica Neue" panose="020B0604020202020204" charset="0"/>
              </a:rPr>
              <a:t>ambiguous</a:t>
            </a:r>
            <a:r>
              <a:rPr lang="en-CA" dirty="0">
                <a:latin typeface="Helvetica Neue" panose="020B0604020202020204" charset="0"/>
              </a:rPr>
              <a:t> if the maximum number of normal merge candidates is specified as 1, </a:t>
            </a:r>
            <a:r>
              <a:rPr lang="en-CA" dirty="0" err="1">
                <a:latin typeface="Helvetica Neue" panose="020B0604020202020204" charset="0"/>
              </a:rPr>
              <a:t>i.e</a:t>
            </a:r>
            <a:r>
              <a:rPr lang="en-CA" dirty="0">
                <a:latin typeface="Helvetica Neue" panose="020B0604020202020204" charset="0"/>
              </a:rPr>
              <a:t>, </a:t>
            </a:r>
            <a:r>
              <a:rPr lang="en-CA" b="1" dirty="0" err="1">
                <a:latin typeface="Helvetica Neue" panose="020B0604020202020204" charset="0"/>
              </a:rPr>
              <a:t>MaxNumMergeCand</a:t>
            </a:r>
            <a:r>
              <a:rPr lang="en-CA" b="1" dirty="0">
                <a:latin typeface="Helvetica Neue" panose="020B0604020202020204" charset="0"/>
              </a:rPr>
              <a:t> = 1</a:t>
            </a:r>
          </a:p>
          <a:p>
            <a:pPr lvl="0"/>
            <a:endParaRPr lang="en-CA" dirty="0">
              <a:latin typeface="Helvetica Neue" panose="020B0604020202020204" charset="0"/>
            </a:endParaRPr>
          </a:p>
          <a:p>
            <a:pPr lvl="0"/>
            <a:r>
              <a:rPr lang="en-CA" dirty="0">
                <a:latin typeface="Helvetica Neue" panose="020B0604020202020204" charset="0"/>
              </a:rPr>
              <a:t>Three categories of solutions proposed in this contribution</a:t>
            </a:r>
          </a:p>
          <a:p>
            <a:pPr marL="939800" lvl="1" indent="-342900">
              <a:buFont typeface="+mj-lt"/>
              <a:buAutoNum type="arabicPeriod"/>
            </a:pPr>
            <a:r>
              <a:rPr lang="en-CA" dirty="0">
                <a:latin typeface="Helvetica Neue" panose="020B0604020202020204" charset="0"/>
              </a:rPr>
              <a:t>If </a:t>
            </a:r>
            <a:r>
              <a:rPr lang="en-CA" dirty="0" err="1">
                <a:latin typeface="Helvetica Neue" panose="020B0604020202020204" charset="0"/>
              </a:rPr>
              <a:t>MaxNumMergeCand</a:t>
            </a:r>
            <a:r>
              <a:rPr lang="en-CA" dirty="0">
                <a:latin typeface="Helvetica Neue" panose="020B0604020202020204" charset="0"/>
              </a:rPr>
              <a:t> = 1, </a:t>
            </a:r>
            <a:r>
              <a:rPr lang="en-CA" b="1" dirty="0">
                <a:solidFill>
                  <a:schemeClr val="tx1"/>
                </a:solidFill>
                <a:latin typeface="Helvetica Neue" panose="020B0604020202020204" charset="0"/>
              </a:rPr>
              <a:t>2</a:t>
            </a:r>
            <a:r>
              <a:rPr lang="en-CA" dirty="0">
                <a:solidFill>
                  <a:schemeClr val="tx1"/>
                </a:solidFill>
                <a:latin typeface="Helvetica Neue" panose="020B0604020202020204" charset="0"/>
              </a:rPr>
              <a:t> </a:t>
            </a:r>
            <a:r>
              <a:rPr lang="en-CA" dirty="0">
                <a:latin typeface="Helvetica Neue" panose="020B0604020202020204" charset="0"/>
              </a:rPr>
              <a:t>normal merge candidates are derived to be MMVD merge candidates as </a:t>
            </a:r>
            <a:r>
              <a:rPr lang="en-CA" dirty="0" err="1">
                <a:latin typeface="Helvetica Neue" panose="020B0604020202020204" charset="0"/>
              </a:rPr>
              <a:t>MMVD_Flag</a:t>
            </a:r>
            <a:r>
              <a:rPr lang="en-CA" dirty="0">
                <a:latin typeface="Helvetica Neue" panose="020B0604020202020204" charset="0"/>
              </a:rPr>
              <a:t> enabled in the CU</a:t>
            </a:r>
          </a:p>
          <a:p>
            <a:pPr marL="939800" lvl="1" indent="-342900">
              <a:buFont typeface="+mj-lt"/>
              <a:buAutoNum type="arabicPeriod"/>
            </a:pPr>
            <a:r>
              <a:rPr lang="en-CA" dirty="0">
                <a:latin typeface="Helvetica Neue" panose="020B0604020202020204" charset="0"/>
              </a:rPr>
              <a:t>Disallow </a:t>
            </a:r>
            <a:r>
              <a:rPr lang="en-CA" dirty="0" err="1">
                <a:latin typeface="Helvetica Neue" panose="020B0604020202020204" charset="0"/>
              </a:rPr>
              <a:t>MaxNumMergeCand</a:t>
            </a:r>
            <a:r>
              <a:rPr lang="en-CA" dirty="0">
                <a:latin typeface="Helvetica Neue" panose="020B0604020202020204" charset="0"/>
              </a:rPr>
              <a:t> = 1 as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2</a:t>
            </a:r>
          </a:p>
          <a:p>
            <a:pPr marL="939800" lvl="1" indent="-342900">
              <a:buFont typeface="+mj-lt"/>
              <a:buAutoNum type="arabicPeriod"/>
            </a:pPr>
            <a:r>
              <a:rPr lang="en-CA" dirty="0">
                <a:latin typeface="Helvetica Neue" panose="020B0604020202020204" charset="0"/>
              </a:rPr>
              <a:t>Set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US" dirty="0">
                <a:solidFill>
                  <a:srgbClr val="000000"/>
                </a:solidFill>
                <a:latin typeface="Arial"/>
                <a:ea typeface="Arial"/>
                <a:cs typeface="Arial"/>
                <a:sym typeface="Arial"/>
              </a:rPr>
              <a:t> </a:t>
            </a:r>
            <a:r>
              <a:rPr lang="en-CA" dirty="0">
                <a:solidFill>
                  <a:srgbClr val="000000"/>
                </a:solidFill>
                <a:latin typeface="Helvetica Neue" panose="020B0604020202020204" charset="0"/>
                <a:ea typeface="Arial"/>
                <a:cs typeface="Arial"/>
                <a:sym typeface="Arial"/>
              </a:rPr>
              <a:t>= 1</a:t>
            </a:r>
            <a:r>
              <a:rPr lang="en-CA" dirty="0">
                <a:latin typeface="Helvetica Neue" panose="020B0604020202020204" charset="0"/>
              </a:rPr>
              <a:t> as </a:t>
            </a:r>
            <a:r>
              <a:rPr lang="en-CA" dirty="0" err="1">
                <a:latin typeface="Helvetica Neue" panose="020B0604020202020204" charset="0"/>
              </a:rPr>
              <a:t>MaxNumMergeCand</a:t>
            </a:r>
            <a:r>
              <a:rPr lang="en-CA" dirty="0">
                <a:latin typeface="Helvetica Neue" panose="020B0604020202020204" charset="0"/>
              </a:rPr>
              <a:t> = 1</a:t>
            </a:r>
          </a:p>
        </p:txBody>
      </p:sp>
    </p:spTree>
    <p:extLst>
      <p:ext uri="{BB962C8B-B14F-4D97-AF65-F5344CB8AC3E}">
        <p14:creationId xmlns:p14="http://schemas.microsoft.com/office/powerpoint/2010/main" val="4034562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F548069-966E-47CF-8E7C-C4D9D6539057}"/>
              </a:ext>
            </a:extLst>
          </p:cNvPr>
          <p:cNvSpPr/>
          <p:nvPr/>
        </p:nvSpPr>
        <p:spPr>
          <a:xfrm>
            <a:off x="813916" y="1788607"/>
            <a:ext cx="7224765" cy="216039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1</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latin typeface="Helvetica Neue" panose="020B0604020202020204" charset="0"/>
              </a:rPr>
              <a:t>If </a:t>
            </a:r>
            <a:r>
              <a:rPr lang="en-CA" dirty="0" err="1">
                <a:latin typeface="Helvetica Neue" panose="020B0604020202020204" charset="0"/>
              </a:rPr>
              <a:t>MaxNumMergeCand</a:t>
            </a:r>
            <a:r>
              <a:rPr lang="en-CA" dirty="0">
                <a:latin typeface="Helvetica Neue" panose="020B0604020202020204" charset="0"/>
              </a:rPr>
              <a:t> = 1, 2 normal merge candidates are derived to be MMVD merge candidates as </a:t>
            </a:r>
            <a:r>
              <a:rPr lang="en-CA" dirty="0" err="1">
                <a:latin typeface="Helvetica Neue" panose="020B0604020202020204" charset="0"/>
              </a:rPr>
              <a:t>MMVD_Flag</a:t>
            </a:r>
            <a:r>
              <a:rPr lang="en-CA" dirty="0">
                <a:latin typeface="Helvetica Neue" panose="020B0604020202020204" charset="0"/>
              </a:rPr>
              <a:t> enabled in the CU</a:t>
            </a:r>
          </a:p>
          <a:p>
            <a:pPr lvl="0"/>
            <a:endParaRPr lang="en-CA" dirty="0">
              <a:latin typeface="Helvetica Neue" panose="020B0604020202020204" charset="0"/>
            </a:endParaRPr>
          </a:p>
          <a:p>
            <a:pPr lvl="1"/>
            <a:r>
              <a:rPr lang="en-US" b="1" dirty="0">
                <a:solidFill>
                  <a:schemeClr val="tx1"/>
                </a:solidFill>
              </a:rPr>
              <a:t>If </a:t>
            </a:r>
            <a:r>
              <a:rPr lang="en-US" b="1" dirty="0" err="1">
                <a:solidFill>
                  <a:schemeClr val="tx1"/>
                </a:solidFill>
              </a:rPr>
              <a:t>MMVD_Flag</a:t>
            </a:r>
            <a:r>
              <a:rPr lang="en-US" b="1" dirty="0">
                <a:solidFill>
                  <a:schemeClr val="tx1"/>
                </a:solidFill>
              </a:rPr>
              <a:t> enabled</a:t>
            </a:r>
          </a:p>
          <a:p>
            <a:pPr lvl="2"/>
            <a:r>
              <a:rPr lang="en-US" dirty="0">
                <a:solidFill>
                  <a:schemeClr val="tx1"/>
                </a:solidFill>
              </a:rPr>
              <a:t>Define </a:t>
            </a:r>
            <a:r>
              <a:rPr lang="en-US" b="1" dirty="0">
                <a:solidFill>
                  <a:schemeClr val="tx1"/>
                </a:solidFill>
              </a:rPr>
              <a:t>N = max(2, </a:t>
            </a:r>
            <a:r>
              <a:rPr lang="en-US" b="1" dirty="0" err="1">
                <a:solidFill>
                  <a:schemeClr val="tx1"/>
                </a:solidFill>
              </a:rPr>
              <a:t>MaxNumMergeCand</a:t>
            </a:r>
            <a:r>
              <a:rPr lang="en-US" b="1" dirty="0">
                <a:solidFill>
                  <a:schemeClr val="tx1"/>
                </a:solidFill>
              </a:rPr>
              <a:t>) </a:t>
            </a:r>
          </a:p>
          <a:p>
            <a:pPr lvl="2"/>
            <a:r>
              <a:rPr lang="en-US" dirty="0">
                <a:solidFill>
                  <a:schemeClr val="tx1"/>
                </a:solidFill>
              </a:rPr>
              <a:t>N normal merge candidates are derived from normal merge candidate list</a:t>
            </a:r>
          </a:p>
          <a:p>
            <a:pPr lvl="2"/>
            <a:r>
              <a:rPr lang="en-US" dirty="0">
                <a:solidFill>
                  <a:schemeClr val="tx1"/>
                </a:solidFill>
              </a:rPr>
              <a:t>Do MMVD mode</a:t>
            </a:r>
          </a:p>
          <a:p>
            <a:pPr lvl="1"/>
            <a:r>
              <a:rPr lang="en-US" b="1" dirty="0">
                <a:solidFill>
                  <a:schemeClr val="tx1"/>
                </a:solidFill>
              </a:rPr>
              <a:t>Else (</a:t>
            </a:r>
            <a:r>
              <a:rPr lang="en-US" b="1" dirty="0" err="1">
                <a:solidFill>
                  <a:schemeClr val="tx1"/>
                </a:solidFill>
              </a:rPr>
              <a:t>MMVD_Flag</a:t>
            </a:r>
            <a:r>
              <a:rPr lang="en-US" b="1" dirty="0">
                <a:solidFill>
                  <a:schemeClr val="tx1"/>
                </a:solidFill>
              </a:rPr>
              <a:t> disabled)</a:t>
            </a:r>
          </a:p>
          <a:p>
            <a:pPr lvl="2"/>
            <a:r>
              <a:rPr lang="en-US" dirty="0">
                <a:solidFill>
                  <a:schemeClr val="tx1"/>
                </a:solidFill>
              </a:rPr>
              <a:t>Define </a:t>
            </a:r>
            <a:r>
              <a:rPr lang="en-US" b="1" dirty="0">
                <a:solidFill>
                  <a:schemeClr val="tx1"/>
                </a:solidFill>
              </a:rPr>
              <a:t>N = </a:t>
            </a:r>
            <a:r>
              <a:rPr lang="en-US" b="1" dirty="0" err="1">
                <a:solidFill>
                  <a:schemeClr val="tx1"/>
                </a:solidFill>
              </a:rPr>
              <a:t>MaxNumMergeCand</a:t>
            </a:r>
            <a:endParaRPr lang="en-US" b="1" dirty="0">
              <a:solidFill>
                <a:schemeClr val="tx1"/>
              </a:solidFill>
            </a:endParaRPr>
          </a:p>
          <a:p>
            <a:pPr lvl="2"/>
            <a:r>
              <a:rPr lang="en-US" dirty="0">
                <a:solidFill>
                  <a:schemeClr val="tx1"/>
                </a:solidFill>
              </a:rPr>
              <a:t>N normal merge candidates are derived from normal merge candidate list</a:t>
            </a:r>
          </a:p>
          <a:p>
            <a:pPr lvl="2"/>
            <a:r>
              <a:rPr lang="en-US" dirty="0">
                <a:solidFill>
                  <a:schemeClr val="tx1"/>
                </a:solidFill>
              </a:rPr>
              <a:t>Do normal merge mode</a:t>
            </a:r>
            <a:endParaRPr lang="en" dirty="0">
              <a:solidFill>
                <a:schemeClr val="tx1"/>
              </a:solidFill>
            </a:endParaRPr>
          </a:p>
          <a:p>
            <a:pPr marL="457200" lvl="0" indent="-317500" algn="l" rtl="0">
              <a:spcBef>
                <a:spcPts val="900"/>
              </a:spcBef>
              <a:spcAft>
                <a:spcPts val="0"/>
              </a:spcAft>
              <a:buSzPts val="1400"/>
              <a:buChar char="•"/>
            </a:pPr>
            <a:endParaRPr b="1" dirty="0">
              <a:solidFill>
                <a:srgbClr val="FF0000"/>
              </a:solidFill>
            </a:endParaRPr>
          </a:p>
          <a:p>
            <a:pPr marL="914400" lvl="0" indent="0" algn="l" rtl="0">
              <a:spcBef>
                <a:spcPts val="900"/>
              </a:spcBef>
              <a:spcAft>
                <a:spcPts val="0"/>
              </a:spcAft>
              <a:buNone/>
            </a:pPr>
            <a:endParaRPr lang="en-US" sz="1400" dirty="0"/>
          </a:p>
          <a:p>
            <a:pPr marL="914400" lvl="0" indent="0" rtl="0">
              <a:spcBef>
                <a:spcPts val="900"/>
              </a:spcBef>
              <a:spcAft>
                <a:spcPts val="0"/>
              </a:spcAft>
              <a:buNone/>
            </a:pPr>
            <a:r>
              <a:rPr lang="en-US" sz="1100" dirty="0"/>
              <a:t>                    * In current design, N always set as </a:t>
            </a:r>
            <a:r>
              <a:rPr lang="en-US" sz="1100" dirty="0" err="1"/>
              <a:t>MaxNumMergeCand</a:t>
            </a:r>
            <a:endParaRPr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E520A-5F64-4E6B-ADAB-9261B6EB675D}"/>
              </a:ext>
            </a:extLst>
          </p:cNvPr>
          <p:cNvSpPr>
            <a:spLocks noGrp="1"/>
          </p:cNvSpPr>
          <p:nvPr>
            <p:ph type="title"/>
          </p:nvPr>
        </p:nvSpPr>
        <p:spPr/>
        <p:txBody>
          <a:bodyPr/>
          <a:lstStyle/>
          <a:p>
            <a:r>
              <a:rPr lang="en-US" dirty="0"/>
              <a:t>Simulation results in VTM-4.0</a:t>
            </a:r>
          </a:p>
        </p:txBody>
      </p:sp>
      <p:sp>
        <p:nvSpPr>
          <p:cNvPr id="3" name="Text Placeholder 2">
            <a:extLst>
              <a:ext uri="{FF2B5EF4-FFF2-40B4-BE49-F238E27FC236}">
                <a16:creationId xmlns:a16="http://schemas.microsoft.com/office/drawing/2014/main" id="{629649FF-0723-41DC-A2A2-E62956AE4429}"/>
              </a:ext>
            </a:extLst>
          </p:cNvPr>
          <p:cNvSpPr>
            <a:spLocks noGrp="1"/>
          </p:cNvSpPr>
          <p:nvPr>
            <p:ph type="body" idx="1"/>
          </p:nvPr>
        </p:nvSpPr>
        <p:spPr>
          <a:xfrm>
            <a:off x="371475" y="892200"/>
            <a:ext cx="8392800" cy="2279878"/>
          </a:xfrm>
        </p:spPr>
        <p:txBody>
          <a:bodyPr/>
          <a:lstStyle/>
          <a:p>
            <a:r>
              <a:rPr lang="en-US" dirty="0"/>
              <a:t>Anchor: VTM-4.0.1 with </a:t>
            </a:r>
            <a:r>
              <a:rPr lang="en" dirty="0">
                <a:solidFill>
                  <a:srgbClr val="FF0000"/>
                </a:solidFill>
              </a:rPr>
              <a:t>MaxNumMergeCand = 1</a:t>
            </a:r>
            <a:r>
              <a:rPr lang="en-US" dirty="0"/>
              <a:t> </a:t>
            </a:r>
          </a:p>
          <a:p>
            <a:r>
              <a:rPr lang="en-US" dirty="0"/>
              <a:t>Tested: Solution 1</a:t>
            </a:r>
          </a:p>
        </p:txBody>
      </p:sp>
      <p:sp>
        <p:nvSpPr>
          <p:cNvPr id="6" name="TextBox 5">
            <a:extLst>
              <a:ext uri="{FF2B5EF4-FFF2-40B4-BE49-F238E27FC236}">
                <a16:creationId xmlns:a16="http://schemas.microsoft.com/office/drawing/2014/main" id="{755F5695-9296-40AD-87AC-88BB056C6E69}"/>
              </a:ext>
            </a:extLst>
          </p:cNvPr>
          <p:cNvSpPr txBox="1"/>
          <p:nvPr/>
        </p:nvSpPr>
        <p:spPr>
          <a:xfrm>
            <a:off x="2921225" y="4672552"/>
            <a:ext cx="2379177" cy="276999"/>
          </a:xfrm>
          <a:prstGeom prst="rect">
            <a:avLst/>
          </a:prstGeom>
          <a:noFill/>
        </p:spPr>
        <p:txBody>
          <a:bodyPr wrap="none" rtlCol="0">
            <a:spAutoFit/>
          </a:bodyPr>
          <a:lstStyle/>
          <a:p>
            <a:r>
              <a:rPr lang="en-US" sz="1200" dirty="0">
                <a:solidFill>
                  <a:schemeClr val="accent1"/>
                </a:solidFill>
              </a:rPr>
              <a:t>Thank Samsung for crosscheck!</a:t>
            </a:r>
          </a:p>
        </p:txBody>
      </p:sp>
      <p:graphicFrame>
        <p:nvGraphicFramePr>
          <p:cNvPr id="4" name="Object 3">
            <a:extLst>
              <a:ext uri="{FF2B5EF4-FFF2-40B4-BE49-F238E27FC236}">
                <a16:creationId xmlns:a16="http://schemas.microsoft.com/office/drawing/2014/main" id="{6E06B310-25AA-4F7B-938E-DB851460E8B6}"/>
              </a:ext>
            </a:extLst>
          </p:cNvPr>
          <p:cNvGraphicFramePr>
            <a:graphicFrameLocks noChangeAspect="1"/>
          </p:cNvGraphicFramePr>
          <p:nvPr>
            <p:extLst>
              <p:ext uri="{D42A27DB-BD31-4B8C-83A1-F6EECF244321}">
                <p14:modId xmlns:p14="http://schemas.microsoft.com/office/powerpoint/2010/main" val="1575931308"/>
              </p:ext>
            </p:extLst>
          </p:nvPr>
        </p:nvGraphicFramePr>
        <p:xfrm>
          <a:off x="138749" y="2131615"/>
          <a:ext cx="4429125" cy="1790700"/>
        </p:xfrm>
        <a:graphic>
          <a:graphicData uri="http://schemas.openxmlformats.org/presentationml/2006/ole">
            <mc:AlternateContent xmlns:mc="http://schemas.openxmlformats.org/markup-compatibility/2006">
              <mc:Choice xmlns:v="urn:schemas-microsoft-com:vml" Requires="v">
                <p:oleObj spid="_x0000_s1059" name="Macro-Enabled Worksheet" r:id="rId4" imgW="4429365" imgH="1790766" progId="Excel.SheetMacroEnabled.12">
                  <p:embed/>
                </p:oleObj>
              </mc:Choice>
              <mc:Fallback>
                <p:oleObj name="Macro-Enabled Worksheet" r:id="rId4" imgW="4429365" imgH="1790766" progId="Excel.SheetMacroEnabled.12">
                  <p:embed/>
                  <p:pic>
                    <p:nvPicPr>
                      <p:cNvPr id="0" name=""/>
                      <p:cNvPicPr/>
                      <p:nvPr/>
                    </p:nvPicPr>
                    <p:blipFill>
                      <a:blip r:embed="rId5"/>
                      <a:stretch>
                        <a:fillRect/>
                      </a:stretch>
                    </p:blipFill>
                    <p:spPr>
                      <a:xfrm>
                        <a:off x="138749" y="2131615"/>
                        <a:ext cx="4429125" cy="17907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BA9CE7AC-8EA0-48A4-A7ED-52CC0F49323D}"/>
              </a:ext>
            </a:extLst>
          </p:cNvPr>
          <p:cNvGraphicFramePr>
            <a:graphicFrameLocks noChangeAspect="1"/>
          </p:cNvGraphicFramePr>
          <p:nvPr>
            <p:extLst>
              <p:ext uri="{D42A27DB-BD31-4B8C-83A1-F6EECF244321}">
                <p14:modId xmlns:p14="http://schemas.microsoft.com/office/powerpoint/2010/main" val="258386324"/>
              </p:ext>
            </p:extLst>
          </p:nvPr>
        </p:nvGraphicFramePr>
        <p:xfrm>
          <a:off x="4714875" y="2131615"/>
          <a:ext cx="4429125" cy="1790700"/>
        </p:xfrm>
        <a:graphic>
          <a:graphicData uri="http://schemas.openxmlformats.org/presentationml/2006/ole">
            <mc:AlternateContent xmlns:mc="http://schemas.openxmlformats.org/markup-compatibility/2006">
              <mc:Choice xmlns:v="urn:schemas-microsoft-com:vml" Requires="v">
                <p:oleObj spid="_x0000_s1060" name="Macro-Enabled Worksheet" r:id="rId6" imgW="4429365" imgH="1790766" progId="Excel.SheetMacroEnabled.12">
                  <p:embed/>
                </p:oleObj>
              </mc:Choice>
              <mc:Fallback>
                <p:oleObj name="Macro-Enabled Worksheet" r:id="rId6" imgW="4429365" imgH="1790766" progId="Excel.SheetMacroEnabled.12">
                  <p:embed/>
                  <p:pic>
                    <p:nvPicPr>
                      <p:cNvPr id="0" name=""/>
                      <p:cNvPicPr/>
                      <p:nvPr/>
                    </p:nvPicPr>
                    <p:blipFill>
                      <a:blip r:embed="rId7"/>
                      <a:stretch>
                        <a:fillRect/>
                      </a:stretch>
                    </p:blipFill>
                    <p:spPr>
                      <a:xfrm>
                        <a:off x="4714875" y="2131615"/>
                        <a:ext cx="4429125" cy="1790700"/>
                      </a:xfrm>
                      <a:prstGeom prst="rect">
                        <a:avLst/>
                      </a:prstGeom>
                    </p:spPr>
                  </p:pic>
                </p:oleObj>
              </mc:Fallback>
            </mc:AlternateContent>
          </a:graphicData>
        </a:graphic>
      </p:graphicFrame>
    </p:spTree>
    <p:extLst>
      <p:ext uri="{BB962C8B-B14F-4D97-AF65-F5344CB8AC3E}">
        <p14:creationId xmlns:p14="http://schemas.microsoft.com/office/powerpoint/2010/main" val="1151957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2.1</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latin typeface="Helvetica Neue" panose="020B0604020202020204" charset="0"/>
              </a:rPr>
              <a:t>Disallow </a:t>
            </a:r>
            <a:r>
              <a:rPr lang="en-CA" dirty="0" err="1">
                <a:latin typeface="Helvetica Neue" panose="020B0604020202020204" charset="0"/>
              </a:rPr>
              <a:t>MaxNumMergeCand</a:t>
            </a:r>
            <a:r>
              <a:rPr lang="en-CA" dirty="0">
                <a:latin typeface="Helvetica Neue" panose="020B0604020202020204" charset="0"/>
              </a:rPr>
              <a:t> = 1 as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2 </a:t>
            </a:r>
            <a:r>
              <a:rPr lang="en-CA" b="1" u="sng" dirty="0">
                <a:solidFill>
                  <a:srgbClr val="FF0000"/>
                </a:solidFill>
                <a:latin typeface="Helvetica Neue" panose="020B0604020202020204" charset="0"/>
              </a:rPr>
              <a:t>with </a:t>
            </a:r>
            <a:r>
              <a:rPr lang="en-CA" u="sng" dirty="0">
                <a:solidFill>
                  <a:schemeClr val="tx1"/>
                </a:solidFill>
                <a:latin typeface="Helvetica Neue" panose="020B0604020202020204" charset="0"/>
              </a:rPr>
              <a:t>one new tile group syntax element</a:t>
            </a:r>
          </a:p>
          <a:p>
            <a:pPr lvl="1"/>
            <a:endParaRPr lang="en-CA" i="1" dirty="0">
              <a:solidFill>
                <a:srgbClr val="FF0000"/>
              </a:solidFill>
              <a:latin typeface="Arial"/>
              <a:ea typeface="Arial"/>
              <a:cs typeface="Arial"/>
              <a:sym typeface="Arial"/>
            </a:endParaRPr>
          </a:p>
          <a:p>
            <a:pPr lvl="1"/>
            <a:r>
              <a:rPr lang="en-CA" i="1" dirty="0">
                <a:solidFill>
                  <a:srgbClr val="FF0000"/>
                </a:solidFill>
                <a:latin typeface="Arial"/>
                <a:ea typeface="Arial"/>
                <a:cs typeface="Arial"/>
                <a:sym typeface="Arial"/>
              </a:rPr>
              <a:t>A new tile group flag </a:t>
            </a:r>
            <a:r>
              <a:rPr lang="en-CA" b="1" i="1" dirty="0" err="1">
                <a:solidFill>
                  <a:srgbClr val="FF0000"/>
                </a:solidFill>
                <a:latin typeface="Arial"/>
                <a:ea typeface="Arial"/>
                <a:cs typeface="Arial"/>
                <a:sym typeface="Arial"/>
              </a:rPr>
              <a:t>max_num_mmvd_merge_base_cand</a:t>
            </a:r>
            <a:r>
              <a:rPr lang="en-CA" b="1" i="1" dirty="0">
                <a:solidFill>
                  <a:srgbClr val="FF0000"/>
                </a:solidFill>
                <a:latin typeface="Arial"/>
                <a:ea typeface="Arial"/>
                <a:cs typeface="Arial"/>
                <a:sym typeface="Arial"/>
              </a:rPr>
              <a:t> </a:t>
            </a:r>
            <a:r>
              <a:rPr lang="en-CA" dirty="0">
                <a:solidFill>
                  <a:srgbClr val="000000"/>
                </a:solidFill>
                <a:latin typeface="Arial"/>
                <a:ea typeface="Arial"/>
                <a:cs typeface="Arial"/>
                <a:sym typeface="Arial"/>
              </a:rPr>
              <a:t>to specify the maximum number of MMVD merging candidates,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endParaRPr lang="en-CA" dirty="0">
              <a:solidFill>
                <a:srgbClr val="000000"/>
              </a:solidFill>
              <a:latin typeface="Arial"/>
              <a:ea typeface="Arial"/>
              <a:cs typeface="Arial"/>
              <a:sym typeface="Arial"/>
            </a:endParaRPr>
          </a:p>
          <a:p>
            <a:pPr lvl="1"/>
            <a:r>
              <a:rPr lang="en-CA" i="1" dirty="0">
                <a:solidFill>
                  <a:srgbClr val="FF0000"/>
                </a:solidFill>
              </a:rPr>
              <a:t>The smallest number of </a:t>
            </a:r>
            <a:r>
              <a:rPr lang="en-CA" i="1" dirty="0" err="1">
                <a:solidFill>
                  <a:srgbClr val="FF0000"/>
                </a:solidFill>
              </a:rPr>
              <a:t>MaxNumMergeCand</a:t>
            </a:r>
            <a:r>
              <a:rPr lang="en-CA" i="1" dirty="0">
                <a:solidFill>
                  <a:srgbClr val="FF0000"/>
                </a:solidFill>
              </a:rPr>
              <a:t> is changed to </a:t>
            </a:r>
            <a:r>
              <a:rPr lang="en-CA" i="1" dirty="0" err="1">
                <a:solidFill>
                  <a:srgbClr val="FF0000"/>
                </a:solidFill>
                <a:latin typeface="Arial"/>
                <a:ea typeface="Arial"/>
                <a:cs typeface="Arial"/>
                <a:sym typeface="Arial"/>
              </a:rPr>
              <a:t>MaxNum</a:t>
            </a:r>
            <a:r>
              <a:rPr lang="en-US" i="1" dirty="0" err="1">
                <a:solidFill>
                  <a:srgbClr val="FF0000"/>
                </a:solidFill>
                <a:latin typeface="Arial"/>
                <a:ea typeface="Arial"/>
                <a:cs typeface="Arial"/>
                <a:sym typeface="Arial"/>
              </a:rPr>
              <a:t>MmvdBaseMergeCand</a:t>
            </a:r>
            <a:endParaRPr lang="en-US" i="1" dirty="0">
              <a:solidFill>
                <a:srgbClr val="FF0000"/>
              </a:solidFill>
              <a:latin typeface="Arial"/>
              <a:ea typeface="Arial"/>
              <a:cs typeface="Arial"/>
              <a:sym typeface="Arial"/>
            </a:endParaRPr>
          </a:p>
          <a:p>
            <a:pPr lvl="2"/>
            <a:r>
              <a:rPr lang="en-CA" i="1" dirty="0" err="1">
                <a:solidFill>
                  <a:schemeClr val="tx1"/>
                </a:solidFill>
              </a:rPr>
              <a:t>MaxNumMergeCand</a:t>
            </a:r>
            <a:r>
              <a:rPr lang="en-CA" i="1" dirty="0">
                <a:solidFill>
                  <a:schemeClr val="tx1"/>
                </a:solidFill>
              </a:rPr>
              <a:t> is in the range of</a:t>
            </a:r>
            <a:r>
              <a:rPr lang="en-CA" i="1" dirty="0">
                <a:solidFill>
                  <a:schemeClr val="tx1"/>
                </a:solidFill>
                <a:latin typeface="Arial"/>
                <a:ea typeface="Arial"/>
                <a:cs typeface="Arial"/>
                <a:sym typeface="Arial"/>
              </a:rPr>
              <a:t> </a:t>
            </a:r>
            <a:r>
              <a:rPr lang="en-CA" i="1" u="sng" dirty="0" err="1">
                <a:solidFill>
                  <a:srgbClr val="FF0000"/>
                </a:solidFill>
                <a:latin typeface="Arial"/>
                <a:ea typeface="Arial"/>
                <a:cs typeface="Arial"/>
                <a:sym typeface="Arial"/>
              </a:rPr>
              <a:t>MaxNum</a:t>
            </a:r>
            <a:r>
              <a:rPr lang="en-US" i="1" u="sng" dirty="0" err="1">
                <a:solidFill>
                  <a:srgbClr val="FF0000"/>
                </a:solidFill>
                <a:latin typeface="Arial"/>
                <a:ea typeface="Arial"/>
                <a:cs typeface="Arial"/>
                <a:sym typeface="Arial"/>
              </a:rPr>
              <a:t>MmvdBaseMergeCand</a:t>
            </a:r>
            <a:r>
              <a:rPr lang="en-US" i="1" dirty="0">
                <a:solidFill>
                  <a:schemeClr val="tx1"/>
                </a:solidFill>
                <a:latin typeface="Arial"/>
                <a:ea typeface="Arial"/>
                <a:cs typeface="Arial"/>
                <a:sym typeface="Arial"/>
              </a:rPr>
              <a:t> to 6, inclusive</a:t>
            </a:r>
          </a:p>
          <a:p>
            <a:pPr lvl="2"/>
            <a:endParaRPr lang="en-CA" i="1" dirty="0">
              <a:solidFill>
                <a:srgbClr val="FF0000"/>
              </a:solidFill>
              <a:latin typeface="Arial"/>
              <a:ea typeface="Arial"/>
              <a:cs typeface="Arial"/>
              <a:sym typeface="Arial"/>
            </a:endParaRPr>
          </a:p>
          <a:p>
            <a:pPr lvl="1"/>
            <a:r>
              <a:rPr lang="en-CA" dirty="0">
                <a:solidFill>
                  <a:srgbClr val="000000"/>
                </a:solidFill>
                <a:latin typeface="Arial"/>
                <a:ea typeface="Arial"/>
                <a:cs typeface="Arial"/>
                <a:sym typeface="Arial"/>
              </a:rPr>
              <a:t>A new tile group index </a:t>
            </a:r>
            <a:r>
              <a:rPr lang="en-CA" b="1" dirty="0" err="1">
                <a:solidFill>
                  <a:srgbClr val="000000"/>
                </a:solidFill>
                <a:latin typeface="Arial"/>
                <a:ea typeface="Arial"/>
                <a:cs typeface="Arial"/>
                <a:sym typeface="Arial"/>
              </a:rPr>
              <a:t>six_minus_max_num_ibc_merge_cand</a:t>
            </a:r>
            <a:r>
              <a:rPr lang="en-CA" dirty="0">
                <a:solidFill>
                  <a:srgbClr val="000000"/>
                </a:solidFill>
                <a:latin typeface="Arial"/>
                <a:ea typeface="Arial"/>
                <a:cs typeface="Arial"/>
                <a:sym typeface="Arial"/>
              </a:rPr>
              <a:t> to specify the number of merging candidates for IBC mode, i.e., </a:t>
            </a:r>
            <a:r>
              <a:rPr lang="en-CA" dirty="0" err="1">
                <a:solidFill>
                  <a:srgbClr val="000000"/>
                </a:solidFill>
                <a:latin typeface="Arial"/>
                <a:ea typeface="Arial"/>
                <a:cs typeface="Arial"/>
                <a:sym typeface="Arial"/>
              </a:rPr>
              <a:t>MaxNumIbcMergeCand</a:t>
            </a:r>
            <a:endParaRPr lang="en-CA" dirty="0">
              <a:solidFill>
                <a:srgbClr val="000000"/>
              </a:solidFill>
              <a:latin typeface="Arial"/>
              <a:ea typeface="Arial"/>
              <a:cs typeface="Arial"/>
              <a:sym typeface="Arial"/>
            </a:endParaRPr>
          </a:p>
          <a:p>
            <a:pPr lvl="1"/>
            <a:endParaRPr lang="en-CA" dirty="0">
              <a:solidFill>
                <a:srgbClr val="000000"/>
              </a:solidFill>
              <a:latin typeface="Arial"/>
              <a:ea typeface="Arial"/>
              <a:cs typeface="Arial"/>
              <a:sym typeface="Arial"/>
            </a:endParaRPr>
          </a:p>
          <a:p>
            <a:pPr lvl="2"/>
            <a:r>
              <a:rPr lang="en-CA" dirty="0">
                <a:solidFill>
                  <a:srgbClr val="000000"/>
                </a:solidFill>
                <a:latin typeface="Arial"/>
                <a:ea typeface="Arial"/>
                <a:cs typeface="Arial"/>
                <a:sym typeface="Arial"/>
              </a:rPr>
              <a:t>An SPS flag </a:t>
            </a:r>
            <a:r>
              <a:rPr lang="en-CA" b="1" dirty="0" err="1">
                <a:solidFill>
                  <a:srgbClr val="000000"/>
                </a:solidFill>
                <a:latin typeface="Arial"/>
                <a:ea typeface="Arial"/>
                <a:cs typeface="Arial"/>
                <a:sym typeface="Arial"/>
              </a:rPr>
              <a:t>sps_mmvd_enabled_flag</a:t>
            </a:r>
            <a:r>
              <a:rPr lang="en-CA" b="1" dirty="0">
                <a:solidFill>
                  <a:srgbClr val="000000"/>
                </a:solidFill>
                <a:latin typeface="Arial"/>
                <a:ea typeface="Arial"/>
                <a:cs typeface="Arial"/>
                <a:sym typeface="Arial"/>
              </a:rPr>
              <a:t> </a:t>
            </a:r>
            <a:r>
              <a:rPr lang="en-CA" dirty="0">
                <a:solidFill>
                  <a:srgbClr val="000000"/>
                </a:solidFill>
                <a:latin typeface="Arial"/>
                <a:ea typeface="Arial"/>
                <a:cs typeface="Arial"/>
                <a:sym typeface="Arial"/>
              </a:rPr>
              <a:t>to specify that the MMVD may be used in decoding of pictures in the CVS (the same as JVET-N0127)</a:t>
            </a:r>
          </a:p>
          <a:p>
            <a:pPr lvl="1"/>
            <a:endParaRPr lang="en" dirty="0">
              <a:solidFill>
                <a:srgbClr val="FF0000"/>
              </a:solidFill>
            </a:endParaRPr>
          </a:p>
          <a:p>
            <a:pPr marL="457200" lvl="0" indent="-317500" algn="l" rtl="0">
              <a:spcBef>
                <a:spcPts val="900"/>
              </a:spcBef>
              <a:spcAft>
                <a:spcPts val="0"/>
              </a:spcAft>
              <a:buSzPts val="1400"/>
              <a:buChar char="•"/>
            </a:pPr>
            <a:endParaRPr b="1" dirty="0">
              <a:solidFill>
                <a:srgbClr val="FF0000"/>
              </a:solidFill>
            </a:endParaRPr>
          </a:p>
          <a:p>
            <a:pPr marL="914400" lvl="0" indent="0" algn="l" rtl="0">
              <a:spcBef>
                <a:spcPts val="900"/>
              </a:spcBef>
              <a:spcAft>
                <a:spcPts val="0"/>
              </a:spcAft>
              <a:buNone/>
            </a:pPr>
            <a:endParaRPr dirty="0"/>
          </a:p>
        </p:txBody>
      </p:sp>
    </p:spTree>
    <p:extLst>
      <p:ext uri="{BB962C8B-B14F-4D97-AF65-F5344CB8AC3E}">
        <p14:creationId xmlns:p14="http://schemas.microsoft.com/office/powerpoint/2010/main" val="3929036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07B0-3F1E-423B-9637-2A347B73240C}"/>
              </a:ext>
            </a:extLst>
          </p:cNvPr>
          <p:cNvSpPr>
            <a:spLocks noGrp="1"/>
          </p:cNvSpPr>
          <p:nvPr>
            <p:ph type="title"/>
          </p:nvPr>
        </p:nvSpPr>
        <p:spPr/>
        <p:txBody>
          <a:bodyPr/>
          <a:lstStyle/>
          <a:p>
            <a:r>
              <a:rPr lang="en-US" dirty="0"/>
              <a:t>Syntax change of Solution 2.1</a:t>
            </a:r>
          </a:p>
        </p:txBody>
      </p:sp>
      <p:graphicFrame>
        <p:nvGraphicFramePr>
          <p:cNvPr id="4" name="Table 3">
            <a:extLst>
              <a:ext uri="{FF2B5EF4-FFF2-40B4-BE49-F238E27FC236}">
                <a16:creationId xmlns:a16="http://schemas.microsoft.com/office/drawing/2014/main" id="{421337F6-DCA7-4456-9B76-3AB75635AE08}"/>
              </a:ext>
            </a:extLst>
          </p:cNvPr>
          <p:cNvGraphicFramePr>
            <a:graphicFrameLocks noGrp="1"/>
          </p:cNvGraphicFramePr>
          <p:nvPr>
            <p:extLst>
              <p:ext uri="{D42A27DB-BD31-4B8C-83A1-F6EECF244321}">
                <p14:modId xmlns:p14="http://schemas.microsoft.com/office/powerpoint/2010/main" val="1454141117"/>
              </p:ext>
            </p:extLst>
          </p:nvPr>
        </p:nvGraphicFramePr>
        <p:xfrm>
          <a:off x="372674" y="904996"/>
          <a:ext cx="3259525" cy="685800"/>
        </p:xfrm>
        <a:graphic>
          <a:graphicData uri="http://schemas.openxmlformats.org/drawingml/2006/table">
            <a:tbl>
              <a:tblPr/>
              <a:tblGrid>
                <a:gridCol w="2516576">
                  <a:extLst>
                    <a:ext uri="{9D8B030D-6E8A-4147-A177-3AD203B41FA5}">
                      <a16:colId xmlns:a16="http://schemas.microsoft.com/office/drawing/2014/main" val="1186509664"/>
                    </a:ext>
                  </a:extLst>
                </a:gridCol>
                <a:gridCol w="742949">
                  <a:extLst>
                    <a:ext uri="{9D8B030D-6E8A-4147-A177-3AD203B41FA5}">
                      <a16:colId xmlns:a16="http://schemas.microsoft.com/office/drawing/2014/main" val="2302169240"/>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seq_parameter_set_rbsp</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a:effectLst/>
                          <a:latin typeface="Times New Roman" panose="02020603050405020304" pitchFamily="18" charset="0"/>
                          <a:ea typeface="Malgun Gothic" panose="020B0503020000020004" pitchFamily="34" charset="-127"/>
                        </a:rPr>
                        <a:t>Descriptor</a:t>
                      </a:r>
                      <a:endParaRPr lang="en-US" sz="9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706890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490979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solidFill>
                            <a:srgbClr val="000000"/>
                          </a:solidFill>
                          <a:effectLst/>
                          <a:highlight>
                            <a:srgbClr val="FFFF00"/>
                          </a:highlight>
                          <a:latin typeface="Times New Roman" panose="02020603050405020304" pitchFamily="18" charset="0"/>
                          <a:ea typeface="Malgun Gothic" panose="020B0503020000020004" pitchFamily="34" charset="-127"/>
                        </a:rPr>
                        <a:t>	</a:t>
                      </a:r>
                      <a:r>
                        <a:rPr lang="en-CA" sz="900" b="1"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b="1"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b="1"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u(1)</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686977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505533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3626086"/>
                  </a:ext>
                </a:extLst>
              </a:tr>
            </a:tbl>
          </a:graphicData>
        </a:graphic>
      </p:graphicFrame>
      <p:graphicFrame>
        <p:nvGraphicFramePr>
          <p:cNvPr id="5" name="Table 4">
            <a:extLst>
              <a:ext uri="{FF2B5EF4-FFF2-40B4-BE49-F238E27FC236}">
                <a16:creationId xmlns:a16="http://schemas.microsoft.com/office/drawing/2014/main" id="{2321F5DB-3773-443D-A6B9-DCC3DBC250EA}"/>
              </a:ext>
            </a:extLst>
          </p:cNvPr>
          <p:cNvGraphicFramePr>
            <a:graphicFrameLocks noGrp="1"/>
          </p:cNvGraphicFramePr>
          <p:nvPr>
            <p:extLst>
              <p:ext uri="{D42A27DB-BD31-4B8C-83A1-F6EECF244321}">
                <p14:modId xmlns:p14="http://schemas.microsoft.com/office/powerpoint/2010/main" val="3233590533"/>
              </p:ext>
            </p:extLst>
          </p:nvPr>
        </p:nvGraphicFramePr>
        <p:xfrm>
          <a:off x="372673" y="1733785"/>
          <a:ext cx="3240477" cy="2506980"/>
        </p:xfrm>
        <a:graphic>
          <a:graphicData uri="http://schemas.openxmlformats.org/drawingml/2006/table">
            <a:tbl>
              <a:tblPr/>
              <a:tblGrid>
                <a:gridCol w="2567377">
                  <a:extLst>
                    <a:ext uri="{9D8B030D-6E8A-4147-A177-3AD203B41FA5}">
                      <a16:colId xmlns:a16="http://schemas.microsoft.com/office/drawing/2014/main" val="1141849576"/>
                    </a:ext>
                  </a:extLst>
                </a:gridCol>
                <a:gridCol w="673100">
                  <a:extLst>
                    <a:ext uri="{9D8B030D-6E8A-4147-A177-3AD203B41FA5}">
                      <a16:colId xmlns:a16="http://schemas.microsoft.com/office/drawing/2014/main" val="2911205265"/>
                    </a:ext>
                  </a:extLst>
                </a:gridCol>
              </a:tblGrid>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tile_group_header</a:t>
                      </a:r>
                      <a:r>
                        <a:rPr lang="en-CA" sz="900" dirty="0">
                          <a:effectLst/>
                          <a:latin typeface="Times New Roman" panose="02020603050405020304" pitchFamily="18" charset="0"/>
                          <a:ea typeface="Malgun Gothic" panose="020B0503020000020004" pitchFamily="34" charset="-127"/>
                        </a:rPr>
                        <a:t> ( )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9436703"/>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a:effectLst/>
                          <a:latin typeface="Times New Roman" panose="02020603050405020304" pitchFamily="18" charset="0"/>
                          <a:ea typeface="Malgun Gothic" panose="020B0503020000020004" pitchFamily="34" charset="-127"/>
                        </a:rPr>
                        <a:t> </a:t>
                      </a:r>
                      <a:endParaRPr lang="en-US" sz="900" b="1">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9486986"/>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if ( </a:t>
                      </a:r>
                      <a:r>
                        <a:rPr lang="en-US" sz="900" dirty="0" err="1">
                          <a:effectLst/>
                          <a:latin typeface="Times New Roman" panose="02020603050405020304" pitchFamily="18" charset="0"/>
                          <a:ea typeface="Malgun Gothic" panose="020B0503020000020004" pitchFamily="34" charset="-127"/>
                        </a:rPr>
                        <a:t>tile_group_type</a:t>
                      </a:r>
                      <a:r>
                        <a:rPr lang="en-US" sz="900" dirty="0">
                          <a:effectLst/>
                          <a:latin typeface="Times New Roman" panose="02020603050405020304" pitchFamily="18" charset="0"/>
                          <a:ea typeface="Malgun Gothic" panose="020B0503020000020004" pitchFamily="34" charset="-127"/>
                        </a:rPr>
                        <a:t> != I ) {</a:t>
                      </a: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017311"/>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 </a:t>
                      </a:r>
                      <a:r>
                        <a:rPr lang="zh-TW" altLang="en-US" sz="900" dirty="0">
                          <a:effectLst/>
                          <a:latin typeface="Times New Roman" panose="02020603050405020304" pitchFamily="18" charset="0"/>
                          <a:ea typeface="Malgun Gothic" panose="020B0503020000020004" pitchFamily="34" charset="-127"/>
                        </a:rPr>
                        <a:t>    </a:t>
                      </a:r>
                      <a:r>
                        <a:rPr lang="en-US" altLang="zh-TW" sz="900" dirty="0">
                          <a:effectLst/>
                          <a:latin typeface="Times New Roman" panose="02020603050405020304" pitchFamily="18" charset="0"/>
                          <a:ea typeface="Malgun Gothic" panose="020B0503020000020004" pitchFamily="34" charset="-127"/>
                        </a:rPr>
                        <a:t>…</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6974165"/>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r>
                        <a:rPr lang="en-CA" sz="900" dirty="0">
                          <a:effectLst/>
                          <a:highlight>
                            <a:srgbClr val="FFFF00"/>
                          </a:highlight>
                          <a:latin typeface="Times New Roman" panose="02020603050405020304" pitchFamily="18" charset="0"/>
                          <a:ea typeface="Malgun Gothic" panose="020B0503020000020004" pitchFamily="34" charset="-127"/>
                        </a:rPr>
                        <a:t>)</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205120"/>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a:t>
                      </a:r>
                      <a:r>
                        <a:rPr lang="en-CA" sz="900" b="1" dirty="0" err="1">
                          <a:effectLst/>
                          <a:highlight>
                            <a:srgbClr val="FFFF00"/>
                          </a:highlight>
                          <a:latin typeface="Times New Roman" panose="02020603050405020304" pitchFamily="18" charset="0"/>
                          <a:ea typeface="Malgun Gothic" panose="020B0503020000020004" pitchFamily="34" charset="-127"/>
                        </a:rPr>
                        <a:t>max_num_mmvd_merge_base_cand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u(1)</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796813"/>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six_minus_max_num_merge_cand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err="1">
                          <a:effectLst/>
                          <a:latin typeface="Times New Roman" panose="02020603050405020304" pitchFamily="18" charset="0"/>
                          <a:ea typeface="Malgun Gothic" panose="020B0503020000020004" pitchFamily="34" charset="-127"/>
                        </a:rPr>
                        <a:t>ue</a:t>
                      </a:r>
                      <a:r>
                        <a:rPr lang="en-CA" sz="900" dirty="0">
                          <a:effectLst/>
                          <a:latin typeface="Times New Roman" panose="02020603050405020304" pitchFamily="18" charset="0"/>
                          <a:ea typeface="Malgun Gothic" panose="020B0503020000020004" pitchFamily="34" charset="-127"/>
                        </a:rPr>
                        <a:t>(v)</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2524670"/>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sps_affine_enabled_flag</a:t>
                      </a: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222077"/>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a:effectLst/>
                          <a:latin typeface="Times New Roman" panose="02020603050405020304" pitchFamily="18" charset="0"/>
                          <a:ea typeface="Malgun Gothic" panose="020B0503020000020004" pitchFamily="34" charset="-127"/>
                        </a:rPr>
                        <a:t>                            </a:t>
                      </a: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five_minus_max_num_subblock_merge_cand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dirty="0" err="1">
                          <a:effectLst/>
                          <a:latin typeface="Times New Roman" panose="02020603050405020304" pitchFamily="18" charset="0"/>
                          <a:ea typeface="PMingLiU" panose="02020500000000000000" pitchFamily="18" charset="-120"/>
                        </a:rPr>
                        <a:t>ue</a:t>
                      </a:r>
                      <a:r>
                        <a:rPr lang="en-CA" sz="900" b="1" dirty="0">
                          <a:effectLst/>
                          <a:latin typeface="Times New Roman" panose="02020603050405020304" pitchFamily="18" charset="0"/>
                          <a:ea typeface="PMingLiU" panose="02020500000000000000" pitchFamily="18" charset="-120"/>
                        </a:rPr>
                        <a:t>(v)</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8549852"/>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sps_fpel_mmvd_enabled_flag</a:t>
                      </a: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428357"/>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tile_group_fpel_mmvd_enabled_flag</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kern="100" dirty="0">
                          <a:effectLst/>
                          <a:latin typeface="Times New Roman" panose="02020603050405020304" pitchFamily="18" charset="0"/>
                          <a:ea typeface="Malgun Gothic" panose="020B0503020000020004" pitchFamily="34" charset="-127"/>
                        </a:rPr>
                        <a:t>u(1)</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4179624"/>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strike="sngStrike" dirty="0">
                          <a:effectLst/>
                          <a:latin typeface="Times New Roman" panose="02020603050405020304" pitchFamily="18" charset="0"/>
                          <a:ea typeface="Malgun Gothic" panose="020B0503020000020004" pitchFamily="34" charset="-127"/>
                        </a:rPr>
                        <a:t> </a:t>
                      </a:r>
                      <a:r>
                        <a:rPr lang="en-CA" sz="900" strike="sngStrike" dirty="0">
                          <a:effectLst/>
                          <a:highlight>
                            <a:srgbClr val="FFFF00"/>
                          </a:highlight>
                          <a:latin typeface="Times New Roman" panose="02020603050405020304" pitchFamily="18" charset="0"/>
                          <a:ea typeface="Malgun Gothic" panose="020B0503020000020004" pitchFamily="34" charset="-127"/>
                        </a:rPr>
                        <a:t>else if ( </a:t>
                      </a:r>
                      <a:r>
                        <a:rPr lang="en-CA" sz="900" strike="sngStrike" dirty="0" err="1">
                          <a:solidFill>
                            <a:srgbClr val="000000"/>
                          </a:solidFill>
                          <a:effectLst/>
                          <a:highlight>
                            <a:srgbClr val="FFFF00"/>
                          </a:highlight>
                          <a:latin typeface="Times New Roman" panose="02020603050405020304" pitchFamily="18" charset="0"/>
                          <a:ea typeface="Malgun Gothic" panose="020B0503020000020004" pitchFamily="34" charset="-127"/>
                        </a:rPr>
                        <a:t>sps_ibc_enabled_flag</a:t>
                      </a:r>
                      <a:r>
                        <a:rPr lang="en-CA" sz="900" strike="sngStrike" dirty="0">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u="none" strike="noStrike"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5539164"/>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strike="sngStrike" dirty="0">
                          <a:effectLst/>
                          <a:highlight>
                            <a:srgbClr val="FFFF00"/>
                          </a:highlight>
                          <a:latin typeface="Times New Roman" panose="02020603050405020304" pitchFamily="18" charset="0"/>
                          <a:ea typeface="Malgun Gothic" panose="020B0503020000020004" pitchFamily="34" charset="-127"/>
                        </a:rPr>
                        <a:t>   </a:t>
                      </a:r>
                      <a:r>
                        <a:rPr lang="en-CA" sz="900" b="1" strike="sngStrike" dirty="0" err="1">
                          <a:effectLst/>
                          <a:highlight>
                            <a:srgbClr val="FFFF00"/>
                          </a:highlight>
                          <a:latin typeface="Times New Roman" panose="02020603050405020304" pitchFamily="18" charset="0"/>
                          <a:ea typeface="Malgun Gothic" panose="020B0503020000020004" pitchFamily="34" charset="-127"/>
                        </a:rPr>
                        <a:t>six_minus_max_num_merge_cand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strike="sngStrike" dirty="0" err="1">
                          <a:effectLst/>
                          <a:highlight>
                            <a:srgbClr val="FFFF00"/>
                          </a:highlight>
                          <a:latin typeface="Times New Roman" panose="02020603050405020304" pitchFamily="18" charset="0"/>
                          <a:ea typeface="Malgun Gothic" panose="020B0503020000020004" pitchFamily="34" charset="-127"/>
                        </a:rPr>
                        <a:t>ue</a:t>
                      </a:r>
                      <a:r>
                        <a:rPr lang="en-CA" sz="900" b="0" strike="sngStrike" dirty="0">
                          <a:effectLst/>
                          <a:highlight>
                            <a:srgbClr val="FFFF00"/>
                          </a:highlight>
                          <a:latin typeface="Times New Roman" panose="02020603050405020304" pitchFamily="18" charset="0"/>
                          <a:ea typeface="Malgun Gothic" panose="020B0503020000020004" pitchFamily="34" charset="-127"/>
                        </a:rPr>
                        <a:t>(v)</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8797405"/>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 ( </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sps_ibc_enabled_flag</a:t>
                      </a:r>
                      <a:r>
                        <a:rPr lang="en-CA" sz="900" dirty="0">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highlight>
                            <a:srgbClr val="FFFF00"/>
                          </a:highligh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1251082"/>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highlight>
                            <a:srgbClr val="FFFF00"/>
                          </a:highlight>
                          <a:latin typeface="Times New Roman" panose="02020603050405020304" pitchFamily="18" charset="0"/>
                          <a:ea typeface="Malgun Gothic" panose="020B0503020000020004" pitchFamily="34" charset="-127"/>
                        </a:rPr>
                        <a:t>   </a:t>
                      </a:r>
                      <a:r>
                        <a:rPr lang="en-CA" sz="900" b="1" dirty="0" err="1">
                          <a:effectLst/>
                          <a:highlight>
                            <a:srgbClr val="FFFF00"/>
                          </a:highlight>
                          <a:latin typeface="Times New Roman" panose="02020603050405020304" pitchFamily="18" charset="0"/>
                          <a:ea typeface="Malgun Gothic" panose="020B0503020000020004" pitchFamily="34" charset="-127"/>
                        </a:rPr>
                        <a:t>six_minus_max_num_ibc_merge_cand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err="1">
                          <a:effectLst/>
                          <a:highlight>
                            <a:srgbClr val="FFFF00"/>
                          </a:highlight>
                          <a:latin typeface="Times New Roman" panose="02020603050405020304" pitchFamily="18" charset="0"/>
                          <a:ea typeface="Malgun Gothic" panose="020B0503020000020004" pitchFamily="34" charset="-127"/>
                        </a:rPr>
                        <a:t>ue</a:t>
                      </a:r>
                      <a:r>
                        <a:rPr lang="en-CA" sz="900" b="0" dirty="0">
                          <a:effectLst/>
                          <a:highlight>
                            <a:srgbClr val="FFFF00"/>
                          </a:highlight>
                          <a:latin typeface="Times New Roman" panose="02020603050405020304" pitchFamily="18" charset="0"/>
                          <a:ea typeface="Malgun Gothic" panose="020B0503020000020004" pitchFamily="34" charset="-127"/>
                        </a:rPr>
                        <a:t>(v)</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3805650"/>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1154311"/>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Malgun Gothic" panose="020B0503020000020004" pitchFamily="34" charset="-127"/>
                        </a:rPr>
                        <a:t>}</a:t>
                      </a:r>
                      <a:endParaRPr lang="en-US" sz="90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1600877"/>
                  </a:ext>
                </a:extLst>
              </a:tr>
            </a:tbl>
          </a:graphicData>
        </a:graphic>
      </p:graphicFrame>
      <p:graphicFrame>
        <p:nvGraphicFramePr>
          <p:cNvPr id="8" name="Table 7">
            <a:extLst>
              <a:ext uri="{FF2B5EF4-FFF2-40B4-BE49-F238E27FC236}">
                <a16:creationId xmlns:a16="http://schemas.microsoft.com/office/drawing/2014/main" id="{D4D56DF6-F890-4DE9-93AF-5B5DED7C6369}"/>
              </a:ext>
            </a:extLst>
          </p:cNvPr>
          <p:cNvGraphicFramePr>
            <a:graphicFrameLocks noGrp="1"/>
          </p:cNvGraphicFramePr>
          <p:nvPr>
            <p:extLst>
              <p:ext uri="{D42A27DB-BD31-4B8C-83A1-F6EECF244321}">
                <p14:modId xmlns:p14="http://schemas.microsoft.com/office/powerpoint/2010/main" val="2828436408"/>
              </p:ext>
            </p:extLst>
          </p:nvPr>
        </p:nvGraphicFramePr>
        <p:xfrm>
          <a:off x="4180524" y="904996"/>
          <a:ext cx="4322126" cy="2331720"/>
        </p:xfrm>
        <a:graphic>
          <a:graphicData uri="http://schemas.openxmlformats.org/drawingml/2006/table">
            <a:tbl>
              <a:tblPr/>
              <a:tblGrid>
                <a:gridCol w="3179126">
                  <a:extLst>
                    <a:ext uri="{9D8B030D-6E8A-4147-A177-3AD203B41FA5}">
                      <a16:colId xmlns:a16="http://schemas.microsoft.com/office/drawing/2014/main" val="963432411"/>
                    </a:ext>
                  </a:extLst>
                </a:gridCol>
                <a:gridCol w="1143000">
                  <a:extLst>
                    <a:ext uri="{9D8B030D-6E8A-4147-A177-3AD203B41FA5}">
                      <a16:colId xmlns:a16="http://schemas.microsoft.com/office/drawing/2014/main" val="3191228565"/>
                    </a:ext>
                  </a:extLst>
                </a:gridCol>
              </a:tblGrid>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merge_data</a:t>
                      </a:r>
                      <a:r>
                        <a:rPr lang="en-CA" sz="900" dirty="0">
                          <a:effectLst/>
                          <a:latin typeface="Times New Roman" panose="02020603050405020304" pitchFamily="18" charset="0"/>
                          <a:ea typeface="Malgun Gothic" panose="020B0503020000020004" pitchFamily="34" charset="-127"/>
                        </a:rPr>
                        <a:t>( x0, y0, </a:t>
                      </a:r>
                      <a:r>
                        <a:rPr lang="en-CA" sz="900" dirty="0" err="1">
                          <a:effectLst/>
                          <a:latin typeface="Times New Roman" panose="02020603050405020304" pitchFamily="18" charset="0"/>
                          <a:ea typeface="Malgun Gothic" panose="020B0503020000020004" pitchFamily="34" charset="-127"/>
                        </a:rPr>
                        <a:t>cbWidth</a:t>
                      </a:r>
                      <a:r>
                        <a:rPr lang="en-CA" sz="900" dirty="0">
                          <a:effectLst/>
                          <a:latin typeface="Times New Roman" panose="02020603050405020304" pitchFamily="18" charset="0"/>
                          <a:ea typeface="Malgun Gothic" panose="020B0503020000020004" pitchFamily="34" charset="-127"/>
                        </a:rPr>
                        <a:t>, </a:t>
                      </a:r>
                      <a:r>
                        <a:rPr lang="en-CA" sz="900" dirty="0" err="1">
                          <a:effectLst/>
                          <a:latin typeface="Times New Roman" panose="02020603050405020304" pitchFamily="18" charset="0"/>
                          <a:ea typeface="Malgun Gothic" panose="020B0503020000020004" pitchFamily="34" charset="-127"/>
                        </a:rPr>
                        <a:t>cbHeight</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09429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283436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 </a:t>
                      </a:r>
                      <a:r>
                        <a:rPr lang="en-CA" sz="900" dirty="0" err="1">
                          <a:effectLst/>
                          <a:latin typeface="Times New Roman" panose="02020603050405020304" pitchFamily="18" charset="0"/>
                          <a:ea typeface="Malgun Gothic" panose="020B0503020000020004" pitchFamily="34" charset="-127"/>
                        </a:rPr>
                        <a:t>CuPredMode</a:t>
                      </a:r>
                      <a:r>
                        <a:rPr lang="en-CA" sz="900" dirty="0">
                          <a:effectLst/>
                          <a:latin typeface="Times New Roman" panose="02020603050405020304" pitchFamily="18" charset="0"/>
                          <a:ea typeface="Malgun Gothic" panose="020B0503020000020004" pitchFamily="34" charset="-127"/>
                        </a:rPr>
                        <a:t>[ x0 ][ y0 ]  = =  MODE_IBC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4404790"/>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a:t>
                      </a:r>
                      <a:r>
                        <a:rPr lang="en-CA" sz="900" strike="sngStrike" dirty="0">
                          <a:effectLst/>
                          <a:highlight>
                            <a:srgbClr val="FFFF00"/>
                          </a:highlight>
                          <a:latin typeface="Times New Roman" panose="02020603050405020304" pitchFamily="18" charset="0"/>
                          <a:ea typeface="Malgun Gothic" panose="020B0503020000020004" pitchFamily="34" charset="-127"/>
                        </a:rPr>
                        <a:t>if( </a:t>
                      </a:r>
                      <a:r>
                        <a:rPr lang="en-CA" sz="900" strike="sngStrike" dirty="0" err="1">
                          <a:effectLst/>
                          <a:highlight>
                            <a:srgbClr val="FFFF00"/>
                          </a:highlight>
                          <a:latin typeface="Times New Roman" panose="02020603050405020304" pitchFamily="18" charset="0"/>
                          <a:ea typeface="Malgun Gothic" panose="020B0503020000020004" pitchFamily="34" charset="-127"/>
                        </a:rPr>
                        <a:t>MaxNumMergeCand</a:t>
                      </a:r>
                      <a:r>
                        <a:rPr lang="en-CA" sz="900" strike="sngStrike" dirty="0">
                          <a:effectLst/>
                          <a:highlight>
                            <a:srgbClr val="FFFF00"/>
                          </a:highlight>
                          <a:latin typeface="Times New Roman" panose="02020603050405020304" pitchFamily="18" charset="0"/>
                          <a:ea typeface="Malgun Gothic" panose="020B0503020000020004" pitchFamily="34" charset="-127"/>
                        </a:rPr>
                        <a:t> &gt; 1 )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730557"/>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 </a:t>
                      </a:r>
                      <a:r>
                        <a:rPr lang="en-CA" sz="900" dirty="0" err="1">
                          <a:effectLst/>
                          <a:highlight>
                            <a:srgbClr val="FFFF00"/>
                          </a:highlight>
                          <a:latin typeface="Times New Roman" panose="02020603050405020304" pitchFamily="18" charset="0"/>
                          <a:ea typeface="Malgun Gothic" panose="020B0503020000020004" pitchFamily="34" charset="-127"/>
                        </a:rPr>
                        <a:t>MaxNumIbcMergeCand</a:t>
                      </a:r>
                      <a:r>
                        <a:rPr lang="en-CA" sz="900" dirty="0">
                          <a:effectLst/>
                          <a:highlight>
                            <a:srgbClr val="FFFF00"/>
                          </a:highlight>
                          <a:latin typeface="Times New Roman" panose="02020603050405020304" pitchFamily="18" charset="0"/>
                          <a:ea typeface="Malgun Gothic" panose="020B0503020000020004" pitchFamily="34" charset="-127"/>
                        </a:rPr>
                        <a:t> &gt; 1 )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6069265"/>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dirty="0" err="1">
                          <a:effectLst/>
                          <a:latin typeface="Times New Roman" panose="02020603050405020304" pitchFamily="18" charset="0"/>
                          <a:ea typeface="Malgun Gothic" panose="020B0503020000020004" pitchFamily="34" charset="-127"/>
                        </a:rPr>
                        <a:t>merge_idx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ae(v)</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946849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 else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2488058"/>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 </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r>
                        <a:rPr lang="en-CA" sz="900" dirty="0">
                          <a:solidFill>
                            <a:srgbClr val="000000"/>
                          </a:solidFill>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84492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2906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 = = 1 )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812751"/>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effectLst/>
                          <a:highlight>
                            <a:srgbClr val="FFFF00"/>
                          </a:highlight>
                          <a:latin typeface="Times New Roman" panose="02020603050405020304" pitchFamily="18" charset="0"/>
                          <a:ea typeface="Malgun Gothic" panose="020B0503020000020004" pitchFamily="34" charset="-127"/>
                        </a:rPr>
                        <a:t>MaxNumMmvdBaseMergeCand</a:t>
                      </a:r>
                      <a:r>
                        <a:rPr lang="en-CA" sz="900" dirty="0">
                          <a:effectLst/>
                          <a:highlight>
                            <a:srgbClr val="FFFF00"/>
                          </a:highlight>
                          <a:latin typeface="Times New Roman" panose="02020603050405020304" pitchFamily="18" charset="0"/>
                          <a:ea typeface="Malgun Gothic" panose="020B0503020000020004" pitchFamily="34" charset="-127"/>
                        </a:rPr>
                        <a:t> &gt; 1)</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593533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mmvd_merge_flag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826814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mmvd_distance_idx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23537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mmvd_direction_idx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8720995"/>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7150151"/>
                  </a:ext>
                </a:extLst>
              </a:tr>
              <a:tr h="80852">
                <a:tc>
                  <a:txBody>
                    <a:bodyPr/>
                    <a:lstStyle/>
                    <a:p>
                      <a:pPr marL="0" marR="0">
                        <a:spcBef>
                          <a:spcPts val="100"/>
                        </a:spcBef>
                        <a:spcAft>
                          <a:spcPts val="200"/>
                        </a:spcAft>
                      </a:pPr>
                      <a:r>
                        <a:rPr lang="en-US" sz="900" dirty="0">
                          <a:effectLst/>
                          <a:latin typeface="Times New Roman" panose="02020603050405020304" pitchFamily="18" charset="0"/>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604741"/>
                  </a:ext>
                </a:extLst>
              </a:tr>
              <a:tr h="80852">
                <a:tc>
                  <a:txBody>
                    <a:bodyPr/>
                    <a:lstStyle/>
                    <a:p>
                      <a:pPr marL="0" marR="0">
                        <a:spcBef>
                          <a:spcPts val="100"/>
                        </a:spcBef>
                        <a:spcAft>
                          <a:spcPts val="200"/>
                        </a:spcAft>
                      </a:pPr>
                      <a:r>
                        <a:rPr lang="en-CA" sz="900" dirty="0">
                          <a:effectLst/>
                          <a:latin typeface="Times New Roman" panose="02020603050405020304" pitchFamily="18" charset="0"/>
                        </a:rPr>
                        <a:t>}</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900" dirty="0">
                          <a:effectLst/>
                          <a:latin typeface="Times New Roman" panose="02020603050405020304" pitchFamily="18" charset="0"/>
                        </a:rPr>
                        <a:t> </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58962"/>
                  </a:ext>
                </a:extLst>
              </a:tr>
            </a:tbl>
          </a:graphicData>
        </a:graphic>
      </p:graphicFrame>
      <p:sp>
        <p:nvSpPr>
          <p:cNvPr id="9" name="TextBox 8">
            <a:extLst>
              <a:ext uri="{FF2B5EF4-FFF2-40B4-BE49-F238E27FC236}">
                <a16:creationId xmlns:a16="http://schemas.microsoft.com/office/drawing/2014/main" id="{6AAB1365-C812-4B94-9EC8-40AC397430F8}"/>
              </a:ext>
            </a:extLst>
          </p:cNvPr>
          <p:cNvSpPr txBox="1"/>
          <p:nvPr/>
        </p:nvSpPr>
        <p:spPr>
          <a:xfrm>
            <a:off x="3810000" y="3430590"/>
            <a:ext cx="5068412" cy="1615827"/>
          </a:xfrm>
          <a:prstGeom prst="rect">
            <a:avLst/>
          </a:prstGeom>
          <a:noFill/>
        </p:spPr>
        <p:txBody>
          <a:bodyPr wrap="square" rtlCol="0">
            <a:spAutoFit/>
          </a:bodyPr>
          <a:lstStyle/>
          <a:p>
            <a:pPr marL="171450" indent="-171450" hangingPunct="0">
              <a:buFont typeface="Arial" panose="020B0604020202020204" pitchFamily="34" charset="0"/>
              <a:buChar char="•"/>
            </a:pPr>
            <a:r>
              <a:rPr lang="en-CA" sz="1100" dirty="0">
                <a:latin typeface="Helvetica Neue" panose="020B0604020202020204" charset="0"/>
              </a:rPr>
              <a:t>The value of </a:t>
            </a:r>
            <a:r>
              <a:rPr lang="en-CA" sz="1100" dirty="0" err="1">
                <a:latin typeface="Helvetica Neue" panose="020B0604020202020204" charset="0"/>
              </a:rPr>
              <a:t>MaxNumMergeCand</a:t>
            </a:r>
            <a:r>
              <a:rPr lang="en-CA" sz="1100" dirty="0">
                <a:latin typeface="Helvetica Neue" panose="020B0604020202020204" charset="0"/>
              </a:rPr>
              <a:t> shall be in the range of </a:t>
            </a:r>
            <a:r>
              <a:rPr lang="en-CA" sz="1100" b="1" dirty="0" err="1">
                <a:highlight>
                  <a:srgbClr val="FFFF00"/>
                </a:highlight>
                <a:latin typeface="Helvetica Neue" panose="020B0604020202020204" charset="0"/>
              </a:rPr>
              <a:t>MaxNumMmvdBaseMergeCand</a:t>
            </a:r>
            <a:r>
              <a:rPr lang="en-CA" sz="1100" b="1" dirty="0">
                <a:highlight>
                  <a:srgbClr val="FFFF00"/>
                </a:highlight>
                <a:latin typeface="Helvetica Neue" panose="020B0604020202020204" charset="0"/>
              </a:rPr>
              <a:t> </a:t>
            </a:r>
            <a:r>
              <a:rPr lang="en-CA" sz="1100" dirty="0">
                <a:latin typeface="Helvetica Neue" panose="020B0604020202020204" charset="0"/>
              </a:rPr>
              <a:t>to 6, inclusive.</a:t>
            </a:r>
          </a:p>
          <a:p>
            <a:pPr marL="171450" indent="-171450" hangingPunct="0">
              <a:buFont typeface="Arial" panose="020B0604020202020204" pitchFamily="34" charset="0"/>
              <a:buChar char="•"/>
            </a:pPr>
            <a:endParaRPr lang="en-CA" sz="1100" dirty="0">
              <a:latin typeface="Helvetica Neue" panose="020B0604020202020204" charset="0"/>
            </a:endParaRPr>
          </a:p>
          <a:p>
            <a:pPr marL="171450" indent="-171450" hangingPunct="0">
              <a:buFont typeface="Arial" panose="020B0604020202020204" pitchFamily="34" charset="0"/>
              <a:buChar char="•"/>
            </a:pPr>
            <a:r>
              <a:rPr lang="en-CA" sz="1100" dirty="0" err="1">
                <a:latin typeface="Helvetica Neue" panose="020B0604020202020204" charset="0"/>
              </a:rPr>
              <a:t>MaxNumMmvdBaseMergeCand</a:t>
            </a:r>
            <a:r>
              <a:rPr lang="en-CA" sz="1100" dirty="0">
                <a:latin typeface="Helvetica Neue" panose="020B0604020202020204" charset="0"/>
              </a:rPr>
              <a:t> = </a:t>
            </a:r>
            <a:r>
              <a:rPr lang="en-CA" sz="1100" dirty="0" err="1">
                <a:latin typeface="Helvetica Neue" panose="020B0604020202020204" charset="0"/>
              </a:rPr>
              <a:t>max_num_mmvd_merge_base_cand</a:t>
            </a:r>
            <a:r>
              <a:rPr lang="en-CA" sz="1100" dirty="0">
                <a:latin typeface="Helvetica Neue" panose="020B0604020202020204" charset="0"/>
              </a:rPr>
              <a:t> + 1</a:t>
            </a:r>
          </a:p>
          <a:p>
            <a:pPr marL="171450" lvl="8" indent="-171450" hangingPunct="0">
              <a:buFont typeface="Arial" panose="020B0604020202020204" pitchFamily="34" charset="0"/>
              <a:buChar char="•"/>
            </a:pPr>
            <a:r>
              <a:rPr lang="en-CA" sz="1100" dirty="0">
                <a:latin typeface="Helvetica Neue" panose="020B0604020202020204" charset="0"/>
              </a:rPr>
              <a:t>The value of </a:t>
            </a:r>
            <a:r>
              <a:rPr lang="en-CA" sz="1100" dirty="0" err="1">
                <a:latin typeface="Helvetica Neue" panose="020B0604020202020204" charset="0"/>
              </a:rPr>
              <a:t>MaxNumMmvdBaseMergeCand</a:t>
            </a:r>
            <a:r>
              <a:rPr lang="en-CA" sz="1100" dirty="0">
                <a:latin typeface="Helvetica Neue" panose="020B0604020202020204" charset="0"/>
              </a:rPr>
              <a:t> shall be in the range of 1 to 2, inclusive</a:t>
            </a:r>
          </a:p>
          <a:p>
            <a:pPr marL="171450" indent="-171450" hangingPunct="0">
              <a:buFont typeface="Arial" panose="020B0604020202020204" pitchFamily="34" charset="0"/>
              <a:buChar char="•"/>
            </a:pPr>
            <a:r>
              <a:rPr lang="en-CA" sz="1100" dirty="0">
                <a:latin typeface="Helvetica Neue" panose="020B0604020202020204" charset="0"/>
              </a:rPr>
              <a:t>If </a:t>
            </a:r>
            <a:r>
              <a:rPr lang="en-CA" sz="1100" dirty="0" err="1">
                <a:latin typeface="Helvetica Neue" panose="020B0604020202020204" charset="0"/>
              </a:rPr>
              <a:t>max_num_mmvd_merge_base_cand</a:t>
            </a:r>
            <a:r>
              <a:rPr lang="en-CA" sz="1100" dirty="0">
                <a:latin typeface="Helvetica Neue" panose="020B0604020202020204" charset="0"/>
              </a:rPr>
              <a:t> is not present, </a:t>
            </a:r>
            <a:r>
              <a:rPr lang="en-CA" sz="1100" dirty="0" err="1">
                <a:latin typeface="Helvetica Neue" panose="020B0604020202020204" charset="0"/>
              </a:rPr>
              <a:t>max_num_mmvd_merge_base_cand</a:t>
            </a:r>
            <a:r>
              <a:rPr lang="en-CA" sz="1100" dirty="0">
                <a:latin typeface="Helvetica Neue" panose="020B0604020202020204" charset="0"/>
              </a:rPr>
              <a:t> is inferred to be </a:t>
            </a:r>
            <a:r>
              <a:rPr lang="en-CA" sz="1100" dirty="0">
                <a:highlight>
                  <a:srgbClr val="FFFF00"/>
                </a:highlight>
                <a:latin typeface="Helvetica Neue" panose="020B0604020202020204" charset="0"/>
              </a:rPr>
              <a:t>0</a:t>
            </a:r>
          </a:p>
          <a:p>
            <a:pPr marL="171450" indent="-171450" hangingPunct="0">
              <a:buFont typeface="Arial" panose="020B0604020202020204" pitchFamily="34" charset="0"/>
              <a:buChar char="•"/>
            </a:pPr>
            <a:endParaRPr lang="en-CA" sz="1100" dirty="0">
              <a:latin typeface="Helvetica Neue" panose="020B0604020202020204" charset="0"/>
            </a:endParaRPr>
          </a:p>
        </p:txBody>
      </p:sp>
    </p:spTree>
    <p:extLst>
      <p:ext uri="{BB962C8B-B14F-4D97-AF65-F5344CB8AC3E}">
        <p14:creationId xmlns:p14="http://schemas.microsoft.com/office/powerpoint/2010/main" val="2633804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D108F1D-42D2-47C2-8B2B-96AAF66040E1}"/>
              </a:ext>
            </a:extLst>
          </p:cNvPr>
          <p:cNvSpPr/>
          <p:nvPr/>
        </p:nvSpPr>
        <p:spPr>
          <a:xfrm>
            <a:off x="1421823" y="1900346"/>
            <a:ext cx="6578600" cy="181725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2.2</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latin typeface="Helvetica Neue" panose="020B0604020202020204" charset="0"/>
              </a:rPr>
              <a:t>Disallow </a:t>
            </a:r>
            <a:r>
              <a:rPr lang="en-CA" dirty="0" err="1">
                <a:latin typeface="Helvetica Neue" panose="020B0604020202020204" charset="0"/>
              </a:rPr>
              <a:t>MaxNumMergeCand</a:t>
            </a:r>
            <a:r>
              <a:rPr lang="en-CA" dirty="0">
                <a:latin typeface="Helvetica Neue" panose="020B0604020202020204" charset="0"/>
              </a:rPr>
              <a:t> = 1 as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2 </a:t>
            </a:r>
            <a:r>
              <a:rPr lang="en-CA" b="1" u="sng" dirty="0">
                <a:solidFill>
                  <a:srgbClr val="FF0000"/>
                </a:solidFill>
                <a:latin typeface="Helvetica Neue" panose="020B0604020202020204" charset="0"/>
              </a:rPr>
              <a:t>without </a:t>
            </a:r>
            <a:r>
              <a:rPr lang="en-CA" u="sng" dirty="0">
                <a:solidFill>
                  <a:schemeClr val="tx1"/>
                </a:solidFill>
                <a:latin typeface="Helvetica Neue" panose="020B0604020202020204" charset="0"/>
              </a:rPr>
              <a:t>one new tile group syntax element</a:t>
            </a:r>
          </a:p>
          <a:p>
            <a:pPr marL="914400" lvl="0" indent="0" algn="l" rtl="0">
              <a:spcBef>
                <a:spcPts val="900"/>
              </a:spcBef>
              <a:spcAft>
                <a:spcPts val="0"/>
              </a:spcAft>
              <a:buNone/>
            </a:pPr>
            <a:endParaRPr lang="en-US" dirty="0"/>
          </a:p>
        </p:txBody>
      </p:sp>
      <p:sp>
        <p:nvSpPr>
          <p:cNvPr id="2" name="Rectangle 1">
            <a:extLst>
              <a:ext uri="{FF2B5EF4-FFF2-40B4-BE49-F238E27FC236}">
                <a16:creationId xmlns:a16="http://schemas.microsoft.com/office/drawing/2014/main" id="{7BABE83D-608D-47C6-A150-FF4D80C6CE08}"/>
              </a:ext>
            </a:extLst>
          </p:cNvPr>
          <p:cNvSpPr/>
          <p:nvPr/>
        </p:nvSpPr>
        <p:spPr>
          <a:xfrm>
            <a:off x="1478973" y="2052175"/>
            <a:ext cx="6400800" cy="1497846"/>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err="1">
                <a:latin typeface="Times New Roman" panose="02020603050405020304" pitchFamily="18" charset="0"/>
                <a:ea typeface="PMingLiU" panose="02020500000000000000" pitchFamily="18" charset="-120"/>
              </a:rPr>
              <a:t>six_minus_max_num_merge_cand</a:t>
            </a:r>
            <a:r>
              <a:rPr lang="en-CA" sz="1200" dirty="0">
                <a:latin typeface="Times New Roman" panose="02020603050405020304" pitchFamily="18" charset="0"/>
                <a:ea typeface="PMingLiU" panose="02020500000000000000" pitchFamily="18" charset="-120"/>
              </a:rPr>
              <a:t> specifies the maximum number of merging motion vector prediction (MVP) candidates supported in the tile group subtracted from 6. The maximum number of merging MVP candidates, </a:t>
            </a:r>
            <a:r>
              <a:rPr lang="en-CA" sz="1200" dirty="0" err="1">
                <a:latin typeface="Times New Roman" panose="02020603050405020304" pitchFamily="18" charset="0"/>
                <a:ea typeface="PMingLiU" panose="02020500000000000000" pitchFamily="18" charset="-120"/>
              </a:rPr>
              <a:t>MaxNumMergeCand</a:t>
            </a:r>
            <a:r>
              <a:rPr lang="en-CA" sz="1200" dirty="0">
                <a:latin typeface="Times New Roman" panose="02020603050405020304" pitchFamily="18" charset="0"/>
                <a:ea typeface="PMingLiU" panose="02020500000000000000" pitchFamily="18" charset="-120"/>
              </a:rPr>
              <a:t> is derived as follows:</a:t>
            </a:r>
            <a:endParaRPr lang="en-US" sz="1200" dirty="0">
              <a:latin typeface="Times New Roman" panose="02020603050405020304" pitchFamily="18" charset="0"/>
              <a:ea typeface="PMingLiU" panose="02020500000000000000" pitchFamily="18" charset="-120"/>
            </a:endParaRPr>
          </a:p>
          <a:p>
            <a:pPr marL="504190" algn="just" hangingPunct="0">
              <a:spcBef>
                <a:spcPts val="965"/>
              </a:spcBef>
              <a:spcAft>
                <a:spcPts val="1200"/>
              </a:spcAft>
              <a:tabLst>
                <a:tab pos="504190" algn="l"/>
                <a:tab pos="1008380" algn="l"/>
                <a:tab pos="3079115" algn="ctr"/>
                <a:tab pos="6156960" algn="r"/>
                <a:tab pos="504190" algn="l"/>
                <a:tab pos="742950" algn="l"/>
                <a:tab pos="1008380" algn="l"/>
                <a:tab pos="1200150" algn="l"/>
                <a:tab pos="3079115" algn="ctr"/>
                <a:tab pos="6156960" algn="r"/>
              </a:tabLst>
            </a:pPr>
            <a:r>
              <a:rPr lang="en-CA" sz="1100" dirty="0" err="1">
                <a:latin typeface="Times New Roman" panose="02020603050405020304" pitchFamily="18" charset="0"/>
                <a:ea typeface="SimSun" panose="02010600030101010101" pitchFamily="2" charset="-122"/>
              </a:rPr>
              <a:t>MaxNumMergeCand</a:t>
            </a:r>
            <a:r>
              <a:rPr lang="en-CA" sz="1100" dirty="0">
                <a:latin typeface="Times New Roman" panose="02020603050405020304" pitchFamily="18" charset="0"/>
                <a:ea typeface="SimSun" panose="02010600030101010101" pitchFamily="2" charset="-122"/>
              </a:rPr>
              <a:t> = 6 − </a:t>
            </a:r>
            <a:r>
              <a:rPr lang="en-CA" sz="1100" dirty="0" err="1">
                <a:latin typeface="Times New Roman" panose="02020603050405020304" pitchFamily="18" charset="0"/>
                <a:ea typeface="SimSun" panose="02010600030101010101" pitchFamily="2" charset="-122"/>
              </a:rPr>
              <a:t>six_minus_max_num_merge_cand</a:t>
            </a:r>
            <a:r>
              <a:rPr lang="en-CA" sz="1100" dirty="0">
                <a:latin typeface="Times New Roman" panose="02020603050405020304" pitchFamily="18" charset="0"/>
                <a:ea typeface="SimSun" panose="02010600030101010101" pitchFamily="2" charset="-122"/>
              </a:rPr>
              <a:t>	</a:t>
            </a:r>
            <a:endParaRPr lang="en-US" sz="1100" dirty="0">
              <a:latin typeface="Times New Roman" panose="02020603050405020304" pitchFamily="18" charset="0"/>
              <a:ea typeface="SimSun" panose="02010600030101010101" pitchFamily="2" charset="-122"/>
            </a:endParaRPr>
          </a:p>
          <a:p>
            <a:r>
              <a:rPr lang="en-CA" sz="1200" dirty="0">
                <a:latin typeface="Times New Roman" panose="02020603050405020304" pitchFamily="18" charset="0"/>
                <a:ea typeface="PMingLiU" panose="02020500000000000000" pitchFamily="18" charset="-120"/>
              </a:rPr>
              <a:t>The value of </a:t>
            </a:r>
            <a:r>
              <a:rPr lang="en-CA" sz="1200" dirty="0" err="1">
                <a:latin typeface="Times New Roman" panose="02020603050405020304" pitchFamily="18" charset="0"/>
                <a:ea typeface="PMingLiU" panose="02020500000000000000" pitchFamily="18" charset="-120"/>
              </a:rPr>
              <a:t>MaxNumMergeCand</a:t>
            </a:r>
            <a:r>
              <a:rPr lang="en-CA" sz="1200" dirty="0">
                <a:latin typeface="Times New Roman" panose="02020603050405020304" pitchFamily="18" charset="0"/>
                <a:ea typeface="PMingLiU" panose="02020500000000000000" pitchFamily="18" charset="-120"/>
              </a:rPr>
              <a:t> shall be in </a:t>
            </a:r>
            <a:r>
              <a:rPr lang="en-CA" sz="1200" dirty="0">
                <a:latin typeface="Times New Roman" panose="02020603050405020304" pitchFamily="18" charset="0"/>
                <a:ea typeface="PMingLiU" panose="02020500000000000000" pitchFamily="18" charset="-120"/>
                <a:cs typeface="Times New Roman" panose="02020603050405020304" pitchFamily="18" charset="0"/>
              </a:rPr>
              <a:t>the range of </a:t>
            </a:r>
            <a:r>
              <a:rPr lang="en-CA" sz="1200" dirty="0">
                <a:highlight>
                  <a:srgbClr val="FFFF00"/>
                </a:highlight>
                <a:latin typeface="Times New Roman" panose="02020603050405020304" pitchFamily="18" charset="0"/>
                <a:ea typeface="PMingLiU" panose="02020500000000000000" pitchFamily="18" charset="-120"/>
                <a:cs typeface="Times New Roman" panose="02020603050405020304" pitchFamily="18" charset="0"/>
              </a:rPr>
              <a:t>1+</a:t>
            </a:r>
            <a:r>
              <a:rPr lang="en-CA" sz="1200" dirty="0">
                <a:highlight>
                  <a:srgbClr val="FFFF00"/>
                </a:highlight>
                <a:latin typeface="Times New Roman" panose="02020603050405020304" pitchFamily="18" charset="0"/>
                <a:cs typeface="Times New Roman" panose="02020603050405020304" pitchFamily="18" charset="0"/>
              </a:rPr>
              <a:t>sps_mmvd_enabled_flag</a:t>
            </a:r>
          </a:p>
          <a:p>
            <a:r>
              <a:rPr lang="en-CA" sz="1200" dirty="0">
                <a:latin typeface="Times New Roman" panose="02020603050405020304" pitchFamily="18" charset="0"/>
                <a:ea typeface="PMingLiU" panose="02020500000000000000" pitchFamily="18" charset="-120"/>
                <a:cs typeface="Times New Roman" panose="02020603050405020304" pitchFamily="18" charset="0"/>
              </a:rPr>
              <a:t> to 6, inclusive.</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0707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3.1</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latin typeface="Helvetica Neue" panose="020B0604020202020204" charset="0"/>
              </a:rPr>
              <a:t>Set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1 as </a:t>
            </a:r>
            <a:r>
              <a:rPr lang="en-CA" dirty="0" err="1">
                <a:latin typeface="Helvetica Neue" panose="020B0604020202020204" charset="0"/>
              </a:rPr>
              <a:t>MaxNumMergeCand</a:t>
            </a:r>
            <a:r>
              <a:rPr lang="en-CA" dirty="0">
                <a:latin typeface="Helvetica Neue" panose="020B0604020202020204" charset="0"/>
              </a:rPr>
              <a:t> = 1 </a:t>
            </a:r>
            <a:r>
              <a:rPr lang="en-CA" b="1" u="sng" dirty="0">
                <a:solidFill>
                  <a:srgbClr val="FF0000"/>
                </a:solidFill>
                <a:latin typeface="Helvetica Neue" panose="020B0604020202020204" charset="0"/>
              </a:rPr>
              <a:t>with </a:t>
            </a:r>
            <a:r>
              <a:rPr lang="en-CA" u="sng" dirty="0">
                <a:solidFill>
                  <a:schemeClr val="tx1"/>
                </a:solidFill>
                <a:latin typeface="Helvetica Neue" panose="020B0604020202020204" charset="0"/>
              </a:rPr>
              <a:t>one new tile group syntax element</a:t>
            </a:r>
          </a:p>
          <a:p>
            <a:pPr lvl="1"/>
            <a:endParaRPr lang="en-CA" dirty="0">
              <a:solidFill>
                <a:srgbClr val="000000"/>
              </a:solidFill>
              <a:latin typeface="Arial"/>
              <a:ea typeface="Arial"/>
              <a:cs typeface="Arial"/>
              <a:sym typeface="Arial"/>
            </a:endParaRPr>
          </a:p>
          <a:p>
            <a:pPr lvl="1"/>
            <a:endParaRPr lang="en-CA" dirty="0">
              <a:solidFill>
                <a:srgbClr val="FF0000"/>
              </a:solidFill>
              <a:latin typeface="Arial"/>
              <a:ea typeface="Arial"/>
              <a:cs typeface="Arial"/>
              <a:sym typeface="Arial"/>
            </a:endParaRPr>
          </a:p>
          <a:p>
            <a:pPr lvl="1"/>
            <a:r>
              <a:rPr lang="en-CA" dirty="0">
                <a:solidFill>
                  <a:srgbClr val="FF0000"/>
                </a:solidFill>
                <a:latin typeface="Arial"/>
                <a:ea typeface="Arial"/>
                <a:cs typeface="Arial"/>
                <a:sym typeface="Arial"/>
              </a:rPr>
              <a:t>A new tile group flag </a:t>
            </a:r>
            <a:r>
              <a:rPr lang="en-CA" b="1" dirty="0" err="1">
                <a:solidFill>
                  <a:srgbClr val="FF0000"/>
                </a:solidFill>
                <a:latin typeface="Arial"/>
                <a:ea typeface="Arial"/>
                <a:cs typeface="Arial"/>
                <a:sym typeface="Arial"/>
              </a:rPr>
              <a:t>max_num_mmvd_merge_base_cand</a:t>
            </a:r>
            <a:r>
              <a:rPr lang="en-CA" b="1" dirty="0">
                <a:solidFill>
                  <a:srgbClr val="FF0000"/>
                </a:solidFill>
                <a:latin typeface="Arial"/>
                <a:ea typeface="Arial"/>
                <a:cs typeface="Arial"/>
                <a:sym typeface="Arial"/>
              </a:rPr>
              <a:t> </a:t>
            </a:r>
            <a:r>
              <a:rPr lang="en-CA" dirty="0">
                <a:solidFill>
                  <a:srgbClr val="000000"/>
                </a:solidFill>
                <a:latin typeface="Arial"/>
                <a:ea typeface="Arial"/>
                <a:cs typeface="Arial"/>
                <a:sym typeface="Arial"/>
              </a:rPr>
              <a:t>to specify the maximum number of MMVD merging candidates,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endParaRPr lang="en-US" dirty="0">
              <a:solidFill>
                <a:srgbClr val="000000"/>
              </a:solidFill>
              <a:latin typeface="Arial"/>
              <a:ea typeface="Arial"/>
              <a:cs typeface="Arial"/>
              <a:sym typeface="Arial"/>
            </a:endParaRPr>
          </a:p>
          <a:p>
            <a:pPr lvl="1"/>
            <a:endParaRPr lang="en-US" dirty="0">
              <a:solidFill>
                <a:srgbClr val="000000"/>
              </a:solidFill>
              <a:latin typeface="Arial"/>
              <a:ea typeface="Arial"/>
              <a:cs typeface="Arial"/>
              <a:sym typeface="Arial"/>
            </a:endParaRPr>
          </a:p>
          <a:p>
            <a:pPr lvl="2"/>
            <a:r>
              <a:rPr lang="en-CA" dirty="0">
                <a:solidFill>
                  <a:srgbClr val="000000"/>
                </a:solidFill>
                <a:latin typeface="Arial"/>
                <a:ea typeface="Arial"/>
                <a:cs typeface="Arial"/>
                <a:sym typeface="Arial"/>
              </a:rPr>
              <a:t>An SPS flag </a:t>
            </a:r>
            <a:r>
              <a:rPr lang="en-CA" b="1" dirty="0" err="1">
                <a:solidFill>
                  <a:srgbClr val="000000"/>
                </a:solidFill>
                <a:latin typeface="Arial"/>
                <a:ea typeface="Arial"/>
                <a:cs typeface="Arial"/>
                <a:sym typeface="Arial"/>
              </a:rPr>
              <a:t>sps_mmvd_enabled_flag</a:t>
            </a:r>
            <a:r>
              <a:rPr lang="en-CA" b="1" dirty="0">
                <a:solidFill>
                  <a:srgbClr val="000000"/>
                </a:solidFill>
                <a:latin typeface="Arial"/>
                <a:ea typeface="Arial"/>
                <a:cs typeface="Arial"/>
                <a:sym typeface="Arial"/>
              </a:rPr>
              <a:t> </a:t>
            </a:r>
            <a:r>
              <a:rPr lang="en-CA" dirty="0">
                <a:solidFill>
                  <a:srgbClr val="000000"/>
                </a:solidFill>
                <a:latin typeface="Arial"/>
                <a:ea typeface="Arial"/>
                <a:cs typeface="Arial"/>
                <a:sym typeface="Arial"/>
              </a:rPr>
              <a:t>to specify that the MMVD may be used in decoding of pictures in the CVS (the same as JVET-N0127)</a:t>
            </a:r>
          </a:p>
          <a:p>
            <a:pPr lvl="2"/>
            <a:endParaRPr lang="en-CA" dirty="0">
              <a:solidFill>
                <a:srgbClr val="000000"/>
              </a:solidFill>
              <a:latin typeface="Arial"/>
              <a:ea typeface="Arial"/>
              <a:cs typeface="Arial"/>
              <a:sym typeface="Arial"/>
            </a:endParaRPr>
          </a:p>
          <a:p>
            <a:pPr marL="914400" lvl="0" indent="0" algn="l" rtl="0">
              <a:spcBef>
                <a:spcPts val="900"/>
              </a:spcBef>
              <a:spcAft>
                <a:spcPts val="0"/>
              </a:spcAft>
              <a:buNone/>
            </a:pPr>
            <a:endParaRPr dirty="0"/>
          </a:p>
        </p:txBody>
      </p:sp>
    </p:spTree>
    <p:extLst>
      <p:ext uri="{BB962C8B-B14F-4D97-AF65-F5344CB8AC3E}">
        <p14:creationId xmlns:p14="http://schemas.microsoft.com/office/powerpoint/2010/main" val="3750738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07B0-3F1E-423B-9637-2A347B73240C}"/>
              </a:ext>
            </a:extLst>
          </p:cNvPr>
          <p:cNvSpPr>
            <a:spLocks noGrp="1"/>
          </p:cNvSpPr>
          <p:nvPr>
            <p:ph type="title"/>
          </p:nvPr>
        </p:nvSpPr>
        <p:spPr/>
        <p:txBody>
          <a:bodyPr/>
          <a:lstStyle/>
          <a:p>
            <a:r>
              <a:rPr lang="en-US" dirty="0"/>
              <a:t>Syntax change of Solution 3.1</a:t>
            </a:r>
          </a:p>
        </p:txBody>
      </p:sp>
      <p:graphicFrame>
        <p:nvGraphicFramePr>
          <p:cNvPr id="4" name="Table 3">
            <a:extLst>
              <a:ext uri="{FF2B5EF4-FFF2-40B4-BE49-F238E27FC236}">
                <a16:creationId xmlns:a16="http://schemas.microsoft.com/office/drawing/2014/main" id="{421337F6-DCA7-4456-9B76-3AB75635AE08}"/>
              </a:ext>
            </a:extLst>
          </p:cNvPr>
          <p:cNvGraphicFramePr>
            <a:graphicFrameLocks noGrp="1"/>
          </p:cNvGraphicFramePr>
          <p:nvPr/>
        </p:nvGraphicFramePr>
        <p:xfrm>
          <a:off x="372674" y="904996"/>
          <a:ext cx="3259525" cy="685800"/>
        </p:xfrm>
        <a:graphic>
          <a:graphicData uri="http://schemas.openxmlformats.org/drawingml/2006/table">
            <a:tbl>
              <a:tblPr/>
              <a:tblGrid>
                <a:gridCol w="2516576">
                  <a:extLst>
                    <a:ext uri="{9D8B030D-6E8A-4147-A177-3AD203B41FA5}">
                      <a16:colId xmlns:a16="http://schemas.microsoft.com/office/drawing/2014/main" val="1186509664"/>
                    </a:ext>
                  </a:extLst>
                </a:gridCol>
                <a:gridCol w="742949">
                  <a:extLst>
                    <a:ext uri="{9D8B030D-6E8A-4147-A177-3AD203B41FA5}">
                      <a16:colId xmlns:a16="http://schemas.microsoft.com/office/drawing/2014/main" val="2302169240"/>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seq_parameter_set_rbsp</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a:effectLst/>
                          <a:latin typeface="Times New Roman" panose="02020603050405020304" pitchFamily="18" charset="0"/>
                          <a:ea typeface="Malgun Gothic" panose="020B0503020000020004" pitchFamily="34" charset="-127"/>
                        </a:rPr>
                        <a:t>Descriptor</a:t>
                      </a:r>
                      <a:endParaRPr lang="en-US" sz="9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706890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490979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solidFill>
                            <a:srgbClr val="000000"/>
                          </a:solidFill>
                          <a:effectLst/>
                          <a:highlight>
                            <a:srgbClr val="FFFF00"/>
                          </a:highlight>
                          <a:latin typeface="Times New Roman" panose="02020603050405020304" pitchFamily="18" charset="0"/>
                          <a:ea typeface="Malgun Gothic" panose="020B0503020000020004" pitchFamily="34" charset="-127"/>
                        </a:rPr>
                        <a:t>	</a:t>
                      </a:r>
                      <a:r>
                        <a:rPr lang="en-CA" sz="900" b="1"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b="1"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b="1"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u(1)</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686977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505533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3626086"/>
                  </a:ext>
                </a:extLst>
              </a:tr>
            </a:tbl>
          </a:graphicData>
        </a:graphic>
      </p:graphicFrame>
      <p:graphicFrame>
        <p:nvGraphicFramePr>
          <p:cNvPr id="5" name="Table 4">
            <a:extLst>
              <a:ext uri="{FF2B5EF4-FFF2-40B4-BE49-F238E27FC236}">
                <a16:creationId xmlns:a16="http://schemas.microsoft.com/office/drawing/2014/main" id="{2321F5DB-3773-443D-A6B9-DCC3DBC250EA}"/>
              </a:ext>
            </a:extLst>
          </p:cNvPr>
          <p:cNvGraphicFramePr>
            <a:graphicFrameLocks noGrp="1"/>
          </p:cNvGraphicFramePr>
          <p:nvPr>
            <p:extLst>
              <p:ext uri="{D42A27DB-BD31-4B8C-83A1-F6EECF244321}">
                <p14:modId xmlns:p14="http://schemas.microsoft.com/office/powerpoint/2010/main" val="1601332133"/>
              </p:ext>
            </p:extLst>
          </p:nvPr>
        </p:nvGraphicFramePr>
        <p:xfrm>
          <a:off x="372673" y="1733785"/>
          <a:ext cx="3240477" cy="1859280"/>
        </p:xfrm>
        <a:graphic>
          <a:graphicData uri="http://schemas.openxmlformats.org/drawingml/2006/table">
            <a:tbl>
              <a:tblPr/>
              <a:tblGrid>
                <a:gridCol w="2567377">
                  <a:extLst>
                    <a:ext uri="{9D8B030D-6E8A-4147-A177-3AD203B41FA5}">
                      <a16:colId xmlns:a16="http://schemas.microsoft.com/office/drawing/2014/main" val="1141849576"/>
                    </a:ext>
                  </a:extLst>
                </a:gridCol>
                <a:gridCol w="673100">
                  <a:extLst>
                    <a:ext uri="{9D8B030D-6E8A-4147-A177-3AD203B41FA5}">
                      <a16:colId xmlns:a16="http://schemas.microsoft.com/office/drawing/2014/main" val="2911205265"/>
                    </a:ext>
                  </a:extLst>
                </a:gridCol>
              </a:tblGrid>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tile_group_header</a:t>
                      </a:r>
                      <a:r>
                        <a:rPr lang="en-CA" sz="900" dirty="0">
                          <a:effectLst/>
                          <a:latin typeface="Times New Roman" panose="02020603050405020304" pitchFamily="18" charset="0"/>
                          <a:ea typeface="Malgun Gothic" panose="020B0503020000020004" pitchFamily="34" charset="-127"/>
                        </a:rPr>
                        <a:t> ( )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9436703"/>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a:effectLst/>
                          <a:latin typeface="Times New Roman" panose="02020603050405020304" pitchFamily="18" charset="0"/>
                          <a:ea typeface="Malgun Gothic" panose="020B0503020000020004" pitchFamily="34" charset="-127"/>
                        </a:rPr>
                        <a:t> </a:t>
                      </a:r>
                      <a:endParaRPr lang="en-US" sz="900" b="1">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9486986"/>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six_minus_max_num_merge_cand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err="1">
                          <a:effectLst/>
                          <a:latin typeface="Times New Roman" panose="02020603050405020304" pitchFamily="18" charset="0"/>
                          <a:ea typeface="Malgun Gothic" panose="020B0503020000020004" pitchFamily="34" charset="-127"/>
                        </a:rPr>
                        <a:t>ue</a:t>
                      </a:r>
                      <a:r>
                        <a:rPr lang="en-CA" sz="900" dirty="0">
                          <a:effectLst/>
                          <a:latin typeface="Times New Roman" panose="02020603050405020304" pitchFamily="18" charset="0"/>
                          <a:ea typeface="Malgun Gothic" panose="020B0503020000020004" pitchFamily="34" charset="-127"/>
                        </a:rPr>
                        <a:t>(v)</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2524670"/>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_</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enabled_flag</a:t>
                      </a:r>
                      <a:r>
                        <a:rPr lang="en-CA" sz="900" dirty="0">
                          <a:solidFill>
                            <a:srgbClr val="000000"/>
                          </a:solidFill>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 &amp;&amp;  </a:t>
                      </a: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solidFill>
                            <a:srgbClr val="000000"/>
                          </a:solidFill>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          </a:t>
                      </a:r>
                      <a:r>
                        <a:rPr lang="en-CA" sz="900" dirty="0" err="1">
                          <a:highlight>
                            <a:srgbClr val="FFFF00"/>
                          </a:highlight>
                          <a:latin typeface="Times New Roman" panose="02020603050405020304" pitchFamily="18" charset="0"/>
                          <a:cs typeface="Times New Roman" panose="02020603050405020304" pitchFamily="18" charset="0"/>
                        </a:rPr>
                        <a:t>MaxNumMergeCand</a:t>
                      </a:r>
                      <a:r>
                        <a:rPr lang="en-CA" sz="900" dirty="0">
                          <a:highlight>
                            <a:srgbClr val="FFFF00"/>
                          </a:highlight>
                          <a:latin typeface="Times New Roman" panose="02020603050405020304" pitchFamily="18" charset="0"/>
                          <a:cs typeface="Times New Roman" panose="02020603050405020304" pitchFamily="18" charset="0"/>
                        </a:rPr>
                        <a:t> &gt; 1</a:t>
                      </a:r>
                      <a:r>
                        <a:rPr lang="en-CA" sz="900" dirty="0">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a:t>
                      </a:r>
                      <a:endParaRPr lang="en-US" sz="9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322112"/>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a:t>
                      </a:r>
                      <a:r>
                        <a:rPr lang="en-CA" sz="900" b="1" dirty="0" err="1">
                          <a:effectLst/>
                          <a:highlight>
                            <a:srgbClr val="FFFF00"/>
                          </a:highlight>
                          <a:latin typeface="Times New Roman" panose="02020603050405020304" pitchFamily="18" charset="0"/>
                          <a:ea typeface="Malgun Gothic" panose="020B0503020000020004" pitchFamily="34" charset="-127"/>
                        </a:rPr>
                        <a:t>max_num_mmvd_merge_base_cand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u(1)</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7402046"/>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sps_affine_enabled_flag</a:t>
                      </a: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222077"/>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a:effectLst/>
                          <a:latin typeface="Times New Roman" panose="02020603050405020304" pitchFamily="18" charset="0"/>
                          <a:ea typeface="Malgun Gothic" panose="020B0503020000020004" pitchFamily="34" charset="-127"/>
                        </a:rPr>
                        <a:t>                            </a:t>
                      </a: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five_minus_max_num_subblock_merge_cand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dirty="0" err="1">
                          <a:effectLst/>
                          <a:latin typeface="Times New Roman" panose="02020603050405020304" pitchFamily="18" charset="0"/>
                          <a:ea typeface="PMingLiU" panose="02020500000000000000" pitchFamily="18" charset="-120"/>
                        </a:rPr>
                        <a:t>ue</a:t>
                      </a:r>
                      <a:r>
                        <a:rPr lang="en-CA" sz="900" b="1" dirty="0">
                          <a:effectLst/>
                          <a:latin typeface="Times New Roman" panose="02020603050405020304" pitchFamily="18" charset="0"/>
                          <a:ea typeface="PMingLiU" panose="02020500000000000000" pitchFamily="18" charset="-120"/>
                        </a:rPr>
                        <a:t>(v)</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8549852"/>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sps_fpel_mmvd_enabled_flag</a:t>
                      </a: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428357"/>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tile_group_fpel_mmvd_enabled_flag</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kern="100" dirty="0">
                          <a:effectLst/>
                          <a:latin typeface="Times New Roman" panose="02020603050405020304" pitchFamily="18" charset="0"/>
                          <a:ea typeface="Malgun Gothic" panose="020B0503020000020004" pitchFamily="34" charset="-127"/>
                        </a:rPr>
                        <a:t>u(1)</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4179624"/>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1154311"/>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Malgun Gothic" panose="020B0503020000020004" pitchFamily="34" charset="-127"/>
                        </a:rPr>
                        <a:t>}</a:t>
                      </a:r>
                      <a:endParaRPr lang="en-US" sz="90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1600877"/>
                  </a:ext>
                </a:extLst>
              </a:tr>
            </a:tbl>
          </a:graphicData>
        </a:graphic>
      </p:graphicFrame>
      <p:graphicFrame>
        <p:nvGraphicFramePr>
          <p:cNvPr id="8" name="Table 7">
            <a:extLst>
              <a:ext uri="{FF2B5EF4-FFF2-40B4-BE49-F238E27FC236}">
                <a16:creationId xmlns:a16="http://schemas.microsoft.com/office/drawing/2014/main" id="{D4D56DF6-F890-4DE9-93AF-5B5DED7C6369}"/>
              </a:ext>
            </a:extLst>
          </p:cNvPr>
          <p:cNvGraphicFramePr>
            <a:graphicFrameLocks noGrp="1"/>
          </p:cNvGraphicFramePr>
          <p:nvPr>
            <p:extLst>
              <p:ext uri="{D42A27DB-BD31-4B8C-83A1-F6EECF244321}">
                <p14:modId xmlns:p14="http://schemas.microsoft.com/office/powerpoint/2010/main" val="472588517"/>
              </p:ext>
            </p:extLst>
          </p:nvPr>
        </p:nvGraphicFramePr>
        <p:xfrm>
          <a:off x="4180524" y="904996"/>
          <a:ext cx="4322126" cy="1645920"/>
        </p:xfrm>
        <a:graphic>
          <a:graphicData uri="http://schemas.openxmlformats.org/drawingml/2006/table">
            <a:tbl>
              <a:tblPr/>
              <a:tblGrid>
                <a:gridCol w="3179126">
                  <a:extLst>
                    <a:ext uri="{9D8B030D-6E8A-4147-A177-3AD203B41FA5}">
                      <a16:colId xmlns:a16="http://schemas.microsoft.com/office/drawing/2014/main" val="963432411"/>
                    </a:ext>
                  </a:extLst>
                </a:gridCol>
                <a:gridCol w="1143000">
                  <a:extLst>
                    <a:ext uri="{9D8B030D-6E8A-4147-A177-3AD203B41FA5}">
                      <a16:colId xmlns:a16="http://schemas.microsoft.com/office/drawing/2014/main" val="3191228565"/>
                    </a:ext>
                  </a:extLst>
                </a:gridCol>
              </a:tblGrid>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merge_data</a:t>
                      </a:r>
                      <a:r>
                        <a:rPr lang="en-CA" sz="900" dirty="0">
                          <a:effectLst/>
                          <a:latin typeface="Times New Roman" panose="02020603050405020304" pitchFamily="18" charset="0"/>
                          <a:ea typeface="Malgun Gothic" panose="020B0503020000020004" pitchFamily="34" charset="-127"/>
                        </a:rPr>
                        <a:t>( x0, y0, </a:t>
                      </a:r>
                      <a:r>
                        <a:rPr lang="en-CA" sz="900" dirty="0" err="1">
                          <a:effectLst/>
                          <a:latin typeface="Times New Roman" panose="02020603050405020304" pitchFamily="18" charset="0"/>
                          <a:ea typeface="Malgun Gothic" panose="020B0503020000020004" pitchFamily="34" charset="-127"/>
                        </a:rPr>
                        <a:t>cbWidth</a:t>
                      </a:r>
                      <a:r>
                        <a:rPr lang="en-CA" sz="900" dirty="0">
                          <a:effectLst/>
                          <a:latin typeface="Times New Roman" panose="02020603050405020304" pitchFamily="18" charset="0"/>
                          <a:ea typeface="Malgun Gothic" panose="020B0503020000020004" pitchFamily="34" charset="-127"/>
                        </a:rPr>
                        <a:t>, </a:t>
                      </a:r>
                      <a:r>
                        <a:rPr lang="en-CA" sz="900" dirty="0" err="1">
                          <a:effectLst/>
                          <a:latin typeface="Times New Roman" panose="02020603050405020304" pitchFamily="18" charset="0"/>
                          <a:ea typeface="Malgun Gothic" panose="020B0503020000020004" pitchFamily="34" charset="-127"/>
                        </a:rPr>
                        <a:t>cbHeight</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09429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283436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 </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r>
                        <a:rPr lang="en-CA" sz="900" dirty="0">
                          <a:solidFill>
                            <a:srgbClr val="000000"/>
                          </a:solidFill>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84492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2906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 = = 1 )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812751"/>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effectLst/>
                          <a:highlight>
                            <a:srgbClr val="FFFF00"/>
                          </a:highlight>
                          <a:latin typeface="Times New Roman" panose="02020603050405020304" pitchFamily="18" charset="0"/>
                          <a:ea typeface="Malgun Gothic" panose="020B0503020000020004" pitchFamily="34" charset="-127"/>
                        </a:rPr>
                        <a:t>MaxNumMmvdBaseMergeCand</a:t>
                      </a:r>
                      <a:r>
                        <a:rPr lang="en-CA" sz="900" dirty="0">
                          <a:effectLst/>
                          <a:highlight>
                            <a:srgbClr val="FFFF00"/>
                          </a:highlight>
                          <a:latin typeface="Times New Roman" panose="02020603050405020304" pitchFamily="18" charset="0"/>
                          <a:ea typeface="Malgun Gothic" panose="020B0503020000020004" pitchFamily="34" charset="-127"/>
                        </a:rPr>
                        <a:t> &gt; 1)</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593533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mmvd_merge_flag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826814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mmvd_distance_idx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23537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mmvd_direction_idx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8720995"/>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7150151"/>
                  </a:ext>
                </a:extLst>
              </a:tr>
              <a:tr h="80852">
                <a:tc>
                  <a:txBody>
                    <a:bodyPr/>
                    <a:lstStyle/>
                    <a:p>
                      <a:pPr marL="0" marR="0">
                        <a:spcBef>
                          <a:spcPts val="100"/>
                        </a:spcBef>
                        <a:spcAft>
                          <a:spcPts val="200"/>
                        </a:spcAft>
                      </a:pPr>
                      <a:r>
                        <a:rPr lang="en-US" sz="900" dirty="0">
                          <a:effectLst/>
                          <a:latin typeface="Times New Roman" panose="02020603050405020304" pitchFamily="18" charset="0"/>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604741"/>
                  </a:ext>
                </a:extLst>
              </a:tr>
              <a:tr h="80852">
                <a:tc>
                  <a:txBody>
                    <a:bodyPr/>
                    <a:lstStyle/>
                    <a:p>
                      <a:pPr marL="0" marR="0">
                        <a:spcBef>
                          <a:spcPts val="100"/>
                        </a:spcBef>
                        <a:spcAft>
                          <a:spcPts val="200"/>
                        </a:spcAft>
                      </a:pPr>
                      <a:r>
                        <a:rPr lang="en-CA" sz="900" dirty="0">
                          <a:effectLst/>
                          <a:latin typeface="Times New Roman" panose="02020603050405020304" pitchFamily="18" charset="0"/>
                        </a:rPr>
                        <a:t>}</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900" dirty="0">
                          <a:effectLst/>
                          <a:latin typeface="Times New Roman" panose="02020603050405020304" pitchFamily="18" charset="0"/>
                        </a:rPr>
                        <a:t> </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58962"/>
                  </a:ext>
                </a:extLst>
              </a:tr>
            </a:tbl>
          </a:graphicData>
        </a:graphic>
      </p:graphicFrame>
      <p:sp>
        <p:nvSpPr>
          <p:cNvPr id="9" name="TextBox 8">
            <a:extLst>
              <a:ext uri="{FF2B5EF4-FFF2-40B4-BE49-F238E27FC236}">
                <a16:creationId xmlns:a16="http://schemas.microsoft.com/office/drawing/2014/main" id="{6AAB1365-C812-4B94-9EC8-40AC397430F8}"/>
              </a:ext>
            </a:extLst>
          </p:cNvPr>
          <p:cNvSpPr txBox="1"/>
          <p:nvPr/>
        </p:nvSpPr>
        <p:spPr>
          <a:xfrm>
            <a:off x="1646317" y="3841528"/>
            <a:ext cx="5926577" cy="1277273"/>
          </a:xfrm>
          <a:prstGeom prst="rect">
            <a:avLst/>
          </a:prstGeom>
          <a:noFill/>
        </p:spPr>
        <p:txBody>
          <a:bodyPr wrap="square" rtlCol="0">
            <a:spAutoFit/>
          </a:bodyPr>
          <a:lstStyle/>
          <a:p>
            <a:pPr marL="171450" indent="-171450" hangingPunct="0">
              <a:buFont typeface="Arial" panose="020B0604020202020204" pitchFamily="34" charset="0"/>
              <a:buChar char="•"/>
            </a:pPr>
            <a:r>
              <a:rPr lang="en-CA" sz="1100" dirty="0" err="1">
                <a:latin typeface="Helvetica Neue" panose="020B0604020202020204" charset="0"/>
              </a:rPr>
              <a:t>MaxNumMmvdBaseMergeCand</a:t>
            </a:r>
            <a:r>
              <a:rPr lang="en-CA" sz="1100" dirty="0">
                <a:latin typeface="Helvetica Neue" panose="020B0604020202020204" charset="0"/>
              </a:rPr>
              <a:t> = </a:t>
            </a:r>
            <a:r>
              <a:rPr lang="en-CA" sz="1100" dirty="0" err="1">
                <a:latin typeface="Helvetica Neue" panose="020B0604020202020204" charset="0"/>
              </a:rPr>
              <a:t>max_num_mmvd_merge_base_cand</a:t>
            </a:r>
            <a:r>
              <a:rPr lang="en-CA" sz="1100" dirty="0">
                <a:latin typeface="Helvetica Neue" panose="020B0604020202020204" charset="0"/>
              </a:rPr>
              <a:t> + 1</a:t>
            </a:r>
          </a:p>
          <a:p>
            <a:pPr marL="171450" indent="-171450" hangingPunct="0">
              <a:buFont typeface="Arial" panose="020B0604020202020204" pitchFamily="34" charset="0"/>
              <a:buChar char="•"/>
            </a:pPr>
            <a:endParaRPr lang="en-CA" sz="1100" dirty="0">
              <a:latin typeface="Helvetica Neue" panose="020B0604020202020204" charset="0"/>
            </a:endParaRPr>
          </a:p>
          <a:p>
            <a:pPr marL="171450" indent="-171450" hangingPunct="0">
              <a:buFont typeface="Arial" panose="020B0604020202020204" pitchFamily="34" charset="0"/>
              <a:buChar char="•"/>
            </a:pPr>
            <a:r>
              <a:rPr lang="en-CA" sz="1100" dirty="0">
                <a:latin typeface="Helvetica Neue" panose="020B0604020202020204" charset="0"/>
              </a:rPr>
              <a:t>The value of </a:t>
            </a:r>
            <a:r>
              <a:rPr lang="en-CA" sz="1100" dirty="0" err="1">
                <a:latin typeface="Helvetica Neue" panose="020B0604020202020204" charset="0"/>
              </a:rPr>
              <a:t>MaxNumMmvdBaseMergeCand</a:t>
            </a:r>
            <a:r>
              <a:rPr lang="en-CA" sz="1100" dirty="0">
                <a:latin typeface="Helvetica Neue" panose="020B0604020202020204" charset="0"/>
              </a:rPr>
              <a:t> shall be in the range of 1 to 2, inclusive</a:t>
            </a:r>
          </a:p>
          <a:p>
            <a:pPr marL="171450" indent="-171450" hangingPunct="0">
              <a:buFont typeface="Arial" panose="020B0604020202020204" pitchFamily="34" charset="0"/>
              <a:buChar char="•"/>
            </a:pPr>
            <a:endParaRPr lang="en-CA" sz="1100" dirty="0">
              <a:latin typeface="Helvetica Neue" panose="020B0604020202020204" charset="0"/>
            </a:endParaRPr>
          </a:p>
          <a:p>
            <a:pPr marL="171450" indent="-171450" hangingPunct="0">
              <a:buFont typeface="Arial" panose="020B0604020202020204" pitchFamily="34" charset="0"/>
              <a:buChar char="•"/>
            </a:pPr>
            <a:r>
              <a:rPr lang="en-CA" sz="1100" dirty="0">
                <a:latin typeface="Helvetica Neue" panose="020B0604020202020204" charset="0"/>
              </a:rPr>
              <a:t>If </a:t>
            </a:r>
            <a:r>
              <a:rPr lang="en-CA" sz="1100" dirty="0" err="1">
                <a:latin typeface="Helvetica Neue" panose="020B0604020202020204" charset="0"/>
              </a:rPr>
              <a:t>max_num_mmvd_merge_base_cand</a:t>
            </a:r>
            <a:r>
              <a:rPr lang="en-CA" sz="1100" dirty="0">
                <a:latin typeface="Helvetica Neue" panose="020B0604020202020204" charset="0"/>
              </a:rPr>
              <a:t> is not present, </a:t>
            </a:r>
            <a:r>
              <a:rPr lang="en-CA" sz="1100" dirty="0" err="1">
                <a:latin typeface="Helvetica Neue" panose="020B0604020202020204" charset="0"/>
              </a:rPr>
              <a:t>max_num_mmvd_merge_base_cand</a:t>
            </a:r>
            <a:r>
              <a:rPr lang="en-CA" sz="1100" dirty="0">
                <a:latin typeface="Helvetica Neue" panose="020B0604020202020204" charset="0"/>
              </a:rPr>
              <a:t> is inferred to be </a:t>
            </a:r>
            <a:r>
              <a:rPr lang="en-CA" sz="1100" dirty="0">
                <a:highlight>
                  <a:srgbClr val="FFFF00"/>
                </a:highlight>
                <a:latin typeface="Helvetica Neue" panose="020B0604020202020204" charset="0"/>
              </a:rPr>
              <a:t>0</a:t>
            </a:r>
          </a:p>
          <a:p>
            <a:pPr marL="171450" indent="-171450" hangingPunct="0">
              <a:buFont typeface="Arial" panose="020B0604020202020204" pitchFamily="34" charset="0"/>
              <a:buChar char="•"/>
            </a:pPr>
            <a:endParaRPr lang="en-CA" sz="1100" dirty="0">
              <a:latin typeface="Helvetica Neue" panose="020B0604020202020204" charset="0"/>
            </a:endParaRPr>
          </a:p>
        </p:txBody>
      </p:sp>
    </p:spTree>
    <p:extLst>
      <p:ext uri="{BB962C8B-B14F-4D97-AF65-F5344CB8AC3E}">
        <p14:creationId xmlns:p14="http://schemas.microsoft.com/office/powerpoint/2010/main" val="274776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6046</TotalTime>
  <Words>1415</Words>
  <Application>Microsoft Office PowerPoint</Application>
  <PresentationFormat>On-screen Show (16:9)</PresentationFormat>
  <Paragraphs>312</Paragraphs>
  <Slides>14</Slides>
  <Notes>11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3" baseType="lpstr">
      <vt:lpstr>Century Gothic</vt:lpstr>
      <vt:lpstr>PMingLiU</vt:lpstr>
      <vt:lpstr>SimSun</vt:lpstr>
      <vt:lpstr>Helvetica Neue</vt:lpstr>
      <vt:lpstr>Arial</vt:lpstr>
      <vt:lpstr>Malgun Gothic</vt:lpstr>
      <vt:lpstr>Times New Roman</vt:lpstr>
      <vt:lpstr>Qualcomm</vt:lpstr>
      <vt:lpstr>Macro-Enabled Worksheet</vt:lpstr>
      <vt:lpstr>JVET-N0448  Non-CE4: On MMVD signaling</vt:lpstr>
      <vt:lpstr>Issue in the current MMVD</vt:lpstr>
      <vt:lpstr>Solution 1</vt:lpstr>
      <vt:lpstr>Simulation results in VTM-4.0</vt:lpstr>
      <vt:lpstr>Solution 2.1</vt:lpstr>
      <vt:lpstr>Syntax change of Solution 2.1</vt:lpstr>
      <vt:lpstr>Solution 2.2</vt:lpstr>
      <vt:lpstr>Solution 3.1</vt:lpstr>
      <vt:lpstr>Syntax change of Solution 3.1</vt:lpstr>
      <vt:lpstr>Solution 3.2</vt:lpstr>
      <vt:lpstr>Simulation results in VTM-4.0</vt:lpstr>
      <vt:lpstr>Comparison</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73</cp:revision>
  <dcterms:modified xsi:type="dcterms:W3CDTF">2019-03-21T14:21:56Z</dcterms:modified>
</cp:coreProperties>
</file>