
<file path=[Content_Types].xml><?xml version="1.0" encoding="utf-8"?>
<Types xmlns="http://schemas.openxmlformats.org/package/2006/content-types">
  <Default Extension="png" ContentType="image/png"/>
  <Default Extension="xlsm" ContentType="application/vnd.ms-excel.sheet.macroEnabled.12"/>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5143500" type="screen16x9"/>
  <p:notesSz cx="6858000" cy="9144000"/>
  <p:embeddedFontLst>
    <p:embeddedFont>
      <p:font typeface="Century Gothic" panose="020B0502020202020204" pitchFamily="34" charset="0"/>
      <p:regular r:id="rId11"/>
      <p:bold r:id="rId12"/>
      <p:italic r:id="rId13"/>
      <p:boldItalic r:id="rId14"/>
    </p:embeddedFont>
    <p:embeddedFont>
      <p:font typeface="DengXian" panose="02010600030101010101" pitchFamily="2" charset="-122"/>
      <p:regular r:id="rId15"/>
      <p:bold r:id="rId16"/>
    </p:embeddedFont>
    <p:embeddedFont>
      <p:font typeface="Helvetica Neue" panose="020B0604020202020204" charset="0"/>
      <p:regular r:id="rId17"/>
      <p:bold r:id="rId18"/>
      <p:italic r:id="rId19"/>
      <p:boldItalic r:id="rId20"/>
    </p:embeddedFont>
    <p:embeddedFont>
      <p:font typeface="Malgun Gothic" panose="020B0503020000020004" pitchFamily="34" charset="-127"/>
      <p:regular r:id="rId21"/>
      <p:bold r:id="rId22"/>
    </p:embeddedFont>
    <p:embeddedFont>
      <p:font typeface="MS Mincho" panose="02020609040205080304" pitchFamily="49" charset="-128"/>
      <p:regular r:id="rId23"/>
    </p:embeddedFont>
    <p:embeddedFont>
      <p:font typeface="PMingLiU" panose="02020500000000000000" pitchFamily="18" charset="-120"/>
      <p:regular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29" autoAdjust="0"/>
  </p:normalViewPr>
  <p:slideViewPr>
    <p:cSldViewPr snapToGrid="0">
      <p:cViewPr varScale="1">
        <p:scale>
          <a:sx n="118" d="100"/>
          <a:sy n="118" d="100"/>
        </p:scale>
        <p:origin x="140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font" Target="fonts/font13.fntdata"/><Relationship Id="rId28" Type="http://schemas.openxmlformats.org/officeDocument/2006/relationships/tableStyles" Target="tableStyle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dirty="0"/>
              <a:t>Proposal 1: It benefits to the video codec especially for video encoder to trade-off the complexity and bitrate</a:t>
            </a:r>
            <a:endParaRPr lang="en-US" dirty="0"/>
          </a:p>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52a248e0b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52a248e0b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98015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rtl="0" fontAlgn="t">
              <a:buNone/>
            </a:pPr>
            <a:endParaRPr lang="en-US" b="0" dirty="0">
              <a:effectLst/>
            </a:endParaRPr>
          </a:p>
        </p:txBody>
      </p:sp>
    </p:spTree>
    <p:extLst>
      <p:ext uri="{BB962C8B-B14F-4D97-AF65-F5344CB8AC3E}">
        <p14:creationId xmlns:p14="http://schemas.microsoft.com/office/powerpoint/2010/main" val="3847373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52a248e0b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52a248e0b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13916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Excel_Macro-Enabled_Worksheet1.xlsm"/><Relationship Id="rId5" Type="http://schemas.openxmlformats.org/officeDocument/2006/relationships/image" Target="../media/image3.emf"/><Relationship Id="rId4" Type="http://schemas.openxmlformats.org/officeDocument/2006/relationships/package" Target="../embeddings/Microsoft_Excel_Macro-Enabled_Worksheet.xlsm"/></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b="1">
                <a:solidFill>
                  <a:srgbClr val="FFFFFF"/>
                </a:solidFill>
                <a:latin typeface="Arial"/>
                <a:ea typeface="Arial"/>
                <a:cs typeface="Arial"/>
                <a:sym typeface="Arial"/>
              </a:rPr>
              <a:t>JVET-N0447</a:t>
            </a:r>
            <a:endParaRPr sz="2400" b="1">
              <a:solidFill>
                <a:srgbClr val="FFFFFF"/>
              </a:solidFill>
              <a:latin typeface="Arial"/>
              <a:ea typeface="Arial"/>
              <a:cs typeface="Arial"/>
              <a:sym typeface="Arial"/>
            </a:endParaRPr>
          </a:p>
          <a:p>
            <a:pPr marL="0" lvl="0" indent="0" algn="ctr" rtl="0">
              <a:spcBef>
                <a:spcPts val="0"/>
              </a:spcBef>
              <a:spcAft>
                <a:spcPts val="0"/>
              </a:spcAft>
              <a:buNone/>
            </a:pPr>
            <a:endParaRPr sz="3200" b="1">
              <a:solidFill>
                <a:srgbClr val="FFFFFF"/>
              </a:solidFill>
              <a:latin typeface="Arial"/>
              <a:ea typeface="Arial"/>
              <a:cs typeface="Arial"/>
              <a:sym typeface="Arial"/>
            </a:endParaRPr>
          </a:p>
          <a:p>
            <a:pPr marL="0" lvl="0" indent="0" algn="l" rtl="0">
              <a:spcBef>
                <a:spcPts val="0"/>
              </a:spcBef>
              <a:spcAft>
                <a:spcPts val="0"/>
              </a:spcAft>
              <a:buNone/>
            </a:pPr>
            <a:r>
              <a:rPr lang="en" sz="3200" b="1">
                <a:solidFill>
                  <a:srgbClr val="FFFFFF"/>
                </a:solidFill>
                <a:latin typeface="Arial"/>
                <a:ea typeface="Arial"/>
                <a:cs typeface="Arial"/>
                <a:sym typeface="Arial"/>
              </a:rPr>
              <a:t>Non-CE4: On triangle merge mode</a:t>
            </a:r>
            <a:endParaRPr/>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a:solidFill>
                  <a:srgbClr val="3253DC"/>
                </a:solidFill>
                <a:latin typeface="Arial"/>
                <a:ea typeface="Arial"/>
                <a:cs typeface="Arial"/>
                <a:sym typeface="Arial"/>
              </a:rPr>
              <a:t>​</a:t>
            </a:r>
            <a:r>
              <a:rPr lang="en">
                <a:solidFill>
                  <a:srgbClr val="FFFFFF"/>
                </a:solidFill>
                <a:latin typeface="Arial"/>
                <a:ea typeface="Arial"/>
                <a:cs typeface="Arial"/>
                <a:sym typeface="Arial"/>
              </a:rPr>
              <a:t>Yao-Jen Chang, Chun-Chi Chen, Wei-Jung Chien, Marta Karczewicz</a:t>
            </a:r>
            <a:endParaRPr>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a:solidFill>
                  <a:srgbClr val="3253DC"/>
                </a:solidFill>
                <a:latin typeface="Arial"/>
                <a:ea typeface="Arial"/>
                <a:cs typeface="Arial"/>
                <a:sym typeface="Arial"/>
              </a:rPr>
              <a:t>​</a:t>
            </a:r>
            <a:endParaRPr b="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a:solidFill>
                  <a:srgbClr val="3253DC"/>
                </a:solidFill>
                <a:latin typeface="Arial"/>
                <a:ea typeface="Arial"/>
                <a:cs typeface="Arial"/>
                <a:sym typeface="Arial"/>
              </a:rPr>
              <a:t>​</a:t>
            </a:r>
            <a:r>
              <a:rPr lang="en">
                <a:solidFill>
                  <a:srgbClr val="FFFFFF"/>
                </a:solidFill>
                <a:latin typeface="Arial"/>
                <a:ea typeface="Arial"/>
                <a:cs typeface="Arial"/>
                <a:sym typeface="Arial"/>
              </a:rPr>
              <a:t>Geneva, CH</a:t>
            </a:r>
            <a:endParaRPr>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a:solidFill>
                  <a:srgbClr val="3253DC"/>
                </a:solidFill>
                <a:latin typeface="Arial"/>
                <a:ea typeface="Arial"/>
                <a:cs typeface="Arial"/>
                <a:sym typeface="Arial"/>
              </a:rPr>
              <a:t>​</a:t>
            </a:r>
            <a:r>
              <a:rPr lang="en">
                <a:solidFill>
                  <a:srgbClr val="FFFFFF"/>
                </a:solidFill>
                <a:latin typeface="Arial"/>
                <a:ea typeface="Arial"/>
                <a:cs typeface="Arial"/>
                <a:sym typeface="Arial"/>
              </a:rPr>
              <a:t>Mar. 2019</a:t>
            </a:r>
            <a:endParaRPr>
              <a:solidFill>
                <a:srgbClr val="FFFFFF"/>
              </a:solidFill>
              <a:latin typeface="Arial"/>
              <a:ea typeface="Arial"/>
              <a:cs typeface="Arial"/>
              <a:sym typeface="Arial"/>
            </a:endParaRPr>
          </a:p>
          <a:p>
            <a:pPr marL="0" lvl="0" indent="0" algn="l" rtl="0">
              <a:spcBef>
                <a:spcPts val="600"/>
              </a:spcBef>
              <a:spcAft>
                <a:spcPts val="500"/>
              </a:spcAft>
              <a:buNone/>
            </a:pPr>
            <a:endParaRPr/>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Summary</a:t>
            </a:r>
            <a:endParaRPr/>
          </a:p>
        </p:txBody>
      </p:sp>
      <p:sp>
        <p:nvSpPr>
          <p:cNvPr id="468" name="Google Shape;468;p58"/>
          <p:cNvSpPr txBox="1">
            <a:spLocks noGrp="1"/>
          </p:cNvSpPr>
          <p:nvPr>
            <p:ph type="body" idx="1"/>
          </p:nvPr>
        </p:nvSpPr>
        <p:spPr>
          <a:xfrm>
            <a:off x="371475" y="816000"/>
            <a:ext cx="8392800" cy="3081300"/>
          </a:xfrm>
          <a:prstGeom prst="rect">
            <a:avLst/>
          </a:prstGeom>
        </p:spPr>
        <p:txBody>
          <a:bodyPr spcFirstLastPara="1" wrap="square" lIns="0" tIns="0" rIns="0" bIns="0" anchor="t" anchorCtr="0">
            <a:noAutofit/>
          </a:bodyPr>
          <a:lstStyle/>
          <a:p>
            <a:pPr marL="457200" lvl="0" indent="-317500" algn="l" rtl="0">
              <a:spcBef>
                <a:spcPts val="900"/>
              </a:spcBef>
              <a:spcAft>
                <a:spcPts val="0"/>
              </a:spcAft>
              <a:buSzPts val="1400"/>
              <a:buChar char="•"/>
            </a:pPr>
            <a:r>
              <a:rPr lang="en" dirty="0"/>
              <a:t>Two syntax changes proposed for triangle merge mode</a:t>
            </a:r>
            <a:endParaRPr dirty="0"/>
          </a:p>
          <a:p>
            <a:pPr marL="914400" lvl="1" indent="-317500" algn="l" rtl="0">
              <a:spcBef>
                <a:spcPts val="0"/>
              </a:spcBef>
              <a:spcAft>
                <a:spcPts val="0"/>
              </a:spcAft>
              <a:buSzPts val="1400"/>
              <a:buChar char="◦"/>
            </a:pPr>
            <a:r>
              <a:rPr lang="en" dirty="0"/>
              <a:t>Proposed 1: Signal a new tile group index to indicate the maximum number of triangle merge candidates, i.e., MaxNumTriangleMergeCand </a:t>
            </a:r>
            <a:endParaRPr dirty="0"/>
          </a:p>
          <a:p>
            <a:pPr marL="914400" lvl="0" indent="0" algn="l" rtl="0">
              <a:spcBef>
                <a:spcPts val="900"/>
              </a:spcBef>
              <a:spcAft>
                <a:spcPts val="0"/>
              </a:spcAft>
              <a:buNone/>
            </a:pPr>
            <a:endParaRPr dirty="0"/>
          </a:p>
          <a:p>
            <a:pPr marL="914400" lvl="1" indent="-317500" algn="l" rtl="0">
              <a:spcBef>
                <a:spcPts val="0"/>
              </a:spcBef>
              <a:spcAft>
                <a:spcPts val="0"/>
              </a:spcAft>
              <a:buSzPts val="1400"/>
              <a:buChar char="◦"/>
            </a:pPr>
            <a:r>
              <a:rPr lang="en" dirty="0"/>
              <a:t>Proposed 2: Skip the paring of the merge candidate index for the second triangle block, i.e., </a:t>
            </a:r>
            <a:r>
              <a:rPr lang="en" b="1" dirty="0"/>
              <a:t>merge_triangle_idx1</a:t>
            </a:r>
            <a:r>
              <a:rPr lang="en" dirty="0"/>
              <a:t>, as MaxNumTriangleMergeCand = 2</a:t>
            </a:r>
            <a:endParaRPr dirty="0"/>
          </a:p>
          <a:p>
            <a:pPr marL="1371600" lvl="2" indent="-317500" algn="l" rtl="0">
              <a:spcBef>
                <a:spcPts val="0"/>
              </a:spcBef>
              <a:spcAft>
                <a:spcPts val="0"/>
              </a:spcAft>
              <a:buSzPts val="1400"/>
              <a:buChar char="•"/>
            </a:pPr>
            <a:endParaRPr lang="en" dirty="0"/>
          </a:p>
          <a:p>
            <a:pPr marL="1371600" lvl="2" indent="-317500" algn="l" rtl="0">
              <a:spcBef>
                <a:spcPts val="0"/>
              </a:spcBef>
              <a:spcAft>
                <a:spcPts val="0"/>
              </a:spcAft>
              <a:buSzPts val="1400"/>
              <a:buChar char="•"/>
            </a:pPr>
            <a:r>
              <a:rPr lang="en" dirty="0"/>
              <a:t>Coding performance: </a:t>
            </a:r>
            <a:endParaRPr dirty="0"/>
          </a:p>
        </p:txBody>
      </p:sp>
      <p:graphicFrame>
        <p:nvGraphicFramePr>
          <p:cNvPr id="469" name="Google Shape;469;p58"/>
          <p:cNvGraphicFramePr/>
          <p:nvPr>
            <p:extLst>
              <p:ext uri="{D42A27DB-BD31-4B8C-83A1-F6EECF244321}">
                <p14:modId xmlns:p14="http://schemas.microsoft.com/office/powerpoint/2010/main" val="451630922"/>
              </p:ext>
            </p:extLst>
          </p:nvPr>
        </p:nvGraphicFramePr>
        <p:xfrm>
          <a:off x="1687531" y="3138870"/>
          <a:ext cx="6472450" cy="1188630"/>
        </p:xfrm>
        <a:graphic>
          <a:graphicData uri="http://schemas.openxmlformats.org/drawingml/2006/table">
            <a:tbl>
              <a:tblPr>
                <a:noFill/>
                <a:tableStyleId>{C67BA94E-8292-4AAB-8130-5347CC0CBB8E}</a:tableStyleId>
              </a:tblPr>
              <a:tblGrid>
                <a:gridCol w="1258875">
                  <a:extLst>
                    <a:ext uri="{9D8B030D-6E8A-4147-A177-3AD203B41FA5}">
                      <a16:colId xmlns:a16="http://schemas.microsoft.com/office/drawing/2014/main" val="20000"/>
                    </a:ext>
                  </a:extLst>
                </a:gridCol>
                <a:gridCol w="2833350">
                  <a:extLst>
                    <a:ext uri="{9D8B030D-6E8A-4147-A177-3AD203B41FA5}">
                      <a16:colId xmlns:a16="http://schemas.microsoft.com/office/drawing/2014/main" val="20001"/>
                    </a:ext>
                  </a:extLst>
                </a:gridCol>
                <a:gridCol w="2380225">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en-US" dirty="0"/>
                        <a:t>CTC</a:t>
                      </a:r>
                      <a:endParaRPr dirty="0"/>
                    </a:p>
                  </a:txBody>
                  <a:tcPr marL="91425" marR="91425" marT="91425" marB="91425"/>
                </a:tc>
                <a:tc>
                  <a:txBody>
                    <a:bodyPr/>
                    <a:lstStyle/>
                    <a:p>
                      <a:pPr marL="0" lvl="0" indent="0" algn="l" rtl="0">
                        <a:spcBef>
                          <a:spcPts val="0"/>
                        </a:spcBef>
                        <a:spcAft>
                          <a:spcPts val="0"/>
                        </a:spcAft>
                        <a:buNone/>
                      </a:pPr>
                      <a:r>
                        <a:rPr lang="en-US" dirty="0"/>
                        <a:t>YUV-</a:t>
                      </a:r>
                      <a:r>
                        <a:rPr lang="en" dirty="0"/>
                        <a:t>Bitrate </a:t>
                      </a:r>
                      <a:endParaRPr dirty="0"/>
                    </a:p>
                  </a:txBody>
                  <a:tcPr marL="91425" marR="91425" marT="91425" marB="91425"/>
                </a:tc>
                <a:tc>
                  <a:txBody>
                    <a:bodyPr/>
                    <a:lstStyle/>
                    <a:p>
                      <a:pPr marL="0" lvl="0" indent="0" algn="l" rtl="0">
                        <a:spcBef>
                          <a:spcPts val="0"/>
                        </a:spcBef>
                        <a:spcAft>
                          <a:spcPts val="0"/>
                        </a:spcAft>
                        <a:buNone/>
                      </a:pPr>
                      <a:r>
                        <a:rPr lang="en"/>
                        <a:t>EncT / DecT</a:t>
                      </a:r>
                      <a:endParaRPr/>
                    </a:p>
                  </a:txBody>
                  <a:tcPr marL="91425" marR="91425" marT="91425" marB="91425"/>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en"/>
                        <a:t>RA</a:t>
                      </a:r>
                      <a:endParaRPr/>
                    </a:p>
                  </a:txBody>
                  <a:tcPr marL="91425" marR="91425" marT="91425" marB="91425"/>
                </a:tc>
                <a:tc>
                  <a:txBody>
                    <a:bodyPr/>
                    <a:lstStyle/>
                    <a:p>
                      <a:pPr marL="0" lvl="0" indent="0" algn="l" rtl="0">
                        <a:spcBef>
                          <a:spcPts val="0"/>
                        </a:spcBef>
                        <a:spcAft>
                          <a:spcPts val="0"/>
                        </a:spcAft>
                        <a:buNone/>
                      </a:pPr>
                      <a:r>
                        <a:rPr lang="en-US" dirty="0"/>
                        <a:t>-0.06%, -0.17%, -0.12%</a:t>
                      </a:r>
                      <a:endParaRPr dirty="0"/>
                    </a:p>
                  </a:txBody>
                  <a:tcPr marL="91425" marR="91425" marT="91425" marB="91425"/>
                </a:tc>
                <a:tc>
                  <a:txBody>
                    <a:bodyPr/>
                    <a:lstStyle/>
                    <a:p>
                      <a:pPr marL="0" lvl="0" indent="0" algn="l" rtl="0">
                        <a:spcBef>
                          <a:spcPts val="0"/>
                        </a:spcBef>
                        <a:spcAft>
                          <a:spcPts val="0"/>
                        </a:spcAft>
                        <a:buNone/>
                      </a:pPr>
                      <a:r>
                        <a:rPr lang="en-US" dirty="0"/>
                        <a:t>100% / 100%</a:t>
                      </a:r>
                      <a:endParaRPr dirty="0"/>
                    </a:p>
                  </a:txBody>
                  <a:tcPr marL="91425" marR="91425" marT="91425" marB="91425"/>
                </a:tc>
                <a:extLst>
                  <a:ext uri="{0D108BD9-81ED-4DB2-BD59-A6C34878D82A}">
                    <a16:rowId xmlns:a16="http://schemas.microsoft.com/office/drawing/2014/main" val="10001"/>
                  </a:ext>
                </a:extLst>
              </a:tr>
              <a:tr h="271400">
                <a:tc>
                  <a:txBody>
                    <a:bodyPr/>
                    <a:lstStyle/>
                    <a:p>
                      <a:pPr marL="0" lvl="0" indent="0" algn="l" rtl="0">
                        <a:spcBef>
                          <a:spcPts val="0"/>
                        </a:spcBef>
                        <a:spcAft>
                          <a:spcPts val="0"/>
                        </a:spcAft>
                        <a:buNone/>
                      </a:pPr>
                      <a:r>
                        <a:rPr lang="en"/>
                        <a:t>LB</a:t>
                      </a:r>
                      <a:endParaRPr/>
                    </a:p>
                  </a:txBody>
                  <a:tcPr marL="91425" marR="91425" marT="91425" marB="91425"/>
                </a:tc>
                <a:tc>
                  <a:txBody>
                    <a:bodyPr/>
                    <a:lstStyle/>
                    <a:p>
                      <a:pPr marL="0" lvl="0" indent="0" algn="l" rtl="0">
                        <a:spcBef>
                          <a:spcPts val="0"/>
                        </a:spcBef>
                        <a:spcAft>
                          <a:spcPts val="0"/>
                        </a:spcAft>
                        <a:buNone/>
                      </a:pPr>
                      <a:r>
                        <a:rPr lang="en-US" dirty="0"/>
                        <a:t>-0.17%, -0.22%, -0.19%</a:t>
                      </a:r>
                      <a:endParaRPr dirty="0"/>
                    </a:p>
                  </a:txBody>
                  <a:tcPr marL="91425" marR="91425" marT="91425" marB="91425"/>
                </a:tc>
                <a:tc>
                  <a:txBody>
                    <a:bodyPr/>
                    <a:lstStyle/>
                    <a:p>
                      <a:pPr marL="0" lvl="0" indent="0" algn="l" rtl="0">
                        <a:spcBef>
                          <a:spcPts val="0"/>
                        </a:spcBef>
                        <a:spcAft>
                          <a:spcPts val="0"/>
                        </a:spcAft>
                        <a:buNone/>
                      </a:pPr>
                      <a:r>
                        <a:rPr lang="en-US" dirty="0"/>
                        <a:t>100% / 99%</a:t>
                      </a:r>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59"/>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a:t>Current VVC</a:t>
            </a:r>
            <a:endParaRPr/>
          </a:p>
        </p:txBody>
      </p:sp>
      <p:sp>
        <p:nvSpPr>
          <p:cNvPr id="475" name="Google Shape;475;p59"/>
          <p:cNvSpPr txBox="1">
            <a:spLocks noGrp="1"/>
          </p:cNvSpPr>
          <p:nvPr>
            <p:ph type="body" idx="1"/>
          </p:nvPr>
        </p:nvSpPr>
        <p:spPr>
          <a:xfrm>
            <a:off x="371475" y="892200"/>
            <a:ext cx="8392800" cy="3147600"/>
          </a:xfrm>
          <a:prstGeom prst="rect">
            <a:avLst/>
          </a:prstGeom>
        </p:spPr>
        <p:txBody>
          <a:bodyPr spcFirstLastPara="1" wrap="square" lIns="0" tIns="0" rIns="0" bIns="0" anchor="t" anchorCtr="0">
            <a:noAutofit/>
          </a:bodyPr>
          <a:lstStyle/>
          <a:p>
            <a:pPr marL="457200" lvl="0" indent="-317500" algn="l" rtl="0">
              <a:spcBef>
                <a:spcPts val="900"/>
              </a:spcBef>
              <a:spcAft>
                <a:spcPts val="0"/>
              </a:spcAft>
              <a:buSzPts val="1400"/>
              <a:buChar char="•"/>
            </a:pPr>
            <a:r>
              <a:rPr lang="en" dirty="0"/>
              <a:t>VVC introduces a triangle merge mode for inter prediction to evenly split a CU into two triangle-shaped partitions</a:t>
            </a:r>
            <a:endParaRPr dirty="0"/>
          </a:p>
          <a:p>
            <a:pPr marL="914400" lvl="1" indent="-317500" algn="l" rtl="0">
              <a:spcBef>
                <a:spcPts val="0"/>
              </a:spcBef>
              <a:spcAft>
                <a:spcPts val="0"/>
              </a:spcAft>
              <a:buSzPts val="1400"/>
              <a:buChar char="◦"/>
            </a:pPr>
            <a:r>
              <a:rPr lang="en" dirty="0"/>
              <a:t>Each triangle-shaped partition block </a:t>
            </a:r>
            <a:r>
              <a:rPr lang="en" b="1" i="1" u="sng" dirty="0"/>
              <a:t>always</a:t>
            </a:r>
            <a:r>
              <a:rPr lang="en" dirty="0"/>
              <a:t> signals a merge index to specify the selected merge candidate, i.e.,  </a:t>
            </a:r>
            <a:r>
              <a:rPr lang="en" b="1" dirty="0"/>
              <a:t>merge_triangle_idx0</a:t>
            </a:r>
            <a:r>
              <a:rPr lang="en" dirty="0"/>
              <a:t> and </a:t>
            </a:r>
            <a:r>
              <a:rPr lang="en" b="1" dirty="0"/>
              <a:t>merge_triangle_idx1</a:t>
            </a:r>
            <a:endParaRPr b="1" dirty="0"/>
          </a:p>
          <a:p>
            <a:pPr marL="914400" lvl="0" indent="0" algn="l" rtl="0">
              <a:spcBef>
                <a:spcPts val="900"/>
              </a:spcBef>
              <a:spcAft>
                <a:spcPts val="0"/>
              </a:spcAft>
              <a:buNone/>
            </a:pPr>
            <a:endParaRPr dirty="0"/>
          </a:p>
          <a:p>
            <a:pPr marL="457200" lvl="0" indent="-317500" algn="l" rtl="0">
              <a:spcBef>
                <a:spcPts val="900"/>
              </a:spcBef>
              <a:spcAft>
                <a:spcPts val="0"/>
              </a:spcAft>
              <a:buSzPts val="1400"/>
              <a:buChar char="•"/>
            </a:pPr>
            <a:r>
              <a:rPr lang="en" dirty="0"/>
              <a:t>There is no higher-level syntax to specify the number of triangle merge candidates</a:t>
            </a:r>
            <a:endParaRPr dirty="0"/>
          </a:p>
          <a:p>
            <a:pPr marL="914400" lvl="1" indent="-317500" algn="l" rtl="0">
              <a:spcBef>
                <a:spcPts val="0"/>
              </a:spcBef>
              <a:spcAft>
                <a:spcPts val="0"/>
              </a:spcAft>
              <a:buSzPts val="1400"/>
              <a:buChar char="◦"/>
            </a:pPr>
            <a:r>
              <a:rPr lang="en" dirty="0"/>
              <a:t>In current VTM, the number is fixed to be 5, which is less flexible compared with normal merge mode and subblock merge mode</a:t>
            </a:r>
            <a:endParaRPr dirty="0"/>
          </a:p>
          <a:p>
            <a:pPr marL="457200" lvl="0" indent="0" algn="l" rtl="0">
              <a:spcBef>
                <a:spcPts val="900"/>
              </a:spcBef>
              <a:spcAft>
                <a:spcPts val="0"/>
              </a:spcAft>
              <a:buNone/>
            </a:pPr>
            <a:endParaRPr b="1" dirty="0"/>
          </a:p>
          <a:p>
            <a:pPr marL="914400" lvl="0" indent="0" algn="l" rtl="0">
              <a:spcBef>
                <a:spcPts val="9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Proposed 1</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marL="457200" lvl="0" indent="-317500" algn="l" rtl="0">
              <a:spcBef>
                <a:spcPts val="900"/>
              </a:spcBef>
              <a:spcAft>
                <a:spcPts val="0"/>
              </a:spcAft>
              <a:buSzPts val="1400"/>
              <a:buChar char="•"/>
            </a:pPr>
            <a:r>
              <a:rPr lang="en" dirty="0"/>
              <a:t>A new tile group element </a:t>
            </a:r>
            <a:r>
              <a:rPr lang="en" b="1" dirty="0">
                <a:solidFill>
                  <a:srgbClr val="FF0000"/>
                </a:solidFill>
              </a:rPr>
              <a:t>five_minus_max_num_triangle_merge_cand</a:t>
            </a:r>
            <a:r>
              <a:rPr lang="en" dirty="0"/>
              <a:t> to indicate the maximum number of triangle merge candidates, i.e., </a:t>
            </a:r>
            <a:r>
              <a:rPr lang="en" dirty="0">
                <a:solidFill>
                  <a:srgbClr val="FF0000"/>
                </a:solidFill>
              </a:rPr>
              <a:t>MaxNumTriangleMergeCand</a:t>
            </a:r>
          </a:p>
          <a:p>
            <a:pPr marL="457200" lvl="0" indent="-317500" algn="l" rtl="0">
              <a:spcBef>
                <a:spcPts val="900"/>
              </a:spcBef>
              <a:spcAft>
                <a:spcPts val="0"/>
              </a:spcAft>
              <a:buSzPts val="1400"/>
              <a:buChar char="•"/>
            </a:pPr>
            <a:endParaRPr b="1" dirty="0">
              <a:solidFill>
                <a:srgbClr val="FF0000"/>
              </a:solidFill>
            </a:endParaRPr>
          </a:p>
          <a:p>
            <a:pPr marL="914400" lvl="0" indent="0" algn="l" rtl="0">
              <a:spcBef>
                <a:spcPts val="900"/>
              </a:spcBef>
              <a:spcAft>
                <a:spcPts val="0"/>
              </a:spcAft>
              <a:buNone/>
            </a:pPr>
            <a:endParaRPr dirty="0"/>
          </a:p>
        </p:txBody>
      </p:sp>
      <p:graphicFrame>
        <p:nvGraphicFramePr>
          <p:cNvPr id="2" name="Table 1">
            <a:extLst>
              <a:ext uri="{FF2B5EF4-FFF2-40B4-BE49-F238E27FC236}">
                <a16:creationId xmlns:a16="http://schemas.microsoft.com/office/drawing/2014/main" id="{C11BBCB8-5674-46D1-9737-0A34EFFD97A0}"/>
              </a:ext>
            </a:extLst>
          </p:cNvPr>
          <p:cNvGraphicFramePr>
            <a:graphicFrameLocks noGrp="1"/>
          </p:cNvGraphicFramePr>
          <p:nvPr>
            <p:extLst>
              <p:ext uri="{D42A27DB-BD31-4B8C-83A1-F6EECF244321}">
                <p14:modId xmlns:p14="http://schemas.microsoft.com/office/powerpoint/2010/main" val="3555407135"/>
              </p:ext>
            </p:extLst>
          </p:nvPr>
        </p:nvGraphicFramePr>
        <p:xfrm>
          <a:off x="371475" y="2063918"/>
          <a:ext cx="4536758" cy="2346960"/>
        </p:xfrm>
        <a:graphic>
          <a:graphicData uri="http://schemas.openxmlformats.org/drawingml/2006/table">
            <a:tbl>
              <a:tblPr/>
              <a:tblGrid>
                <a:gridCol w="3775871">
                  <a:extLst>
                    <a:ext uri="{9D8B030D-6E8A-4147-A177-3AD203B41FA5}">
                      <a16:colId xmlns:a16="http://schemas.microsoft.com/office/drawing/2014/main" val="3481335164"/>
                    </a:ext>
                  </a:extLst>
                </a:gridCol>
                <a:gridCol w="760887">
                  <a:extLst>
                    <a:ext uri="{9D8B030D-6E8A-4147-A177-3AD203B41FA5}">
                      <a16:colId xmlns:a16="http://schemas.microsoft.com/office/drawing/2014/main" val="575420974"/>
                    </a:ext>
                  </a:extLst>
                </a:gridCol>
              </a:tblGrid>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err="1">
                          <a:effectLst/>
                          <a:latin typeface="Times New Roman" panose="02020603050405020304" pitchFamily="18" charset="0"/>
                          <a:ea typeface="Malgun Gothic" panose="020B0503020000020004" pitchFamily="34" charset="-127"/>
                        </a:rPr>
                        <a:t>tile_group_header</a:t>
                      </a:r>
                      <a:r>
                        <a:rPr lang="en-CA" sz="1100" dirty="0">
                          <a:effectLst/>
                          <a:latin typeface="Times New Roman" panose="02020603050405020304" pitchFamily="18" charset="0"/>
                          <a:ea typeface="Malgun Gothic" panose="020B0503020000020004" pitchFamily="34" charset="-127"/>
                        </a:rPr>
                        <a:t> ( )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1">
                          <a:effectLst/>
                          <a:latin typeface="Times New Roman" panose="02020603050405020304" pitchFamily="18" charset="0"/>
                          <a:ea typeface="Malgun Gothic" panose="020B0503020000020004" pitchFamily="34" charset="-127"/>
                        </a:rPr>
                        <a:t>Descriptor</a:t>
                      </a:r>
                      <a:endParaRPr lang="en-US" sz="1100" b="1">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049504"/>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a:effectLst/>
                          <a:latin typeface="Times New Roman" panose="02020603050405020304" pitchFamily="18" charset="0"/>
                          <a:ea typeface="Malgun Gothic" panose="020B0503020000020004" pitchFamily="34" charset="-127"/>
                        </a:rPr>
                        <a:t> </a:t>
                      </a:r>
                      <a:endParaRPr lang="en-US" sz="1100" b="1">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4531383"/>
                  </a:ext>
                </a:extLst>
              </a:tr>
              <a:tr h="27813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if( ( </a:t>
                      </a:r>
                      <a:r>
                        <a:rPr lang="en-CA" sz="1100" dirty="0" err="1">
                          <a:effectLst/>
                          <a:latin typeface="Times New Roman" panose="02020603050405020304" pitchFamily="18" charset="0"/>
                          <a:ea typeface="Malgun Gothic" panose="020B0503020000020004" pitchFamily="34" charset="-127"/>
                        </a:rPr>
                        <a:t>weighted_pred_flag</a:t>
                      </a:r>
                      <a:r>
                        <a:rPr lang="en-CA" sz="1100" dirty="0">
                          <a:effectLst/>
                          <a:latin typeface="Times New Roman" panose="02020603050405020304" pitchFamily="18" charset="0"/>
                          <a:ea typeface="Malgun Gothic" panose="020B0503020000020004" pitchFamily="34" charset="-127"/>
                        </a:rPr>
                        <a:t>  &amp;&amp;  </a:t>
                      </a:r>
                      <a:r>
                        <a:rPr lang="en-CA" sz="1100" dirty="0" err="1">
                          <a:effectLst/>
                          <a:latin typeface="Times New Roman" panose="02020603050405020304" pitchFamily="18" charset="0"/>
                          <a:ea typeface="Malgun Gothic" panose="020B0503020000020004" pitchFamily="34" charset="-127"/>
                        </a:rPr>
                        <a:t>tile_group_type</a:t>
                      </a:r>
                      <a:r>
                        <a:rPr lang="en-CA" sz="1100" dirty="0">
                          <a:effectLst/>
                          <a:latin typeface="Times New Roman" panose="02020603050405020304" pitchFamily="18" charset="0"/>
                          <a:ea typeface="Malgun Gothic" panose="020B0503020000020004" pitchFamily="34" charset="-127"/>
                        </a:rPr>
                        <a:t>  = =  P )  | |</a:t>
                      </a:r>
                      <a:br>
                        <a:rPr lang="en-CA" sz="1100" dirty="0">
                          <a:effectLst/>
                          <a:latin typeface="Times New Roman" panose="02020603050405020304" pitchFamily="18" charset="0"/>
                          <a:ea typeface="Malgun Gothic" panose="020B0503020000020004" pitchFamily="34" charset="-127"/>
                        </a:rPr>
                      </a:br>
                      <a:r>
                        <a:rPr lang="en-CA" sz="1100" dirty="0">
                          <a:effectLst/>
                          <a:latin typeface="Times New Roman" panose="02020603050405020304" pitchFamily="18" charset="0"/>
                          <a:ea typeface="Malgun Gothic" panose="020B0503020000020004" pitchFamily="34" charset="-127"/>
                        </a:rPr>
                        <a:t>			 ( </a:t>
                      </a:r>
                      <a:r>
                        <a:rPr lang="en-CA" sz="1100" dirty="0" err="1">
                          <a:effectLst/>
                          <a:latin typeface="Times New Roman" panose="02020603050405020304" pitchFamily="18" charset="0"/>
                          <a:ea typeface="Malgun Gothic" panose="020B0503020000020004" pitchFamily="34" charset="-127"/>
                        </a:rPr>
                        <a:t>weighted_bipred_flag</a:t>
                      </a:r>
                      <a:r>
                        <a:rPr lang="en-CA" sz="1100" dirty="0">
                          <a:effectLst/>
                          <a:latin typeface="Times New Roman" panose="02020603050405020304" pitchFamily="18" charset="0"/>
                          <a:ea typeface="Malgun Gothic" panose="020B0503020000020004" pitchFamily="34" charset="-127"/>
                        </a:rPr>
                        <a:t>  &amp;&amp;  </a:t>
                      </a:r>
                      <a:r>
                        <a:rPr lang="en-CA" sz="1100" dirty="0" err="1">
                          <a:effectLst/>
                          <a:latin typeface="Times New Roman" panose="02020603050405020304" pitchFamily="18" charset="0"/>
                          <a:ea typeface="Malgun Gothic" panose="020B0503020000020004" pitchFamily="34" charset="-127"/>
                        </a:rPr>
                        <a:t>tile_group</a:t>
                      </a:r>
                      <a:r>
                        <a:rPr lang="en-CA" sz="1100" dirty="0">
                          <a:effectLst/>
                          <a:latin typeface="Times New Roman" panose="02020603050405020304" pitchFamily="18" charset="0"/>
                          <a:ea typeface="Malgun Gothic" panose="020B0503020000020004" pitchFamily="34" charset="-127"/>
                        </a:rPr>
                        <a:t>  = =  B )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dirty="0">
                          <a:effectLst/>
                          <a:latin typeface="Times New Roman" panose="02020603050405020304" pitchFamily="18" charset="0"/>
                          <a:ea typeface="MS Mincho" panose="02020609040205080304" pitchFamily="49" charset="-128"/>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7241331"/>
                  </a:ext>
                </a:extLst>
              </a:tr>
              <a:tr h="12803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a:t>
                      </a:r>
                      <a:r>
                        <a:rPr lang="en-CA" sz="1100" dirty="0" err="1">
                          <a:effectLst/>
                          <a:latin typeface="Times New Roman" panose="02020603050405020304" pitchFamily="18" charset="0"/>
                          <a:ea typeface="Malgun Gothic" panose="020B0503020000020004" pitchFamily="34" charset="-127"/>
                        </a:rPr>
                        <a:t>pred_weight_table</a:t>
                      </a:r>
                      <a:r>
                        <a:rPr lang="en-CA" sz="1100" dirty="0">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dirty="0">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9979865"/>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a:t>
                      </a:r>
                      <a:r>
                        <a:rPr lang="en-CA" sz="1100" b="1" dirty="0" err="1">
                          <a:effectLst/>
                          <a:latin typeface="Times New Roman" panose="02020603050405020304" pitchFamily="18" charset="0"/>
                          <a:ea typeface="Malgun Gothic" panose="020B0503020000020004" pitchFamily="34" charset="-127"/>
                        </a:rPr>
                        <a:t>six_minus_max_num_merge_cand</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a:effectLst/>
                          <a:latin typeface="Times New Roman" panose="02020603050405020304" pitchFamily="18" charset="0"/>
                          <a:ea typeface="Malgun Gothic" panose="020B0503020000020004" pitchFamily="34" charset="-127"/>
                        </a:rPr>
                        <a:t>ue(v)</a:t>
                      </a:r>
                      <a:endParaRPr lang="en-US" sz="110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9185806"/>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if( </a:t>
                      </a:r>
                      <a:r>
                        <a:rPr lang="en-CA" sz="1100" dirty="0" err="1">
                          <a:effectLst/>
                          <a:latin typeface="Times New Roman" panose="02020603050405020304" pitchFamily="18" charset="0"/>
                          <a:ea typeface="Malgun Gothic" panose="020B0503020000020004" pitchFamily="34" charset="-127"/>
                        </a:rPr>
                        <a:t>sps_affine_enabled_flag</a:t>
                      </a:r>
                      <a:r>
                        <a:rPr lang="en-CA" sz="1100" dirty="0">
                          <a:effectLst/>
                          <a:latin typeface="Times New Roman" panose="02020603050405020304" pitchFamily="18" charset="0"/>
                          <a:ea typeface="Malgun Gothic" panose="020B0503020000020004" pitchFamily="34" charset="-127"/>
                        </a:rPr>
                        <a:t> )</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6358734"/>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			</a:t>
                      </a:r>
                      <a:r>
                        <a:rPr lang="en-CA" sz="1100" b="1" dirty="0" err="1">
                          <a:effectLst/>
                          <a:latin typeface="Times New Roman" panose="02020603050405020304" pitchFamily="18" charset="0"/>
                          <a:ea typeface="Malgun Gothic" panose="020B0503020000020004" pitchFamily="34" charset="-127"/>
                        </a:rPr>
                        <a:t>five_minus_max_num_subblock_merge_cand</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1" dirty="0" err="1">
                          <a:effectLst/>
                          <a:latin typeface="Times New Roman" panose="02020603050405020304" pitchFamily="18" charset="0"/>
                          <a:ea typeface="PMingLiU" panose="02020500000000000000" pitchFamily="18" charset="-120"/>
                        </a:rPr>
                        <a:t>ue</a:t>
                      </a:r>
                      <a:r>
                        <a:rPr lang="en-CA" sz="1100" b="1" dirty="0">
                          <a:effectLst/>
                          <a:latin typeface="Times New Roman" panose="02020603050405020304" pitchFamily="18" charset="0"/>
                          <a:ea typeface="PMingLiU" panose="02020500000000000000" pitchFamily="18" charset="-120"/>
                        </a:rPr>
                        <a:t>(v)</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3607974"/>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highlight>
                            <a:srgbClr val="FFFF00"/>
                          </a:highlight>
                          <a:latin typeface="Times New Roman" panose="02020603050405020304" pitchFamily="18" charset="0"/>
                          <a:ea typeface="Malgun Gothic" panose="020B0503020000020004" pitchFamily="34" charset="-127"/>
                        </a:rPr>
                        <a:t>		if( </a:t>
                      </a:r>
                      <a:r>
                        <a:rPr lang="en-CA" sz="11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1100" dirty="0" err="1">
                          <a:solidFill>
                            <a:srgbClr val="000000"/>
                          </a:solidFill>
                          <a:effectLst/>
                          <a:highlight>
                            <a:srgbClr val="FFFF00"/>
                          </a:highlight>
                          <a:latin typeface="Times New Roman" panose="02020603050405020304" pitchFamily="18" charset="0"/>
                          <a:ea typeface="PMingLiU" panose="02020500000000000000" pitchFamily="18" charset="-120"/>
                        </a:rPr>
                        <a:t>triangle</a:t>
                      </a:r>
                      <a:r>
                        <a:rPr lang="en-CA" sz="1100"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r>
                        <a:rPr lang="en-CA" sz="1100" b="1" dirty="0">
                          <a:solidFill>
                            <a:srgbClr val="000000"/>
                          </a:solidFill>
                          <a:effectLst/>
                          <a:highlight>
                            <a:srgbClr val="FFFF00"/>
                          </a:highlight>
                          <a:latin typeface="Times New Roman" panose="02020603050405020304" pitchFamily="18" charset="0"/>
                          <a:ea typeface="Malgun Gothic" panose="020B0503020000020004" pitchFamily="34" charset="-127"/>
                        </a:rPr>
                        <a:t> </a:t>
                      </a:r>
                      <a:r>
                        <a:rPr lang="en-CA" sz="1100" dirty="0">
                          <a:effectLst/>
                          <a:highlight>
                            <a:srgbClr val="FFFF00"/>
                          </a:highlight>
                          <a:latin typeface="Times New Roman" panose="02020603050405020304" pitchFamily="18" charset="0"/>
                          <a:ea typeface="Malgun Gothic" panose="020B0503020000020004" pitchFamily="34" charset="-127"/>
                        </a:rPr>
                        <a:t>)</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103955"/>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b="1" dirty="0">
                          <a:effectLst/>
                          <a:highlight>
                            <a:srgbClr val="FFFF00"/>
                          </a:highlight>
                          <a:latin typeface="Times New Roman" panose="02020603050405020304" pitchFamily="18" charset="0"/>
                          <a:ea typeface="Malgun Gothic" panose="020B0503020000020004" pitchFamily="34" charset="-127"/>
                        </a:rPr>
                        <a:t>            </a:t>
                      </a:r>
                      <a:r>
                        <a:rPr lang="en-CA" sz="1100" b="1" dirty="0" err="1">
                          <a:effectLst/>
                          <a:highlight>
                            <a:srgbClr val="FFFF00"/>
                          </a:highlight>
                          <a:latin typeface="Times New Roman" panose="02020603050405020304" pitchFamily="18" charset="0"/>
                          <a:ea typeface="Malgun Gothic" panose="020B0503020000020004" pitchFamily="34" charset="-127"/>
                        </a:rPr>
                        <a:t>five_minus_max_num_triangle_merge_cand</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1" dirty="0" err="1">
                          <a:effectLst/>
                          <a:highlight>
                            <a:srgbClr val="FFFF00"/>
                          </a:highlight>
                          <a:latin typeface="Times New Roman" panose="02020603050405020304" pitchFamily="18" charset="0"/>
                          <a:ea typeface="PMingLiU" panose="02020500000000000000" pitchFamily="18" charset="-120"/>
                        </a:rPr>
                        <a:t>ue</a:t>
                      </a:r>
                      <a:r>
                        <a:rPr lang="en-CA" sz="1100" b="1" dirty="0">
                          <a:effectLst/>
                          <a:highlight>
                            <a:srgbClr val="FFFF00"/>
                          </a:highlight>
                          <a:latin typeface="Times New Roman" panose="02020603050405020304" pitchFamily="18" charset="0"/>
                          <a:ea typeface="PMingLiU" panose="02020500000000000000" pitchFamily="18" charset="-120"/>
                        </a:rPr>
                        <a:t>(v)</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2752610"/>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latin typeface="Times New Roman" panose="02020603050405020304" pitchFamily="18" charset="0"/>
                          <a:ea typeface="Malgun Gothic" panose="020B0503020000020004" pitchFamily="34" charset="-127"/>
                        </a:rPr>
                        <a:t>		if( sps_fpel_mmvd_enabled_flag )</a:t>
                      </a:r>
                      <a:endParaRPr lang="en-US" sz="110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5625218"/>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latin typeface="Times New Roman" panose="02020603050405020304" pitchFamily="18" charset="0"/>
                          <a:ea typeface="Malgun Gothic" panose="020B0503020000020004" pitchFamily="34" charset="-127"/>
                        </a:rPr>
                        <a:t>			</a:t>
                      </a:r>
                      <a:r>
                        <a:rPr lang="en-CA" sz="1100" b="1">
                          <a:effectLst/>
                          <a:latin typeface="Times New Roman" panose="02020603050405020304" pitchFamily="18" charset="0"/>
                          <a:ea typeface="Malgun Gothic" panose="020B0503020000020004" pitchFamily="34" charset="-127"/>
                        </a:rPr>
                        <a:t>tile_group_fpel_mmvd_enabled_flag</a:t>
                      </a:r>
                      <a:endParaRPr lang="en-US" sz="110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1" kern="100" dirty="0">
                          <a:effectLst/>
                          <a:latin typeface="Times New Roman" panose="02020603050405020304" pitchFamily="18" charset="0"/>
                          <a:ea typeface="Malgun Gothic" panose="020B0503020000020004" pitchFamily="34" charset="-127"/>
                        </a:rPr>
                        <a:t>u(1)</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8296131"/>
                  </a:ext>
                </a:extLst>
              </a:tr>
              <a:tr h="15784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latin typeface="Times New Roman" panose="02020603050405020304" pitchFamily="18" charset="0"/>
                          <a:ea typeface="Malgun Gothic" panose="020B0503020000020004" pitchFamily="34" charset="-127"/>
                        </a:rPr>
                        <a:t>  …</a:t>
                      </a:r>
                      <a:endParaRPr lang="en-US" sz="110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5099003"/>
                  </a:ext>
                </a:extLst>
              </a:tr>
              <a:tr h="139065">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a:effectLst/>
                          <a:latin typeface="Times New Roman" panose="02020603050405020304" pitchFamily="18" charset="0"/>
                          <a:ea typeface="Malgun Gothic" panose="020B0503020000020004" pitchFamily="34" charset="-127"/>
                        </a:rPr>
                        <a:t>}</a:t>
                      </a:r>
                      <a:endParaRPr lang="en-US" sz="1100"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100" b="0" dirty="0">
                          <a:effectLst/>
                          <a:latin typeface="Times New Roman" panose="02020603050405020304" pitchFamily="18" charset="0"/>
                          <a:ea typeface="Malgun Gothic" panose="020B0503020000020004" pitchFamily="34" charset="-127"/>
                        </a:rPr>
                        <a:t> </a:t>
                      </a:r>
                      <a:endParaRPr lang="en-US" sz="1100" b="1" dirty="0">
                        <a:effectLst/>
                        <a:latin typeface="Times New Roman" panose="02020603050405020304" pitchFamily="18" charset="0"/>
                        <a:ea typeface="Malgun Gothic" panose="020B0503020000020004" pitchFamily="34" charset="-127"/>
                      </a:endParaRPr>
                    </a:p>
                  </a:txBody>
                  <a:tcPr marL="62579" marR="62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219512"/>
                  </a:ext>
                </a:extLst>
              </a:tr>
            </a:tbl>
          </a:graphicData>
        </a:graphic>
      </p:graphicFrame>
      <p:sp>
        <p:nvSpPr>
          <p:cNvPr id="4" name="TextBox 3">
            <a:extLst>
              <a:ext uri="{FF2B5EF4-FFF2-40B4-BE49-F238E27FC236}">
                <a16:creationId xmlns:a16="http://schemas.microsoft.com/office/drawing/2014/main" id="{B3DA738C-5DBA-4FF2-9A2E-C9AAE35F95D0}"/>
              </a:ext>
            </a:extLst>
          </p:cNvPr>
          <p:cNvSpPr txBox="1"/>
          <p:nvPr/>
        </p:nvSpPr>
        <p:spPr>
          <a:xfrm>
            <a:off x="5258966" y="2063918"/>
            <a:ext cx="3650365" cy="2469907"/>
          </a:xfrm>
          <a:prstGeom prst="rect">
            <a:avLst/>
          </a:prstGeom>
          <a:noFill/>
        </p:spPr>
        <p:txBody>
          <a:bodyPr wrap="square" rtlCol="0">
            <a:spAutoFit/>
          </a:bodyPr>
          <a:lstStyle/>
          <a:p>
            <a:pPr marL="171450" indent="-171450" hangingPunct="0">
              <a:buFont typeface="Arial" panose="020B0604020202020204" pitchFamily="34" charset="0"/>
              <a:buChar char="•"/>
            </a:pPr>
            <a:r>
              <a:rPr lang="en-CA" sz="1200" dirty="0" err="1"/>
              <a:t>MaxNumTriangleMergeCand</a:t>
            </a:r>
            <a:r>
              <a:rPr lang="en-CA" sz="1200" dirty="0"/>
              <a:t> = T − </a:t>
            </a:r>
            <a:r>
              <a:rPr lang="en-CA" sz="1200" dirty="0" err="1"/>
              <a:t>five_minus_max_num_triangle_merge_cand</a:t>
            </a:r>
            <a:r>
              <a:rPr lang="en-CA" sz="1200" dirty="0"/>
              <a:t>	</a:t>
            </a:r>
          </a:p>
          <a:p>
            <a:pPr marL="171450" indent="-171450" hangingPunct="0">
              <a:buFont typeface="Arial" panose="020B0604020202020204" pitchFamily="34" charset="0"/>
              <a:buChar char="•"/>
            </a:pPr>
            <a:r>
              <a:rPr lang="en-CA" sz="1200" dirty="0"/>
              <a:t>The value of </a:t>
            </a:r>
            <a:r>
              <a:rPr lang="en-CA" sz="1200" dirty="0" err="1"/>
              <a:t>MaxNumTriangleMergeCand</a:t>
            </a:r>
            <a:r>
              <a:rPr lang="en-CA" sz="1200" dirty="0"/>
              <a:t> shall be in the range of 2 to T, inclusive</a:t>
            </a:r>
          </a:p>
          <a:p>
            <a:pPr marL="171450" indent="-171450" hangingPunct="0">
              <a:buFont typeface="Arial" panose="020B0604020202020204" pitchFamily="34" charset="0"/>
              <a:buChar char="•"/>
            </a:pPr>
            <a:endParaRPr lang="en-CA" sz="1200" dirty="0"/>
          </a:p>
          <a:p>
            <a:pPr marL="171450" indent="-171450" hangingPunct="0">
              <a:buFont typeface="Arial" panose="020B0604020202020204" pitchFamily="34" charset="0"/>
              <a:buChar char="•"/>
            </a:pPr>
            <a:r>
              <a:rPr lang="en-CA" sz="1200" dirty="0"/>
              <a:t>If </a:t>
            </a:r>
            <a:r>
              <a:rPr lang="en-CA" sz="1200" dirty="0" err="1"/>
              <a:t>five_minus_max_num_triangle_merge_cand</a:t>
            </a:r>
            <a:r>
              <a:rPr lang="en-CA" sz="1200" dirty="0"/>
              <a:t> is not present, </a:t>
            </a:r>
            <a:r>
              <a:rPr lang="en-CA" sz="1200" dirty="0" err="1"/>
              <a:t>five_minus_max_num_triangle_merge_cand</a:t>
            </a:r>
            <a:r>
              <a:rPr lang="en-CA" sz="1200" dirty="0"/>
              <a:t> is inferred to be (T-2)</a:t>
            </a:r>
          </a:p>
          <a:p>
            <a:pPr marL="171450" indent="-171450" hangingPunct="0">
              <a:buFont typeface="Arial" panose="020B0604020202020204" pitchFamily="34" charset="0"/>
              <a:buChar char="•"/>
            </a:pPr>
            <a:endParaRPr lang="en-CA" sz="1200" dirty="0"/>
          </a:p>
          <a:p>
            <a:pPr marL="171450" indent="-171450" hangingPunct="0">
              <a:buFont typeface="Arial" panose="020B0604020202020204" pitchFamily="34" charset="0"/>
              <a:buChar char="•"/>
            </a:pPr>
            <a:r>
              <a:rPr lang="en-CA" sz="1200" dirty="0"/>
              <a:t>This proposal supports T could be either 5 or 6</a:t>
            </a:r>
          </a:p>
          <a:p>
            <a:pPr hangingPunct="0"/>
            <a:endParaRPr lang="en-CA" sz="10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Proposed 2</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solidFill>
                  <a:srgbClr val="FF0000"/>
                </a:solidFill>
              </a:rPr>
              <a:t>Skip the parsing of merge_triangle_idx1</a:t>
            </a:r>
            <a:r>
              <a:rPr lang="en-CA" dirty="0"/>
              <a:t> as </a:t>
            </a:r>
            <a:r>
              <a:rPr lang="en-CA" b="1" dirty="0" err="1">
                <a:solidFill>
                  <a:schemeClr val="tx1"/>
                </a:solidFill>
              </a:rPr>
              <a:t>MaxNumTriangleMergeCand</a:t>
            </a:r>
            <a:r>
              <a:rPr lang="en-CA" b="1" dirty="0">
                <a:solidFill>
                  <a:schemeClr val="tx1"/>
                </a:solidFill>
              </a:rPr>
              <a:t> = 2</a:t>
            </a:r>
          </a:p>
          <a:p>
            <a:pPr lvl="1"/>
            <a:r>
              <a:rPr lang="en-CA" b="1" dirty="0"/>
              <a:t>merge_triangle_idx1</a:t>
            </a:r>
            <a:r>
              <a:rPr lang="en-CA" dirty="0"/>
              <a:t> inferred to be 0 as </a:t>
            </a:r>
            <a:r>
              <a:rPr lang="en-CA" b="1" dirty="0"/>
              <a:t>merge_triangle_idx0</a:t>
            </a:r>
            <a:r>
              <a:rPr lang="en-CA" dirty="0"/>
              <a:t> = 1</a:t>
            </a:r>
          </a:p>
          <a:p>
            <a:pPr lvl="1"/>
            <a:r>
              <a:rPr lang="en-CA" b="1" dirty="0"/>
              <a:t>merge_triangle_idx1</a:t>
            </a:r>
            <a:r>
              <a:rPr lang="en-CA" dirty="0"/>
              <a:t> inferred to be 1 as </a:t>
            </a:r>
            <a:r>
              <a:rPr lang="en-CA" b="1" dirty="0"/>
              <a:t>merge_triangle_idx0</a:t>
            </a:r>
            <a:r>
              <a:rPr lang="en-CA" dirty="0"/>
              <a:t> = 0</a:t>
            </a:r>
            <a:endParaRPr b="1" dirty="0">
              <a:solidFill>
                <a:srgbClr val="FF0000"/>
              </a:solidFill>
            </a:endParaRPr>
          </a:p>
          <a:p>
            <a:pPr marL="914400" lvl="0" indent="0" algn="l" rtl="0">
              <a:spcBef>
                <a:spcPts val="900"/>
              </a:spcBef>
              <a:spcAft>
                <a:spcPts val="0"/>
              </a:spcAft>
              <a:buNone/>
            </a:pPr>
            <a:endParaRPr dirty="0"/>
          </a:p>
        </p:txBody>
      </p:sp>
      <p:graphicFrame>
        <p:nvGraphicFramePr>
          <p:cNvPr id="3" name="Table 2">
            <a:extLst>
              <a:ext uri="{FF2B5EF4-FFF2-40B4-BE49-F238E27FC236}">
                <a16:creationId xmlns:a16="http://schemas.microsoft.com/office/drawing/2014/main" id="{6B4221AB-B68C-41D2-9740-E14BAF90884F}"/>
              </a:ext>
            </a:extLst>
          </p:cNvPr>
          <p:cNvGraphicFramePr>
            <a:graphicFrameLocks noGrp="1"/>
          </p:cNvGraphicFramePr>
          <p:nvPr>
            <p:extLst>
              <p:ext uri="{D42A27DB-BD31-4B8C-83A1-F6EECF244321}">
                <p14:modId xmlns:p14="http://schemas.microsoft.com/office/powerpoint/2010/main" val="1952147351"/>
              </p:ext>
            </p:extLst>
          </p:nvPr>
        </p:nvGraphicFramePr>
        <p:xfrm>
          <a:off x="895069" y="2146493"/>
          <a:ext cx="5906423" cy="2194560"/>
        </p:xfrm>
        <a:graphic>
          <a:graphicData uri="http://schemas.openxmlformats.org/drawingml/2006/table">
            <a:tbl>
              <a:tblPr/>
              <a:tblGrid>
                <a:gridCol w="4972676">
                  <a:extLst>
                    <a:ext uri="{9D8B030D-6E8A-4147-A177-3AD203B41FA5}">
                      <a16:colId xmlns:a16="http://schemas.microsoft.com/office/drawing/2014/main" val="2726257761"/>
                    </a:ext>
                  </a:extLst>
                </a:gridCol>
                <a:gridCol w="933747">
                  <a:extLst>
                    <a:ext uri="{9D8B030D-6E8A-4147-A177-3AD203B41FA5}">
                      <a16:colId xmlns:a16="http://schemas.microsoft.com/office/drawing/2014/main" val="3291953965"/>
                    </a:ext>
                  </a:extLst>
                </a:gridCol>
              </a:tblGrid>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err="1">
                          <a:effectLst/>
                          <a:latin typeface="Times New Roman" panose="02020603050405020304" pitchFamily="18" charset="0"/>
                          <a:ea typeface="Malgun Gothic" panose="020B0503020000020004" pitchFamily="34" charset="-127"/>
                        </a:rPr>
                        <a:t>merge_data</a:t>
                      </a:r>
                      <a:r>
                        <a:rPr lang="en-CA" sz="1200" dirty="0">
                          <a:effectLst/>
                          <a:latin typeface="Times New Roman" panose="02020603050405020304" pitchFamily="18" charset="0"/>
                          <a:ea typeface="Malgun Gothic" panose="020B0503020000020004" pitchFamily="34" charset="-127"/>
                        </a:rPr>
                        <a:t>( x0, y0, </a:t>
                      </a:r>
                      <a:r>
                        <a:rPr lang="en-CA" sz="1200" dirty="0" err="1">
                          <a:effectLst/>
                          <a:latin typeface="Times New Roman" panose="02020603050405020304" pitchFamily="18" charset="0"/>
                          <a:ea typeface="Malgun Gothic" panose="020B0503020000020004" pitchFamily="34" charset="-127"/>
                        </a:rPr>
                        <a:t>cbWidth</a:t>
                      </a:r>
                      <a:r>
                        <a:rPr lang="en-CA" sz="1200" dirty="0">
                          <a:effectLst/>
                          <a:latin typeface="Times New Roman" panose="02020603050405020304" pitchFamily="18" charset="0"/>
                          <a:ea typeface="Malgun Gothic" panose="020B0503020000020004" pitchFamily="34" charset="-127"/>
                        </a:rPr>
                        <a:t>, </a:t>
                      </a:r>
                      <a:r>
                        <a:rPr lang="en-CA" sz="1200" dirty="0" err="1">
                          <a:effectLst/>
                          <a:latin typeface="Times New Roman" panose="02020603050405020304" pitchFamily="18" charset="0"/>
                          <a:ea typeface="Malgun Gothic" panose="020B0503020000020004" pitchFamily="34" charset="-127"/>
                        </a:rPr>
                        <a:t>cbHeight</a:t>
                      </a:r>
                      <a:r>
                        <a:rPr lang="en-CA" sz="1200" dirty="0">
                          <a:effectLst/>
                          <a:latin typeface="Times New Roman" panose="02020603050405020304" pitchFamily="18" charset="0"/>
                          <a:ea typeface="Malgun Gothic" panose="020B0503020000020004" pitchFamily="34" charset="-127"/>
                        </a:rPr>
                        <a:t> )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1200" b="1">
                          <a:effectLst/>
                          <a:latin typeface="Times New Roman" panose="02020603050405020304" pitchFamily="18" charset="0"/>
                          <a:ea typeface="Malgun Gothic" panose="020B0503020000020004" pitchFamily="34" charset="-127"/>
                        </a:rPr>
                        <a:t>Descriptor</a:t>
                      </a:r>
                      <a:endParaRPr lang="en-US" sz="1200" b="1">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1046543"/>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rPr>
                        <a:t> </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1554674"/>
                  </a:ext>
                </a:extLst>
              </a:tr>
              <a:tr h="169591">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if( </a:t>
                      </a:r>
                      <a:r>
                        <a:rPr lang="en-CA" sz="1200" dirty="0" err="1">
                          <a:solidFill>
                            <a:srgbClr val="000000"/>
                          </a:solidFill>
                          <a:effectLst/>
                          <a:latin typeface="Times New Roman" panose="02020603050405020304" pitchFamily="18" charset="0"/>
                          <a:ea typeface="Malgun Gothic" panose="020B0503020000020004" pitchFamily="34" charset="-127"/>
                        </a:rPr>
                        <a:t>sps_triangle_enabled_flag</a:t>
                      </a:r>
                      <a:r>
                        <a:rPr lang="en-CA" sz="1200" dirty="0">
                          <a:solidFill>
                            <a:srgbClr val="000000"/>
                          </a:solidFill>
                          <a:effectLst/>
                          <a:latin typeface="Times New Roman" panose="02020603050405020304" pitchFamily="18" charset="0"/>
                          <a:ea typeface="Malgun Gothic" panose="020B0503020000020004" pitchFamily="34" charset="-127"/>
                        </a:rPr>
                        <a:t>  &amp;&amp;  </a:t>
                      </a:r>
                      <a:r>
                        <a:rPr lang="en-CA" sz="1200" dirty="0" err="1">
                          <a:solidFill>
                            <a:srgbClr val="000000"/>
                          </a:solidFill>
                          <a:effectLst/>
                          <a:latin typeface="Times New Roman" panose="02020603050405020304" pitchFamily="18" charset="0"/>
                          <a:ea typeface="Malgun Gothic" panose="020B0503020000020004" pitchFamily="34" charset="-127"/>
                        </a:rPr>
                        <a:t>tile_group_type</a:t>
                      </a:r>
                      <a:r>
                        <a:rPr lang="en-CA" sz="1200" dirty="0">
                          <a:solidFill>
                            <a:srgbClr val="000000"/>
                          </a:solidFill>
                          <a:effectLst/>
                          <a:latin typeface="Times New Roman" panose="02020603050405020304" pitchFamily="18" charset="0"/>
                          <a:ea typeface="Malgun Gothic" panose="020B0503020000020004" pitchFamily="34" charset="-127"/>
                        </a:rPr>
                        <a:t> = = B  &amp;&amp;</a:t>
                      </a:r>
                      <a:br>
                        <a:rPr lang="en-CA" sz="1200" dirty="0">
                          <a:solidFill>
                            <a:srgbClr val="000000"/>
                          </a:solidFill>
                          <a:effectLst/>
                          <a:latin typeface="Times New Roman" panose="02020603050405020304" pitchFamily="18" charset="0"/>
                          <a:ea typeface="Malgun Gothic" panose="020B0503020000020004" pitchFamily="34" charset="-127"/>
                        </a:rPr>
                      </a:b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dirty="0" err="1">
                          <a:solidFill>
                            <a:srgbClr val="000000"/>
                          </a:solidFill>
                          <a:effectLst/>
                          <a:latin typeface="Times New Roman" panose="02020603050405020304" pitchFamily="18" charset="0"/>
                          <a:ea typeface="Malgun Gothic" panose="020B0503020000020004" pitchFamily="34" charset="-127"/>
                        </a:rPr>
                        <a:t>ciip_flag</a:t>
                      </a:r>
                      <a:r>
                        <a:rPr lang="en-CA" sz="1200" dirty="0">
                          <a:solidFill>
                            <a:srgbClr val="000000"/>
                          </a:solidFill>
                          <a:effectLst/>
                          <a:latin typeface="Times New Roman" panose="02020603050405020304" pitchFamily="18" charset="0"/>
                          <a:ea typeface="Malgun Gothic" panose="020B0503020000020004" pitchFamily="34" charset="-127"/>
                        </a:rPr>
                        <a:t>[ x0 ][ y0 ] = = 0  &amp;&amp;  </a:t>
                      </a:r>
                      <a:r>
                        <a:rPr lang="en-CA" sz="1200" dirty="0" err="1">
                          <a:solidFill>
                            <a:srgbClr val="000000"/>
                          </a:solidFill>
                          <a:effectLst/>
                          <a:latin typeface="Times New Roman" panose="02020603050405020304" pitchFamily="18" charset="0"/>
                          <a:ea typeface="Malgun Gothic" panose="020B0503020000020004" pitchFamily="34" charset="-127"/>
                        </a:rPr>
                        <a:t>cbWidth</a:t>
                      </a:r>
                      <a:r>
                        <a:rPr lang="en-CA" sz="1200" dirty="0">
                          <a:solidFill>
                            <a:srgbClr val="000000"/>
                          </a:solidFill>
                          <a:effectLst/>
                          <a:latin typeface="Times New Roman" panose="02020603050405020304" pitchFamily="18" charset="0"/>
                          <a:ea typeface="Malgun Gothic" panose="020B0503020000020004" pitchFamily="34" charset="-127"/>
                        </a:rPr>
                        <a:t> * </a:t>
                      </a:r>
                      <a:r>
                        <a:rPr lang="en-CA" sz="1200" dirty="0" err="1">
                          <a:solidFill>
                            <a:srgbClr val="000000"/>
                          </a:solidFill>
                          <a:effectLst/>
                          <a:latin typeface="Times New Roman" panose="02020603050405020304" pitchFamily="18" charset="0"/>
                          <a:ea typeface="Malgun Gothic" panose="020B0503020000020004" pitchFamily="34" charset="-127"/>
                        </a:rPr>
                        <a:t>cbHeight</a:t>
                      </a:r>
                      <a:r>
                        <a:rPr lang="en-CA" sz="1200" dirty="0">
                          <a:solidFill>
                            <a:srgbClr val="000000"/>
                          </a:solidFill>
                          <a:effectLst/>
                          <a:latin typeface="Times New Roman" panose="02020603050405020304" pitchFamily="18" charset="0"/>
                          <a:ea typeface="Malgun Gothic" panose="020B0503020000020004" pitchFamily="34" charset="-127"/>
                        </a:rPr>
                        <a:t> &gt;= 64 )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dirty="0">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9289263"/>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b="1" dirty="0" err="1">
                          <a:solidFill>
                            <a:srgbClr val="000000"/>
                          </a:solidFill>
                          <a:effectLst/>
                          <a:latin typeface="Times New Roman" panose="02020603050405020304" pitchFamily="18" charset="0"/>
                          <a:ea typeface="DengXian" panose="02010600030101010101" pitchFamily="2" charset="-122"/>
                        </a:rPr>
                        <a:t>merge_triangle_flag</a:t>
                      </a:r>
                      <a:r>
                        <a:rPr lang="en-CA" sz="1200" dirty="0">
                          <a:solidFill>
                            <a:srgbClr val="000000"/>
                          </a:solidFill>
                          <a:effectLst/>
                          <a:latin typeface="Times New Roman" panose="02020603050405020304" pitchFamily="18" charset="0"/>
                          <a:ea typeface="DengXian" panose="02010600030101010101" pitchFamily="2" charset="-122"/>
                        </a:rPr>
                        <a:t>[ x0 ][ y0 ]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solidFill>
                            <a:srgbClr val="000000"/>
                          </a:solidFill>
                          <a:effectLst/>
                          <a:latin typeface="Times New Roman" panose="02020603050405020304" pitchFamily="18" charset="0"/>
                          <a:ea typeface="Malgun Gothic" panose="020B0503020000020004" pitchFamily="34" charset="-127"/>
                        </a:rPr>
                        <a:t>ae(v)</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1128782"/>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if( </a:t>
                      </a:r>
                      <a:r>
                        <a:rPr lang="en-CA" sz="1200" dirty="0" err="1">
                          <a:solidFill>
                            <a:srgbClr val="000000"/>
                          </a:solidFill>
                          <a:effectLst/>
                          <a:latin typeface="Times New Roman" panose="02020603050405020304" pitchFamily="18" charset="0"/>
                          <a:ea typeface="Malgun Gothic" panose="020B0503020000020004" pitchFamily="34" charset="-127"/>
                        </a:rPr>
                        <a:t>merge_triangle_flag</a:t>
                      </a:r>
                      <a:r>
                        <a:rPr lang="en-CA" sz="1200" dirty="0">
                          <a:solidFill>
                            <a:srgbClr val="000000"/>
                          </a:solidFill>
                          <a:effectLst/>
                          <a:latin typeface="Times New Roman" panose="02020603050405020304" pitchFamily="18" charset="0"/>
                          <a:ea typeface="DengXian" panose="02010600030101010101" pitchFamily="2" charset="-122"/>
                        </a:rPr>
                        <a:t>[ x0 ][ y0 ]</a:t>
                      </a:r>
                      <a:r>
                        <a:rPr lang="en-CA" sz="1200" dirty="0">
                          <a:solidFill>
                            <a:srgbClr val="000000"/>
                          </a:solidFill>
                          <a:effectLst/>
                          <a:latin typeface="Times New Roman" panose="02020603050405020304" pitchFamily="18" charset="0"/>
                          <a:ea typeface="Malgun Gothic" panose="020B0503020000020004" pitchFamily="34" charset="-127"/>
                        </a:rPr>
                        <a:t> )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effectLst/>
                          <a:latin typeface="Times New Roman" panose="02020603050405020304" pitchFamily="18" charset="0"/>
                          <a:ea typeface="Malgun Gothic" panose="020B0503020000020004" pitchFamily="34" charset="-127"/>
                        </a:rPr>
                        <a:t> </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2563293"/>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b="1" dirty="0" err="1">
                          <a:solidFill>
                            <a:srgbClr val="000000"/>
                          </a:solidFill>
                          <a:effectLst/>
                          <a:latin typeface="Times New Roman" panose="02020603050405020304" pitchFamily="18" charset="0"/>
                          <a:ea typeface="Malgun Gothic" panose="020B0503020000020004" pitchFamily="34" charset="-127"/>
                        </a:rPr>
                        <a:t>merge_triangle_split_dir</a:t>
                      </a:r>
                      <a:r>
                        <a:rPr lang="en-CA" sz="1200" dirty="0">
                          <a:solidFill>
                            <a:srgbClr val="000000"/>
                          </a:solidFill>
                          <a:effectLst/>
                          <a:latin typeface="Times New Roman" panose="02020603050405020304" pitchFamily="18" charset="0"/>
                          <a:ea typeface="Malgun Gothic" panose="020B0503020000020004" pitchFamily="34" charset="-127"/>
                        </a:rPr>
                        <a:t>[ x0 ][ y0 ]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solidFill>
                            <a:srgbClr val="000000"/>
                          </a:solidFill>
                          <a:effectLst/>
                          <a:latin typeface="Times New Roman" panose="02020603050405020304" pitchFamily="18" charset="0"/>
                          <a:ea typeface="Malgun Gothic" panose="020B0503020000020004" pitchFamily="34" charset="-127"/>
                        </a:rPr>
                        <a:t>ae(v)</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2666305"/>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b="1" dirty="0">
                          <a:solidFill>
                            <a:srgbClr val="000000"/>
                          </a:solidFill>
                          <a:effectLst/>
                          <a:latin typeface="Times New Roman" panose="02020603050405020304" pitchFamily="18" charset="0"/>
                          <a:ea typeface="Malgun Gothic" panose="020B0503020000020004" pitchFamily="34" charset="-127"/>
                        </a:rPr>
                        <a:t>merge_triangle_idx0</a:t>
                      </a:r>
                      <a:r>
                        <a:rPr lang="en-CA" sz="1200" dirty="0">
                          <a:solidFill>
                            <a:srgbClr val="000000"/>
                          </a:solidFill>
                          <a:effectLst/>
                          <a:latin typeface="Times New Roman" panose="02020603050405020304" pitchFamily="18" charset="0"/>
                          <a:ea typeface="Malgun Gothic" panose="020B0503020000020004" pitchFamily="34" charset="-127"/>
                        </a:rPr>
                        <a:t>[ x0 ][ y0 ]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a:solidFill>
                            <a:srgbClr val="000000"/>
                          </a:solidFill>
                          <a:effectLst/>
                          <a:latin typeface="Times New Roman" panose="02020603050405020304" pitchFamily="18" charset="0"/>
                          <a:ea typeface="Malgun Gothic" panose="020B0503020000020004" pitchFamily="34" charset="-127"/>
                        </a:rPr>
                        <a:t>ae(v)</a:t>
                      </a:r>
                      <a:endParaRPr lang="en-US" sz="120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7244057"/>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highlight>
                            <a:srgbClr val="FFFF00"/>
                          </a:highlight>
                          <a:latin typeface="Times New Roman" panose="02020603050405020304" pitchFamily="18" charset="0"/>
                          <a:ea typeface="Malgun Gothic" panose="020B0503020000020004" pitchFamily="34" charset="-127"/>
                        </a:rPr>
                        <a:t>                  if(</a:t>
                      </a:r>
                      <a:r>
                        <a:rPr lang="en-CA" sz="1200" dirty="0" err="1">
                          <a:effectLst/>
                          <a:highlight>
                            <a:srgbClr val="FFFF00"/>
                          </a:highlight>
                          <a:latin typeface="Times New Roman" panose="02020603050405020304" pitchFamily="18" charset="0"/>
                          <a:ea typeface="Malgun Gothic" panose="020B0503020000020004" pitchFamily="34" charset="-127"/>
                        </a:rPr>
                        <a:t>MaxNumTriangleMergeCand</a:t>
                      </a:r>
                      <a:r>
                        <a:rPr lang="en-CA" sz="1200" dirty="0">
                          <a:effectLst/>
                          <a:highlight>
                            <a:srgbClr val="FFFF00"/>
                          </a:highlight>
                          <a:latin typeface="Times New Roman" panose="02020603050405020304" pitchFamily="18" charset="0"/>
                          <a:ea typeface="Malgun Gothic" panose="020B0503020000020004" pitchFamily="34" charset="-127"/>
                        </a:rPr>
                        <a:t> &gt; 2)</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dirty="0">
                          <a:solidFill>
                            <a:srgbClr val="000000"/>
                          </a:solidFill>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3927301"/>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r>
                        <a:rPr lang="en-CA" sz="1200" dirty="0">
                          <a:solidFill>
                            <a:srgbClr val="000000"/>
                          </a:solidFill>
                          <a:effectLst/>
                          <a:latin typeface="Times New Roman" panose="02020603050405020304" pitchFamily="18" charset="0"/>
                          <a:ea typeface="Malgun Gothic" panose="020B0503020000020004" pitchFamily="34" charset="-127"/>
                        </a:rPr>
                        <a:t>				   </a:t>
                      </a:r>
                      <a:r>
                        <a:rPr lang="en-CA" sz="1200" b="1" dirty="0">
                          <a:solidFill>
                            <a:srgbClr val="000000"/>
                          </a:solidFill>
                          <a:effectLst/>
                          <a:latin typeface="Times New Roman" panose="02020603050405020304" pitchFamily="18" charset="0"/>
                          <a:ea typeface="Malgun Gothic" panose="020B0503020000020004" pitchFamily="34" charset="-127"/>
                        </a:rPr>
                        <a:t>merge_triangle_idx1</a:t>
                      </a:r>
                      <a:r>
                        <a:rPr lang="en-CA" sz="1200" dirty="0">
                          <a:solidFill>
                            <a:srgbClr val="000000"/>
                          </a:solidFill>
                          <a:effectLst/>
                          <a:latin typeface="Times New Roman" panose="02020603050405020304" pitchFamily="18" charset="0"/>
                          <a:ea typeface="Malgun Gothic" panose="020B0503020000020004" pitchFamily="34" charset="-127"/>
                        </a:rPr>
                        <a:t>[ x0 ][ y0 ]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dirty="0">
                          <a:solidFill>
                            <a:srgbClr val="000000"/>
                          </a:solidFill>
                          <a:effectLst/>
                          <a:latin typeface="Times New Roman" panose="02020603050405020304" pitchFamily="18" charset="0"/>
                          <a:ea typeface="Malgun Gothic" panose="020B0503020000020004" pitchFamily="34" charset="-127"/>
                        </a:rPr>
                        <a:t>ae(v)</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4662074"/>
                  </a:ext>
                </a:extLst>
              </a:tr>
              <a:tr h="84796">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200" dirty="0">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200" dirty="0">
                          <a:effectLst/>
                          <a:latin typeface="Times New Roman" panose="02020603050405020304" pitchFamily="18" charset="0"/>
                          <a:ea typeface="Malgun Gothic" panose="020B0503020000020004" pitchFamily="34" charset="-127"/>
                        </a:rPr>
                        <a:t> </a:t>
                      </a:r>
                      <a:endParaRPr lang="en-US" sz="1200" dirty="0">
                        <a:effectLst/>
                        <a:latin typeface="Times New Roman" panose="02020603050405020304" pitchFamily="18" charset="0"/>
                        <a:ea typeface="Malgun Gothic" panose="020B0503020000020004" pitchFamily="34" charset="-127"/>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6058832"/>
                  </a:ext>
                </a:extLst>
              </a:tr>
              <a:tr h="84796">
                <a:tc>
                  <a:txBody>
                    <a:bodyPr/>
                    <a:lstStyle/>
                    <a:p>
                      <a:pPr marL="0" marR="0">
                        <a:spcBef>
                          <a:spcPts val="100"/>
                        </a:spcBef>
                        <a:spcAft>
                          <a:spcPts val="200"/>
                        </a:spcAft>
                      </a:pPr>
                      <a:r>
                        <a:rPr lang="en-CA" sz="1200">
                          <a:effectLst/>
                          <a:latin typeface="Times New Roman" panose="02020603050405020304" pitchFamily="18" charset="0"/>
                        </a:rPr>
                        <a:t>}</a:t>
                      </a:r>
                      <a:endParaRPr lang="en-US" sz="1200">
                        <a:effectLst/>
                        <a:latin typeface="Times New Roman" panose="02020603050405020304" pitchFamily="18" charset="0"/>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1200" dirty="0">
                          <a:effectLst/>
                          <a:latin typeface="Times New Roman" panose="02020603050405020304" pitchFamily="18" charset="0"/>
                        </a:rPr>
                        <a:t> </a:t>
                      </a:r>
                      <a:endParaRPr lang="en-US" sz="1200" dirty="0">
                        <a:effectLst/>
                        <a:latin typeface="Times New Roman" panose="02020603050405020304" pitchFamily="18" charset="0"/>
                      </a:endParaRPr>
                    </a:p>
                  </a:txBody>
                  <a:tcPr marL="38158" marR="381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18654777"/>
                  </a:ext>
                </a:extLst>
              </a:tr>
            </a:tbl>
          </a:graphicData>
        </a:graphic>
      </p:graphicFrame>
    </p:spTree>
    <p:extLst>
      <p:ext uri="{BB962C8B-B14F-4D97-AF65-F5344CB8AC3E}">
        <p14:creationId xmlns:p14="http://schemas.microsoft.com/office/powerpoint/2010/main" val="3804816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E520A-5F64-4E6B-ADAB-9261B6EB675D}"/>
              </a:ext>
            </a:extLst>
          </p:cNvPr>
          <p:cNvSpPr>
            <a:spLocks noGrp="1"/>
          </p:cNvSpPr>
          <p:nvPr>
            <p:ph type="title"/>
          </p:nvPr>
        </p:nvSpPr>
        <p:spPr/>
        <p:txBody>
          <a:bodyPr/>
          <a:lstStyle/>
          <a:p>
            <a:r>
              <a:rPr lang="en-US" dirty="0"/>
              <a:t>Simulation results in VTM-4.0</a:t>
            </a:r>
          </a:p>
        </p:txBody>
      </p:sp>
      <p:sp>
        <p:nvSpPr>
          <p:cNvPr id="3" name="Text Placeholder 2">
            <a:extLst>
              <a:ext uri="{FF2B5EF4-FFF2-40B4-BE49-F238E27FC236}">
                <a16:creationId xmlns:a16="http://schemas.microsoft.com/office/drawing/2014/main" id="{629649FF-0723-41DC-A2A2-E62956AE4429}"/>
              </a:ext>
            </a:extLst>
          </p:cNvPr>
          <p:cNvSpPr>
            <a:spLocks noGrp="1"/>
          </p:cNvSpPr>
          <p:nvPr>
            <p:ph type="body" idx="1"/>
          </p:nvPr>
        </p:nvSpPr>
        <p:spPr>
          <a:xfrm>
            <a:off x="371475" y="892200"/>
            <a:ext cx="8392800" cy="2279878"/>
          </a:xfrm>
        </p:spPr>
        <p:txBody>
          <a:bodyPr/>
          <a:lstStyle/>
          <a:p>
            <a:r>
              <a:rPr lang="en-US" dirty="0"/>
              <a:t>Anchor: VTM-4.0 with </a:t>
            </a:r>
            <a:r>
              <a:rPr lang="en" dirty="0">
                <a:solidFill>
                  <a:srgbClr val="FF0000"/>
                </a:solidFill>
              </a:rPr>
              <a:t>MaxNumTriangleMergeCand = 2</a:t>
            </a:r>
            <a:r>
              <a:rPr lang="en-US" dirty="0"/>
              <a:t> </a:t>
            </a:r>
          </a:p>
          <a:p>
            <a:r>
              <a:rPr lang="en-US" dirty="0"/>
              <a:t>Tested: Proposed 2 (</a:t>
            </a:r>
            <a:r>
              <a:rPr lang="en-CA" dirty="0">
                <a:solidFill>
                  <a:srgbClr val="FF0000"/>
                </a:solidFill>
              </a:rPr>
              <a:t>Skip the parsing of merge_triangle_idx1 </a:t>
            </a:r>
            <a:r>
              <a:rPr lang="en-CA" dirty="0"/>
              <a:t>as </a:t>
            </a:r>
            <a:r>
              <a:rPr lang="en-CA" b="1" dirty="0" err="1">
                <a:solidFill>
                  <a:schemeClr val="tx1"/>
                </a:solidFill>
              </a:rPr>
              <a:t>MaxNumTriangleMergeCand</a:t>
            </a:r>
            <a:r>
              <a:rPr lang="en-CA" b="1" dirty="0">
                <a:solidFill>
                  <a:schemeClr val="tx1"/>
                </a:solidFill>
              </a:rPr>
              <a:t> = 2</a:t>
            </a:r>
            <a:r>
              <a:rPr lang="en-US" dirty="0"/>
              <a:t>)</a:t>
            </a:r>
          </a:p>
          <a:p>
            <a:endParaRPr lang="en-US" dirty="0"/>
          </a:p>
        </p:txBody>
      </p:sp>
      <p:sp>
        <p:nvSpPr>
          <p:cNvPr id="6" name="TextBox 5">
            <a:extLst>
              <a:ext uri="{FF2B5EF4-FFF2-40B4-BE49-F238E27FC236}">
                <a16:creationId xmlns:a16="http://schemas.microsoft.com/office/drawing/2014/main" id="{755F5695-9296-40AD-87AC-88BB056C6E69}"/>
              </a:ext>
            </a:extLst>
          </p:cNvPr>
          <p:cNvSpPr txBox="1"/>
          <p:nvPr/>
        </p:nvSpPr>
        <p:spPr>
          <a:xfrm>
            <a:off x="2921225" y="4672552"/>
            <a:ext cx="2286203" cy="276999"/>
          </a:xfrm>
          <a:prstGeom prst="rect">
            <a:avLst/>
          </a:prstGeom>
          <a:noFill/>
        </p:spPr>
        <p:txBody>
          <a:bodyPr wrap="none" rtlCol="0">
            <a:spAutoFit/>
          </a:bodyPr>
          <a:lstStyle/>
          <a:p>
            <a:r>
              <a:rPr lang="en-US" sz="1200" dirty="0">
                <a:solidFill>
                  <a:schemeClr val="accent1"/>
                </a:solidFill>
              </a:rPr>
              <a:t>Thank Tencent for crosscheck!</a:t>
            </a:r>
          </a:p>
        </p:txBody>
      </p:sp>
      <p:graphicFrame>
        <p:nvGraphicFramePr>
          <p:cNvPr id="7" name="Object 6">
            <a:extLst>
              <a:ext uri="{FF2B5EF4-FFF2-40B4-BE49-F238E27FC236}">
                <a16:creationId xmlns:a16="http://schemas.microsoft.com/office/drawing/2014/main" id="{6B3EFCAD-891C-4710-94B8-804D7BCD2E80}"/>
              </a:ext>
            </a:extLst>
          </p:cNvPr>
          <p:cNvGraphicFramePr>
            <a:graphicFrameLocks noChangeAspect="1"/>
          </p:cNvGraphicFramePr>
          <p:nvPr>
            <p:extLst>
              <p:ext uri="{D42A27DB-BD31-4B8C-83A1-F6EECF244321}">
                <p14:modId xmlns:p14="http://schemas.microsoft.com/office/powerpoint/2010/main" val="1030092704"/>
              </p:ext>
            </p:extLst>
          </p:nvPr>
        </p:nvGraphicFramePr>
        <p:xfrm>
          <a:off x="91356" y="2286000"/>
          <a:ext cx="4429125" cy="1790700"/>
        </p:xfrm>
        <a:graphic>
          <a:graphicData uri="http://schemas.openxmlformats.org/presentationml/2006/ole">
            <mc:AlternateContent xmlns:mc="http://schemas.openxmlformats.org/markup-compatibility/2006">
              <mc:Choice xmlns:v="urn:schemas-microsoft-com:vml" Requires="v">
                <p:oleObj spid="_x0000_s1052" name="Macro-Enabled Worksheet" r:id="rId4" imgW="4429365" imgH="1790766" progId="Excel.SheetMacroEnabled.12">
                  <p:embed/>
                </p:oleObj>
              </mc:Choice>
              <mc:Fallback>
                <p:oleObj name="Macro-Enabled Worksheet" r:id="rId4" imgW="4429365" imgH="1790766" progId="Excel.SheetMacroEnabled.12">
                  <p:embed/>
                  <p:pic>
                    <p:nvPicPr>
                      <p:cNvPr id="0" name=""/>
                      <p:cNvPicPr/>
                      <p:nvPr/>
                    </p:nvPicPr>
                    <p:blipFill>
                      <a:blip r:embed="rId5"/>
                      <a:stretch>
                        <a:fillRect/>
                      </a:stretch>
                    </p:blipFill>
                    <p:spPr>
                      <a:xfrm>
                        <a:off x="91356" y="2286000"/>
                        <a:ext cx="4429125" cy="17907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2F0493A9-7D94-4603-B713-934342D1D1DC}"/>
              </a:ext>
            </a:extLst>
          </p:cNvPr>
          <p:cNvGraphicFramePr>
            <a:graphicFrameLocks noChangeAspect="1"/>
          </p:cNvGraphicFramePr>
          <p:nvPr>
            <p:extLst>
              <p:ext uri="{D42A27DB-BD31-4B8C-83A1-F6EECF244321}">
                <p14:modId xmlns:p14="http://schemas.microsoft.com/office/powerpoint/2010/main" val="1392377321"/>
              </p:ext>
            </p:extLst>
          </p:nvPr>
        </p:nvGraphicFramePr>
        <p:xfrm>
          <a:off x="4623521" y="2286000"/>
          <a:ext cx="4429125" cy="1790700"/>
        </p:xfrm>
        <a:graphic>
          <a:graphicData uri="http://schemas.openxmlformats.org/presentationml/2006/ole">
            <mc:AlternateContent xmlns:mc="http://schemas.openxmlformats.org/markup-compatibility/2006">
              <mc:Choice xmlns:v="urn:schemas-microsoft-com:vml" Requires="v">
                <p:oleObj spid="_x0000_s1053" name="Macro-Enabled Worksheet" r:id="rId6" imgW="4429365" imgH="1790766" progId="Excel.SheetMacroEnabled.12">
                  <p:embed/>
                </p:oleObj>
              </mc:Choice>
              <mc:Fallback>
                <p:oleObj name="Macro-Enabled Worksheet" r:id="rId6" imgW="4429365" imgH="1790766" progId="Excel.SheetMacroEnabled.12">
                  <p:embed/>
                  <p:pic>
                    <p:nvPicPr>
                      <p:cNvPr id="0" name=""/>
                      <p:cNvPicPr/>
                      <p:nvPr/>
                    </p:nvPicPr>
                    <p:blipFill>
                      <a:blip r:embed="rId7"/>
                      <a:stretch>
                        <a:fillRect/>
                      </a:stretch>
                    </p:blipFill>
                    <p:spPr>
                      <a:xfrm>
                        <a:off x="4623521" y="2286000"/>
                        <a:ext cx="4429125" cy="1790700"/>
                      </a:xfrm>
                      <a:prstGeom prst="rect">
                        <a:avLst/>
                      </a:prstGeom>
                    </p:spPr>
                  </p:pic>
                </p:oleObj>
              </mc:Fallback>
            </mc:AlternateContent>
          </a:graphicData>
        </a:graphic>
      </p:graphicFrame>
    </p:spTree>
    <p:extLst>
      <p:ext uri="{BB962C8B-B14F-4D97-AF65-F5344CB8AC3E}">
        <p14:creationId xmlns:p14="http://schemas.microsoft.com/office/powerpoint/2010/main" val="308608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59"/>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Conclusion</a:t>
            </a:r>
            <a:endParaRPr dirty="0"/>
          </a:p>
        </p:txBody>
      </p:sp>
      <p:sp>
        <p:nvSpPr>
          <p:cNvPr id="475" name="Google Shape;475;p59"/>
          <p:cNvSpPr txBox="1">
            <a:spLocks noGrp="1"/>
          </p:cNvSpPr>
          <p:nvPr>
            <p:ph type="body" idx="1"/>
          </p:nvPr>
        </p:nvSpPr>
        <p:spPr>
          <a:xfrm>
            <a:off x="371475" y="892200"/>
            <a:ext cx="8392800" cy="3147600"/>
          </a:xfrm>
          <a:prstGeom prst="rect">
            <a:avLst/>
          </a:prstGeom>
        </p:spPr>
        <p:txBody>
          <a:bodyPr spcFirstLastPara="1" wrap="square" lIns="0" tIns="0" rIns="0" bIns="0" anchor="t" anchorCtr="0">
            <a:noAutofit/>
          </a:bodyPr>
          <a:lstStyle/>
          <a:p>
            <a:pPr lvl="0"/>
            <a:endParaRPr lang="en-US" dirty="0"/>
          </a:p>
          <a:p>
            <a:pPr lvl="0"/>
            <a:r>
              <a:rPr lang="en-US" dirty="0"/>
              <a:t>The proposed tile group syntax </a:t>
            </a:r>
            <a:r>
              <a:rPr lang="en-US" dirty="0">
                <a:solidFill>
                  <a:schemeClr val="tx1"/>
                </a:solidFill>
              </a:rPr>
              <a:t>element </a:t>
            </a:r>
            <a:r>
              <a:rPr lang="en" b="1" dirty="0">
                <a:solidFill>
                  <a:schemeClr val="tx1"/>
                </a:solidFill>
              </a:rPr>
              <a:t>five_minus_max_num_triangle_merge_cand</a:t>
            </a:r>
            <a:r>
              <a:rPr lang="en" dirty="0">
                <a:solidFill>
                  <a:schemeClr val="tx1"/>
                </a:solidFill>
              </a:rPr>
              <a:t> </a:t>
            </a:r>
            <a:r>
              <a:rPr lang="en-US" dirty="0">
                <a:solidFill>
                  <a:schemeClr val="tx1"/>
                </a:solidFill>
              </a:rPr>
              <a:t>could flexibly adjust the maximum number of triangle merge candidates</a:t>
            </a:r>
          </a:p>
          <a:p>
            <a:pPr marL="457200" lvl="0" indent="-317500" algn="l" rtl="0">
              <a:spcBef>
                <a:spcPts val="900"/>
              </a:spcBef>
              <a:spcAft>
                <a:spcPts val="0"/>
              </a:spcAft>
              <a:buSzPts val="1400"/>
              <a:buChar char="•"/>
            </a:pPr>
            <a:endParaRPr lang="en" dirty="0"/>
          </a:p>
          <a:p>
            <a:r>
              <a:rPr lang="en-US" dirty="0"/>
              <a:t>As </a:t>
            </a:r>
            <a:r>
              <a:rPr lang="en-CA" dirty="0" err="1">
                <a:solidFill>
                  <a:schemeClr val="tx1"/>
                </a:solidFill>
              </a:rPr>
              <a:t>MaxNumTriangleMergeCand</a:t>
            </a:r>
            <a:r>
              <a:rPr lang="en-CA" dirty="0">
                <a:solidFill>
                  <a:schemeClr val="tx1"/>
                </a:solidFill>
              </a:rPr>
              <a:t> = 2, no signaling of </a:t>
            </a:r>
            <a:r>
              <a:rPr lang="en-US" b="1" dirty="0"/>
              <a:t>merge_triangle_idx1</a:t>
            </a:r>
            <a:r>
              <a:rPr lang="en-US" dirty="0"/>
              <a:t> by inferring </a:t>
            </a:r>
            <a:r>
              <a:rPr lang="en-US" b="1" dirty="0"/>
              <a:t>merge_triangle_idx1</a:t>
            </a:r>
            <a:r>
              <a:rPr lang="en-US" dirty="0"/>
              <a:t> to be the opposite number of </a:t>
            </a:r>
            <a:r>
              <a:rPr lang="en-US" b="1" dirty="0"/>
              <a:t>merge_triangle_idx0</a:t>
            </a:r>
          </a:p>
          <a:p>
            <a:pPr lvl="1"/>
            <a:r>
              <a:rPr lang="en-US" dirty="0">
                <a:solidFill>
                  <a:schemeClr val="accent1"/>
                </a:solidFill>
              </a:rPr>
              <a:t>RA:  -0.06% </a:t>
            </a:r>
            <a:r>
              <a:rPr lang="en-US" dirty="0" err="1">
                <a:solidFill>
                  <a:schemeClr val="accent1"/>
                </a:solidFill>
              </a:rPr>
              <a:t>luma</a:t>
            </a:r>
            <a:r>
              <a:rPr lang="en-US" dirty="0">
                <a:solidFill>
                  <a:schemeClr val="accent1"/>
                </a:solidFill>
              </a:rPr>
              <a:t> coding gain with 100% / 100% enc/</a:t>
            </a:r>
            <a:r>
              <a:rPr lang="en-US" dirty="0" err="1">
                <a:solidFill>
                  <a:schemeClr val="accent1"/>
                </a:solidFill>
              </a:rPr>
              <a:t>dec</a:t>
            </a:r>
            <a:r>
              <a:rPr lang="en-US" dirty="0">
                <a:solidFill>
                  <a:schemeClr val="accent1"/>
                </a:solidFill>
              </a:rPr>
              <a:t> runtime</a:t>
            </a:r>
          </a:p>
          <a:p>
            <a:pPr lvl="1"/>
            <a:r>
              <a:rPr lang="en-US" dirty="0">
                <a:solidFill>
                  <a:schemeClr val="accent1"/>
                </a:solidFill>
              </a:rPr>
              <a:t>LB:  -0.17% </a:t>
            </a:r>
            <a:r>
              <a:rPr lang="en-US" dirty="0" err="1">
                <a:solidFill>
                  <a:schemeClr val="accent1"/>
                </a:solidFill>
              </a:rPr>
              <a:t>luma</a:t>
            </a:r>
            <a:r>
              <a:rPr lang="en-US" dirty="0">
                <a:solidFill>
                  <a:schemeClr val="accent1"/>
                </a:solidFill>
              </a:rPr>
              <a:t> coding gain with 100% / 99% enc/</a:t>
            </a:r>
            <a:r>
              <a:rPr lang="en-US" dirty="0" err="1">
                <a:solidFill>
                  <a:schemeClr val="accent1"/>
                </a:solidFill>
              </a:rPr>
              <a:t>dec</a:t>
            </a:r>
            <a:r>
              <a:rPr lang="en-US" dirty="0">
                <a:solidFill>
                  <a:schemeClr val="accent1"/>
                </a:solidFill>
              </a:rPr>
              <a:t> runtime</a:t>
            </a:r>
          </a:p>
          <a:p>
            <a:endParaRPr lang="en-US" b="1" dirty="0">
              <a:solidFill>
                <a:srgbClr val="FF0000"/>
              </a:solidFill>
            </a:endParaRPr>
          </a:p>
          <a:p>
            <a:r>
              <a:rPr lang="en-CA" dirty="0">
                <a:solidFill>
                  <a:schemeClr val="tx1"/>
                </a:solidFill>
              </a:rPr>
              <a:t>Recommend to adopt the proposed syntax changes into the next VVC</a:t>
            </a:r>
          </a:p>
          <a:p>
            <a:pPr marL="457200" lvl="0" indent="-317500" algn="l" rtl="0">
              <a:spcBef>
                <a:spcPts val="900"/>
              </a:spcBef>
              <a:spcAft>
                <a:spcPts val="0"/>
              </a:spcAft>
              <a:buSzPts val="1400"/>
              <a:buChar char="•"/>
            </a:pPr>
            <a:endParaRPr dirty="0"/>
          </a:p>
          <a:p>
            <a:pPr marL="457200" lvl="0" indent="0" algn="l" rtl="0">
              <a:spcBef>
                <a:spcPts val="900"/>
              </a:spcBef>
              <a:spcAft>
                <a:spcPts val="0"/>
              </a:spcAft>
              <a:buNone/>
            </a:pPr>
            <a:endParaRPr b="1" dirty="0"/>
          </a:p>
          <a:p>
            <a:pPr marL="914400" lvl="0" indent="0" algn="l" rtl="0">
              <a:spcBef>
                <a:spcPts val="900"/>
              </a:spcBef>
              <a:spcAft>
                <a:spcPts val="0"/>
              </a:spcAft>
              <a:buNone/>
            </a:pPr>
            <a:endParaRPr dirty="0"/>
          </a:p>
        </p:txBody>
      </p:sp>
    </p:spTree>
    <p:extLst>
      <p:ext uri="{BB962C8B-B14F-4D97-AF65-F5344CB8AC3E}">
        <p14:creationId xmlns:p14="http://schemas.microsoft.com/office/powerpoint/2010/main" val="1749307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1860</TotalTime>
  <Words>552</Words>
  <Application>Microsoft Office PowerPoint</Application>
  <PresentationFormat>On-screen Show (16:9)</PresentationFormat>
  <Paragraphs>104</Paragraphs>
  <Slides>8</Slides>
  <Notes>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8" baseType="lpstr">
      <vt:lpstr>Century Gothic</vt:lpstr>
      <vt:lpstr>PMingLiU</vt:lpstr>
      <vt:lpstr>DengXian</vt:lpstr>
      <vt:lpstr>Arial</vt:lpstr>
      <vt:lpstr>Helvetica Neue</vt:lpstr>
      <vt:lpstr>Malgun Gothic</vt:lpstr>
      <vt:lpstr>Times New Roman</vt:lpstr>
      <vt:lpstr>MS Mincho</vt:lpstr>
      <vt:lpstr>Qualcomm</vt:lpstr>
      <vt:lpstr>Macro-Enabled Worksheet</vt:lpstr>
      <vt:lpstr>JVET-N0447  Non-CE4: On triangle merge mode</vt:lpstr>
      <vt:lpstr>Summary</vt:lpstr>
      <vt:lpstr>Current VVC</vt:lpstr>
      <vt:lpstr>Proposed 1</vt:lpstr>
      <vt:lpstr>Proposed 2</vt:lpstr>
      <vt:lpstr>Simulation results in VTM-4.0</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44</cp:revision>
  <dcterms:modified xsi:type="dcterms:W3CDTF">2019-03-21T04:12:42Z</dcterms:modified>
</cp:coreProperties>
</file>