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2"/>
  </p:notesMasterIdLst>
  <p:handoutMasterIdLst>
    <p:handoutMasterId r:id="rId13"/>
  </p:handoutMasterIdLst>
  <p:sldIdLst>
    <p:sldId id="256" r:id="rId2"/>
    <p:sldId id="555" r:id="rId3"/>
    <p:sldId id="556" r:id="rId4"/>
    <p:sldId id="560" r:id="rId5"/>
    <p:sldId id="558" r:id="rId6"/>
    <p:sldId id="559" r:id="rId7"/>
    <p:sldId id="283" r:id="rId8"/>
    <p:sldId id="562" r:id="rId9"/>
    <p:sldId id="563" r:id="rId10"/>
    <p:sldId id="564" r:id="rId11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19" autoAdjust="0"/>
    <p:restoredTop sz="87098" autoAdjust="0"/>
  </p:normalViewPr>
  <p:slideViewPr>
    <p:cSldViewPr>
      <p:cViewPr varScale="1">
        <p:scale>
          <a:sx n="98" d="100"/>
          <a:sy n="98" d="100"/>
        </p:scale>
        <p:origin x="488" y="6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0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58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54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989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JVET-M0437</a:t>
            </a:r>
            <a:r>
              <a:rPr lang="en-US" sz="800" b="1" kern="0" dirty="0"/>
              <a:t> -- </a:t>
            </a:r>
            <a:r>
              <a:rPr lang="fr-FR" sz="800" b="1" dirty="0"/>
              <a:t>Non-CE3: </a:t>
            </a:r>
            <a:r>
              <a:rPr lang="en-US" sz="800" b="1" dirty="0"/>
              <a:t>On allowing non-MPM modes for ISP and non-zero reference line</a:t>
            </a:r>
            <a:r>
              <a:rPr lang="fr-FR" sz="800" b="1" kern="0" dirty="0"/>
              <a:t>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/>
              <a:t>Non-CE3: </a:t>
            </a:r>
            <a:r>
              <a:rPr lang="en-US" b="0" dirty="0"/>
              <a:t>On allowing non-MPM modes for ISP and non-zero reference line </a:t>
            </a:r>
            <a:br>
              <a:rPr lang="en-US" b="0" dirty="0"/>
            </a:br>
            <a:r>
              <a:rPr lang="fr-FR" b="0" dirty="0"/>
              <a:t>(JVET-N0437)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/>
          </a:bodyPr>
          <a:lstStyle/>
          <a:p>
            <a:r>
              <a:rPr lang="en-US" sz="2800" dirty="0"/>
              <a:t>F. </a:t>
            </a:r>
            <a:r>
              <a:rPr lang="en-US" sz="2800" dirty="0" err="1"/>
              <a:t>Bossen</a:t>
            </a:r>
            <a:r>
              <a:rPr lang="en-US" sz="2800" dirty="0"/>
              <a:t>, K. </a:t>
            </a:r>
            <a:r>
              <a:rPr lang="en-US" sz="2800" dirty="0" err="1"/>
              <a:t>Misra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0FD0FF-DD39-482D-A160-6D0946AB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46E4A94-40E6-4C5A-97DC-8CC87A183554}"/>
              </a:ext>
            </a:extLst>
          </p:cNvPr>
          <p:cNvGraphicFramePr>
            <a:graphicFrameLocks noGrp="1"/>
          </p:cNvGraphicFramePr>
          <p:nvPr/>
        </p:nvGraphicFramePr>
        <p:xfrm>
          <a:off x="2406332" y="1685449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811099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760118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02276348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8486534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583569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451854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All Intra Main10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999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 VTM-4.0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181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11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611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472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808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659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155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Overall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443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-0.31%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233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-0.34%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-0.36%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96251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260336-6DF8-44F0-8D56-A808C68BC1FF}"/>
              </a:ext>
            </a:extLst>
          </p:cNvPr>
          <p:cNvSpPr/>
          <p:nvPr/>
        </p:nvSpPr>
        <p:spPr>
          <a:xfrm>
            <a:off x="1524000" y="1200150"/>
            <a:ext cx="6477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algn="just" hangingPunct="0">
              <a:spcBef>
                <a:spcPts val="1200"/>
              </a:spcBef>
              <a:spcAft>
                <a:spcPts val="300"/>
              </a:spcAft>
            </a:pPr>
            <a:r>
              <a:rPr lang="en-CA" sz="2000" dirty="0">
                <a:latin typeface="Calibri" panose="020F0502020204030204" pitchFamily="34" charset="0"/>
              </a:rPr>
              <a:t>Allow non-MPM for ISP and NZRL with encoder changes</a:t>
            </a:r>
            <a:endParaRPr 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261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r>
              <a:rPr lang="en-US" dirty="0"/>
              <a:t>Proposed Solution</a:t>
            </a:r>
          </a:p>
          <a:p>
            <a:r>
              <a:rPr lang="en-US" dirty="0"/>
              <a:t>Experimental Results</a:t>
            </a:r>
          </a:p>
          <a:p>
            <a:r>
              <a:rPr lang="en-US" dirty="0"/>
              <a:t>Recommendations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33166D-6888-45FF-A409-85A7CF81E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3A97F3-5687-4EEC-A466-E9D83D81927B}"/>
              </a:ext>
            </a:extLst>
          </p:cNvPr>
          <p:cNvSpPr/>
          <p:nvPr/>
        </p:nvSpPr>
        <p:spPr>
          <a:xfrm>
            <a:off x="457200" y="895350"/>
            <a:ext cx="84201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Current VVC WD limits Intra Sub Partitions (ISP) and Non-zero reference ling (NZRL) to Most Probable Modes (MPM)</a:t>
            </a:r>
          </a:p>
          <a:p>
            <a:endParaRPr lang="en-CA" sz="1800" b="1" dirty="0">
              <a:latin typeface="Calibri" panose="020F0502020204030204" pitchFamily="34" charset="0"/>
            </a:endParaRPr>
          </a:p>
          <a:p>
            <a:r>
              <a:rPr lang="en-CA" sz="1800" b="1" dirty="0">
                <a:latin typeface="Calibri" panose="020F0502020204030204" pitchFamily="34" charset="0"/>
              </a:rPr>
              <a:t>MPMs are derived based on spatial intra modes. If a prediction mode suitable for current block of samples is not in MPM list, it cannot be used.</a:t>
            </a:r>
          </a:p>
          <a:p>
            <a:endParaRPr lang="en-CA" sz="1800" dirty="0">
              <a:latin typeface="Calibri" panose="020F0502020204030204" pitchFamily="34" charset="0"/>
            </a:endParaRPr>
          </a:p>
          <a:p>
            <a:r>
              <a:rPr lang="en-CA" sz="1800" dirty="0">
                <a:latin typeface="Calibri" panose="020F0502020204030204" pitchFamily="34" charset="0"/>
              </a:rPr>
              <a:t>It is proposed to remove this constraint. It provides the following benefits:</a:t>
            </a:r>
          </a:p>
          <a:p>
            <a:pPr marL="400050" indent="-400050">
              <a:buAutoNum type="romanLcParenBoth"/>
            </a:pPr>
            <a:r>
              <a:rPr lang="en-US" sz="1800" dirty="0">
                <a:latin typeface="Calibri" panose="020F0502020204030204" pitchFamily="34" charset="0"/>
              </a:rPr>
              <a:t>Makes the intra mode signaling design more consistent, </a:t>
            </a:r>
          </a:p>
          <a:p>
            <a:pPr marL="400050" indent="-400050">
              <a:buAutoNum type="romanLcParenBoth"/>
            </a:pPr>
            <a:r>
              <a:rPr lang="en-US" sz="1800" dirty="0">
                <a:latin typeface="Calibri" panose="020F0502020204030204" pitchFamily="34" charset="0"/>
              </a:rPr>
              <a:t>Reduces the number of checks required for parsing, and </a:t>
            </a:r>
          </a:p>
          <a:p>
            <a:pPr marL="400050" indent="-400050">
              <a:buAutoNum type="romanLcParenBoth"/>
            </a:pPr>
            <a:r>
              <a:rPr lang="en-US" sz="1800" dirty="0">
                <a:latin typeface="Calibri" panose="020F0502020204030204" pitchFamily="34" charset="0"/>
              </a:rPr>
              <a:t>Allows flexibility in the design of future encoders</a:t>
            </a:r>
          </a:p>
          <a:p>
            <a:pPr marL="400050" indent="-400050">
              <a:buAutoNum type="romanLcParenBoth"/>
            </a:pPr>
            <a:endParaRPr lang="en-US" sz="1800" dirty="0">
              <a:highlight>
                <a:srgbClr val="00FFFF"/>
              </a:highligh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10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984275-60C8-4F84-8B42-1C8F9450F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96" y="746353"/>
            <a:ext cx="8152608" cy="3650794"/>
          </a:xfrm>
        </p:spPr>
        <p:txBody>
          <a:bodyPr/>
          <a:lstStyle/>
          <a:p>
            <a:r>
              <a:rPr lang="en-CA" sz="1800" dirty="0"/>
              <a:t>Allow non-MPM intra modes to be signaled for ISP and NZRL (same as for zero reference index): PLANAR, DC, 65 angular modes</a:t>
            </a:r>
          </a:p>
          <a:p>
            <a:r>
              <a:rPr lang="en-US" sz="1800" dirty="0"/>
              <a:t>Reference sample selection for INTRA_PLANAR and INTRA_DC prediction modes when using different reference lines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Removing the constraint and extending the search to be similar to zero reference index can give gains of up to 0.3% in certain classes albeit at higher encoder runtime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C155E9-C6E8-4287-98A6-16F4FC1F1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F959A6C-B69E-4A7F-9FA0-46385DD91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375646"/>
            <a:ext cx="1170640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DCB552-252A-4188-9CAE-2A4EB3B806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667274"/>
              </p:ext>
            </p:extLst>
          </p:nvPr>
        </p:nvGraphicFramePr>
        <p:xfrm>
          <a:off x="2209800" y="2038350"/>
          <a:ext cx="5105400" cy="197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4435200" imgH="1766618" progId="Visio.Drawing.11">
                  <p:embed/>
                </p:oleObj>
              </mc:Choice>
              <mc:Fallback>
                <p:oleObj name="Visio" r:id="rId3" imgW="4435200" imgH="1766618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038350"/>
                        <a:ext cx="5105400" cy="19753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B357C3C-BD36-4189-BB96-E57091C775E8}"/>
              </a:ext>
            </a:extLst>
          </p:cNvPr>
          <p:cNvSpPr txBox="1"/>
          <p:nvPr/>
        </p:nvSpPr>
        <p:spPr>
          <a:xfrm>
            <a:off x="3200400" y="4606622"/>
            <a:ext cx="604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NOTE: The set of reference lines allowed is same as in VVC WD</a:t>
            </a:r>
          </a:p>
        </p:txBody>
      </p:sp>
    </p:spTree>
    <p:extLst>
      <p:ext uri="{BB962C8B-B14F-4D97-AF65-F5344CB8AC3E}">
        <p14:creationId xmlns:p14="http://schemas.microsoft.com/office/powerpoint/2010/main" val="154663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B3E99-0426-4A5A-975A-BF75C0494BA1}"/>
              </a:ext>
            </a:extLst>
          </p:cNvPr>
          <p:cNvSpPr txBox="1"/>
          <p:nvPr/>
        </p:nvSpPr>
        <p:spPr>
          <a:xfrm>
            <a:off x="1619098" y="3434775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itchFamily="34" charset="0"/>
                <a:cs typeface="Calibri" pitchFamily="34" charset="0"/>
              </a:rPr>
              <a:t>Thank You Ericsson for crosscheck</a:t>
            </a:r>
          </a:p>
          <a:p>
            <a:r>
              <a:rPr lang="en-US" sz="1600" dirty="0">
                <a:latin typeface="Calibri" pitchFamily="34" charset="0"/>
                <a:cs typeface="Calibri" pitchFamily="34" charset="0"/>
              </a:rPr>
              <a:t>Changes to WD provided with contribution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AFC3C3-9490-415C-9259-6CEEF3AECD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985410"/>
              </p:ext>
            </p:extLst>
          </p:nvPr>
        </p:nvGraphicFramePr>
        <p:xfrm>
          <a:off x="1752600" y="1474337"/>
          <a:ext cx="5581649" cy="180397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328964">
                  <a:extLst>
                    <a:ext uri="{9D8B030D-6E8A-4147-A177-3AD203B41FA5}">
                      <a16:colId xmlns:a16="http://schemas.microsoft.com/office/drawing/2014/main" val="865858574"/>
                    </a:ext>
                  </a:extLst>
                </a:gridCol>
                <a:gridCol w="850537">
                  <a:extLst>
                    <a:ext uri="{9D8B030D-6E8A-4147-A177-3AD203B41FA5}">
                      <a16:colId xmlns:a16="http://schemas.microsoft.com/office/drawing/2014/main" val="1251962351"/>
                    </a:ext>
                  </a:extLst>
                </a:gridCol>
                <a:gridCol w="850537">
                  <a:extLst>
                    <a:ext uri="{9D8B030D-6E8A-4147-A177-3AD203B41FA5}">
                      <a16:colId xmlns:a16="http://schemas.microsoft.com/office/drawing/2014/main" val="2609017803"/>
                    </a:ext>
                  </a:extLst>
                </a:gridCol>
                <a:gridCol w="850537">
                  <a:extLst>
                    <a:ext uri="{9D8B030D-6E8A-4147-A177-3AD203B41FA5}">
                      <a16:colId xmlns:a16="http://schemas.microsoft.com/office/drawing/2014/main" val="1052300290"/>
                    </a:ext>
                  </a:extLst>
                </a:gridCol>
                <a:gridCol w="850537">
                  <a:extLst>
                    <a:ext uri="{9D8B030D-6E8A-4147-A177-3AD203B41FA5}">
                      <a16:colId xmlns:a16="http://schemas.microsoft.com/office/drawing/2014/main" val="2098500198"/>
                    </a:ext>
                  </a:extLst>
                </a:gridCol>
                <a:gridCol w="850537">
                  <a:extLst>
                    <a:ext uri="{9D8B030D-6E8A-4147-A177-3AD203B41FA5}">
                      <a16:colId xmlns:a16="http://schemas.microsoft.com/office/drawing/2014/main" val="256824661"/>
                    </a:ext>
                  </a:extLst>
                </a:gridCol>
              </a:tblGrid>
              <a:tr h="450994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19391"/>
                  </a:ext>
                </a:extLst>
              </a:tr>
              <a:tr h="45099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All-Intra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593181"/>
                  </a:ext>
                </a:extLst>
              </a:tr>
              <a:tr h="45099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Random Access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484553"/>
                  </a:ext>
                </a:extLst>
              </a:tr>
              <a:tr h="45099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Delay B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5836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1AD5920-3BF4-4647-BA55-FAC1D9546642}"/>
              </a:ext>
            </a:extLst>
          </p:cNvPr>
          <p:cNvSpPr txBox="1"/>
          <p:nvPr/>
        </p:nvSpPr>
        <p:spPr>
          <a:xfrm>
            <a:off x="1619098" y="939284"/>
            <a:ext cx="5848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PROPOSAL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: Remove constraint but use VTM4 search</a:t>
            </a:r>
          </a:p>
        </p:txBody>
      </p:sp>
    </p:spTree>
    <p:extLst>
      <p:ext uri="{BB962C8B-B14F-4D97-AF65-F5344CB8AC3E}">
        <p14:creationId xmlns:p14="http://schemas.microsoft.com/office/powerpoint/2010/main" val="184734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8ECB30-A0CA-4C07-8BBB-513D637E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It is proposed to allow non-MPM intra modes to be signaled for ISP and NZRL (same as for zero reference index)</a:t>
            </a:r>
          </a:p>
          <a:p>
            <a:endParaRPr lang="en-CA" dirty="0"/>
          </a:p>
          <a:p>
            <a:r>
              <a:rPr lang="en-CA" dirty="0"/>
              <a:t>It is recommended that the approach be adopted in the next version of the VVC WD and VTM.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16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B302B40-6B77-4674-8C6C-CC718EB5855A}"/>
              </a:ext>
            </a:extLst>
          </p:cNvPr>
          <p:cNvGraphicFramePr>
            <a:graphicFrameLocks noGrp="1"/>
          </p:cNvGraphicFramePr>
          <p:nvPr/>
        </p:nvGraphicFramePr>
        <p:xfrm>
          <a:off x="2406332" y="1685449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985611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04365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8130602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85826025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817596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791837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All Intra Main10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031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 VTM-4.0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709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468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13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880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314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513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2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Overall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835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705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-0.21%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14706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96063D7E-642C-43DB-8C52-AAD0DA7AB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68312"/>
            <a:ext cx="5691093" cy="77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CA" altLang="en-US" sz="2000" dirty="0">
                <a:latin typeface="Calibri" panose="020F0502020204030204" pitchFamily="34" charset="0"/>
              </a:rPr>
              <a:t>Allow non-MPM for ISP with encoder changes</a:t>
            </a:r>
            <a:endParaRPr lang="en-US" altLang="en-US" sz="2000" dirty="0">
              <a:latin typeface="Calibri" panose="020F050202020403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831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B7C5D4-9028-4464-904F-F2FAC58F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AC71DB-1E91-4B90-BEB2-B840CE498C24}"/>
              </a:ext>
            </a:extLst>
          </p:cNvPr>
          <p:cNvSpPr/>
          <p:nvPr/>
        </p:nvSpPr>
        <p:spPr>
          <a:xfrm>
            <a:off x="1981200" y="120015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Allow non-MPM for NZRL with encoder changes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ECBCF0-5826-4461-83DE-3C8FDC82DE35}"/>
              </a:ext>
            </a:extLst>
          </p:cNvPr>
          <p:cNvGraphicFramePr>
            <a:graphicFrameLocks noGrp="1"/>
          </p:cNvGraphicFramePr>
          <p:nvPr/>
        </p:nvGraphicFramePr>
        <p:xfrm>
          <a:off x="2406332" y="1685449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796720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296245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6904492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5711857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374601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6370931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All Intra Main10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976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 VTM-4.0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924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127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71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280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782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701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17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Overall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417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17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Class 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-0.14%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96%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58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97411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29224</TotalTime>
  <Words>717</Words>
  <Application>Microsoft Office PowerPoint</Application>
  <PresentationFormat>On-screen Show (16:9)</PresentationFormat>
  <Paragraphs>259</Paragraphs>
  <Slides>10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Visio</vt:lpstr>
      <vt:lpstr>Non-CE3: On allowing non-MPM modes for ISP and non-zero reference line  (JVET-N0437)</vt:lpstr>
      <vt:lpstr>Overview</vt:lpstr>
      <vt:lpstr>Motivation</vt:lpstr>
      <vt:lpstr>Proposal</vt:lpstr>
      <vt:lpstr>Experimental Results</vt:lpstr>
      <vt:lpstr>Recommendation</vt:lpstr>
      <vt:lpstr>PowerPoint Presentation</vt:lpstr>
      <vt:lpstr>Backup Slides</vt:lpstr>
      <vt:lpstr>Backup Slides</vt:lpstr>
      <vt:lpstr>Backup Slides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 Misra</cp:lastModifiedBy>
  <cp:revision>829</cp:revision>
  <cp:lastPrinted>2012-05-17T23:57:45Z</cp:lastPrinted>
  <dcterms:created xsi:type="dcterms:W3CDTF">2008-07-29T15:54:01Z</dcterms:created>
  <dcterms:modified xsi:type="dcterms:W3CDTF">2019-03-21T10:38:42Z</dcterms:modified>
</cp:coreProperties>
</file>