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75" r:id="rId3"/>
    <p:sldId id="269" r:id="rId4"/>
    <p:sldId id="270" r:id="rId5"/>
    <p:sldId id="271" r:id="rId6"/>
    <p:sldId id="279" r:id="rId7"/>
    <p:sldId id="283" r:id="rId8"/>
    <p:sldId id="280" r:id="rId9"/>
    <p:sldId id="281" r:id="rId10"/>
    <p:sldId id="282" r:id="rId11"/>
    <p:sldId id="284" r:id="rId12"/>
    <p:sldId id="261" r:id="rId13"/>
  </p:sldIdLst>
  <p:sldSz cx="12192000" cy="6858000"/>
  <p:notesSz cx="6858000" cy="9144000"/>
  <p:embeddedFontLst>
    <p:embeddedFont>
      <p:font typeface="Ericsson Hilda" panose="00000500000000000000" pitchFamily="2" charset="0"/>
      <p:regular r:id="rId16"/>
      <p:bold r:id="rId17"/>
    </p:embeddedFont>
    <p:embeddedFont>
      <p:font typeface="Ericsson Hilda Light" panose="00000400000000000000" pitchFamily="2" charset="0"/>
      <p:regular r:id="rId18"/>
    </p:embeddedFont>
    <p:embeddedFont>
      <p:font typeface="Ericsson Technical Icons" panose="00000500000000000000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3284" autoAdjust="0"/>
  </p:normalViewPr>
  <p:slideViewPr>
    <p:cSldViewPr snapToGrid="0" snapToObjects="1" showGuides="1">
      <p:cViewPr varScale="1">
        <p:scale>
          <a:sx n="116" d="100"/>
          <a:sy n="116" d="100"/>
        </p:scale>
        <p:origin x="12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JVET-N0426</a:t>
            </a:r>
            <a:br>
              <a:rPr lang="en-US" dirty="0"/>
            </a:br>
            <a:r>
              <a:rPr lang="en-US" dirty="0"/>
              <a:t>History-based intra MPM default angular modes derivation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Zhi Zhang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2019-01-08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A9B75-487C-48AC-A0C0-35787FBA8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(Test B) </a:t>
            </a:r>
            <a:r>
              <a:rPr lang="sv-SE" dirty="0" err="1"/>
              <a:t>Encoder</a:t>
            </a:r>
            <a:r>
              <a:rPr lang="sv-SE" dirty="0"/>
              <a:t> full RD </a:t>
            </a:r>
            <a:r>
              <a:rPr lang="sv-SE" dirty="0" err="1"/>
              <a:t>search</a:t>
            </a:r>
            <a:r>
              <a:rPr lang="sv-SE" dirty="0"/>
              <a:t> for all </a:t>
            </a:r>
            <a:r>
              <a:rPr lang="sv-SE" dirty="0" err="1"/>
              <a:t>mdoes</a:t>
            </a:r>
            <a:r>
              <a:rPr lang="sv-SE" dirty="0"/>
              <a:t> in MPM list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FD90F2-443C-4EC8-908E-D09A52C355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Test B is </a:t>
            </a:r>
            <a:r>
              <a:rPr lang="sv-SE" dirty="0" err="1"/>
              <a:t>defined</a:t>
            </a:r>
            <a:r>
              <a:rPr lang="sv-SE" dirty="0"/>
              <a:t> in CE3.3</a:t>
            </a:r>
          </a:p>
          <a:p>
            <a:r>
              <a:rPr lang="sv-SE" dirty="0"/>
              <a:t>No </a:t>
            </a:r>
            <a:r>
              <a:rPr lang="sv-SE" dirty="0" err="1"/>
              <a:t>decoder</a:t>
            </a:r>
            <a:r>
              <a:rPr lang="sv-SE" dirty="0"/>
              <a:t> </a:t>
            </a:r>
            <a:r>
              <a:rPr lang="sv-SE" dirty="0" err="1"/>
              <a:t>change</a:t>
            </a:r>
            <a:endParaRPr lang="sv-SE" dirty="0"/>
          </a:p>
          <a:p>
            <a:r>
              <a:rPr lang="sv-SE" dirty="0" err="1"/>
              <a:t>Encoder</a:t>
            </a:r>
            <a:r>
              <a:rPr lang="sv-SE" dirty="0"/>
              <a:t> </a:t>
            </a:r>
            <a:r>
              <a:rPr lang="sv-SE" dirty="0" err="1"/>
              <a:t>change</a:t>
            </a:r>
            <a:r>
              <a:rPr lang="sv-SE" dirty="0"/>
              <a:t> is </a:t>
            </a:r>
            <a:r>
              <a:rPr lang="sv-SE" dirty="0" err="1"/>
              <a:t>tested</a:t>
            </a:r>
            <a:r>
              <a:rPr lang="sv-SE" dirty="0"/>
              <a:t> on </a:t>
            </a:r>
            <a:r>
              <a:rPr lang="sv-SE" dirty="0" err="1"/>
              <a:t>top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test 1 and test 2</a:t>
            </a:r>
          </a:p>
          <a:p>
            <a:pPr marL="0" indent="0">
              <a:buNone/>
            </a:pPr>
            <a:endParaRPr lang="sv-SE" dirty="0"/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C5F38B7-C122-4BB5-B4E1-950550758E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868247"/>
              </p:ext>
            </p:extLst>
          </p:nvPr>
        </p:nvGraphicFramePr>
        <p:xfrm>
          <a:off x="761526" y="3322120"/>
          <a:ext cx="4890244" cy="2649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2561">
                  <a:extLst>
                    <a:ext uri="{9D8B030D-6E8A-4147-A177-3AD203B41FA5}">
                      <a16:colId xmlns:a16="http://schemas.microsoft.com/office/drawing/2014/main" val="1065135043"/>
                    </a:ext>
                  </a:extLst>
                </a:gridCol>
                <a:gridCol w="1222561">
                  <a:extLst>
                    <a:ext uri="{9D8B030D-6E8A-4147-A177-3AD203B41FA5}">
                      <a16:colId xmlns:a16="http://schemas.microsoft.com/office/drawing/2014/main" val="3441805128"/>
                    </a:ext>
                  </a:extLst>
                </a:gridCol>
                <a:gridCol w="1222561">
                  <a:extLst>
                    <a:ext uri="{9D8B030D-6E8A-4147-A177-3AD203B41FA5}">
                      <a16:colId xmlns:a16="http://schemas.microsoft.com/office/drawing/2014/main" val="1443890967"/>
                    </a:ext>
                  </a:extLst>
                </a:gridCol>
                <a:gridCol w="1222561">
                  <a:extLst>
                    <a:ext uri="{9D8B030D-6E8A-4147-A177-3AD203B41FA5}">
                      <a16:colId xmlns:a16="http://schemas.microsoft.com/office/drawing/2014/main" val="230200174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All Intra Main10 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730323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r>
                        <a:rPr lang="sv-SE" sz="1400" dirty="0">
                          <a:effectLst/>
                          <a:highlight>
                            <a:srgbClr val="FF00FF"/>
                          </a:highlight>
                          <a:latin typeface="+mn-lt"/>
                        </a:rPr>
                        <a:t>Test 1</a:t>
                      </a:r>
                    </a:p>
                    <a:p>
                      <a:r>
                        <a:rPr lang="sv-SE" sz="1400" dirty="0">
                          <a:effectLst/>
                          <a:highlight>
                            <a:srgbClr val="FF00FF"/>
                          </a:highlight>
                          <a:latin typeface="+mn-lt"/>
                        </a:rPr>
                        <a:t>Test B</a:t>
                      </a:r>
                      <a:endParaRPr lang="en-US" sz="1400" dirty="0">
                        <a:effectLst/>
                        <a:highlight>
                          <a:srgbClr val="FF00FF"/>
                        </a:highlight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Over VTM-4.0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(encoder full RD search for modes in MPM list)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594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Y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V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95791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-0,08%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9071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-0,08%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-0,09%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221889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-0,16%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-0,08%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6802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-0,07%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-0,07%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666082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0,06%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0557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Overall </a:t>
                      </a:r>
                      <a:endParaRPr lang="en-US" sz="1400" b="1" dirty="0">
                        <a:effectLst/>
                        <a:highlight>
                          <a:srgbClr val="00FFFF"/>
                        </a:highlight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-0,07%</a:t>
                      </a:r>
                      <a:endParaRPr lang="en-US" sz="1400" b="1" dirty="0">
                        <a:effectLst/>
                        <a:highlight>
                          <a:srgbClr val="00FFFF"/>
                        </a:highlight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-0,10%</a:t>
                      </a:r>
                      <a:endParaRPr lang="en-US" sz="1400" b="1" dirty="0">
                        <a:effectLst/>
                        <a:highlight>
                          <a:srgbClr val="00FFFF"/>
                        </a:highlight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-0,04%</a:t>
                      </a:r>
                      <a:endParaRPr lang="en-US" sz="1400" b="1" dirty="0">
                        <a:effectLst/>
                        <a:highlight>
                          <a:srgbClr val="00FFFF"/>
                        </a:highlight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1993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739091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Class F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541123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39AA181-99FB-4DEF-AD94-40533C4463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004827"/>
              </p:ext>
            </p:extLst>
          </p:nvPr>
        </p:nvGraphicFramePr>
        <p:xfrm>
          <a:off x="6237050" y="3322120"/>
          <a:ext cx="4890244" cy="2649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2561">
                  <a:extLst>
                    <a:ext uri="{9D8B030D-6E8A-4147-A177-3AD203B41FA5}">
                      <a16:colId xmlns:a16="http://schemas.microsoft.com/office/drawing/2014/main" val="748449697"/>
                    </a:ext>
                  </a:extLst>
                </a:gridCol>
                <a:gridCol w="1222561">
                  <a:extLst>
                    <a:ext uri="{9D8B030D-6E8A-4147-A177-3AD203B41FA5}">
                      <a16:colId xmlns:a16="http://schemas.microsoft.com/office/drawing/2014/main" val="2059453986"/>
                    </a:ext>
                  </a:extLst>
                </a:gridCol>
                <a:gridCol w="1222561">
                  <a:extLst>
                    <a:ext uri="{9D8B030D-6E8A-4147-A177-3AD203B41FA5}">
                      <a16:colId xmlns:a16="http://schemas.microsoft.com/office/drawing/2014/main" val="1602918662"/>
                    </a:ext>
                  </a:extLst>
                </a:gridCol>
                <a:gridCol w="1222561">
                  <a:extLst>
                    <a:ext uri="{9D8B030D-6E8A-4147-A177-3AD203B41FA5}">
                      <a16:colId xmlns:a16="http://schemas.microsoft.com/office/drawing/2014/main" val="240152529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All Intra Main10 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2066749"/>
                  </a:ext>
                </a:extLst>
              </a:tr>
              <a:tr h="363220">
                <a:tc>
                  <a:txBody>
                    <a:bodyPr/>
                    <a:lstStyle/>
                    <a:p>
                      <a:r>
                        <a:rPr lang="sv-SE" sz="1400" dirty="0">
                          <a:effectLst/>
                          <a:highlight>
                            <a:srgbClr val="FF00FF"/>
                          </a:highlight>
                          <a:latin typeface="+mn-lt"/>
                        </a:rPr>
                        <a:t>Test 2</a:t>
                      </a:r>
                    </a:p>
                    <a:p>
                      <a:r>
                        <a:rPr lang="sv-SE" sz="1400" dirty="0">
                          <a:effectLst/>
                          <a:highlight>
                            <a:srgbClr val="FF00FF"/>
                          </a:highlight>
                          <a:latin typeface="+mn-lt"/>
                        </a:rPr>
                        <a:t>Test B</a:t>
                      </a:r>
                      <a:endParaRPr lang="en-US" sz="1400" dirty="0">
                        <a:effectLst/>
                        <a:highlight>
                          <a:srgbClr val="FF00FF"/>
                        </a:highlight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Over VTM-4.0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(encoder full RD search for modes in MPM list)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60313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Y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V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80546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-0,06%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61164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-0,09%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2351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23649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-0,07%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3003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2033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Overall </a:t>
                      </a:r>
                      <a:endParaRPr lang="en-US" sz="1400" b="1" dirty="0">
                        <a:effectLst/>
                        <a:highlight>
                          <a:srgbClr val="00FFFF"/>
                        </a:highlight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-0,07%</a:t>
                      </a:r>
                      <a:endParaRPr lang="en-US" sz="1400" b="1" dirty="0">
                        <a:effectLst/>
                        <a:highlight>
                          <a:srgbClr val="00FFFF"/>
                        </a:highlight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-0,11%</a:t>
                      </a:r>
                      <a:endParaRPr lang="en-US" sz="1400" b="1" dirty="0">
                        <a:effectLst/>
                        <a:highlight>
                          <a:srgbClr val="00FFFF"/>
                        </a:highlight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-0,07%</a:t>
                      </a:r>
                      <a:endParaRPr lang="en-US" sz="1400" b="1" dirty="0">
                        <a:effectLst/>
                        <a:highlight>
                          <a:srgbClr val="00FFFF"/>
                        </a:highlight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4873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0,09%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0,09%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59476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F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7228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7305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A0E4D-02A7-4FC3-9295-19728A5F1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65946C-5C84-4DC4-A0E9-68E064E788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 err="1"/>
              <a:t>Provide</a:t>
            </a:r>
            <a:r>
              <a:rPr lang="sv-SE" dirty="0"/>
              <a:t> a solution for MPM list derivation </a:t>
            </a:r>
            <a:r>
              <a:rPr lang="sv-SE" dirty="0" err="1"/>
              <a:t>when</a:t>
            </a:r>
            <a:r>
              <a:rPr lang="sv-SE" dirty="0"/>
              <a:t> L and A </a:t>
            </a:r>
            <a:r>
              <a:rPr lang="sv-SE" dirty="0" err="1"/>
              <a:t>are</a:t>
            </a:r>
            <a:r>
              <a:rPr lang="sv-SE" dirty="0"/>
              <a:t> non-</a:t>
            </a:r>
            <a:r>
              <a:rPr lang="sv-SE" dirty="0" err="1"/>
              <a:t>angular</a:t>
            </a:r>
            <a:r>
              <a:rPr lang="sv-SE" dirty="0"/>
              <a:t> modes</a:t>
            </a:r>
          </a:p>
          <a:p>
            <a:r>
              <a:rPr lang="sv-SE" dirty="0" err="1"/>
              <a:t>Achieve</a:t>
            </a:r>
            <a:r>
              <a:rPr lang="sv-SE" dirty="0"/>
              <a:t> </a:t>
            </a:r>
            <a:r>
              <a:rPr lang="sv-SE" dirty="0" err="1"/>
              <a:t>similar</a:t>
            </a:r>
            <a:r>
              <a:rPr lang="sv-SE" dirty="0"/>
              <a:t> BDR </a:t>
            </a:r>
            <a:r>
              <a:rPr lang="sv-SE" dirty="0" err="1"/>
              <a:t>gain</a:t>
            </a:r>
            <a:r>
              <a:rPr lang="sv-SE" dirty="0"/>
              <a:t> from AI </a:t>
            </a:r>
            <a:r>
              <a:rPr lang="sv-SE" dirty="0" err="1"/>
              <a:t>configuration</a:t>
            </a:r>
            <a:r>
              <a:rPr lang="sv-SE" dirty="0"/>
              <a:t> and RA </a:t>
            </a:r>
            <a:r>
              <a:rPr lang="sv-SE" dirty="0" err="1"/>
              <a:t>configuration</a:t>
            </a:r>
            <a:endParaRPr lang="sv-SE" dirty="0"/>
          </a:p>
          <a:p>
            <a:r>
              <a:rPr lang="sv-SE" dirty="0" err="1"/>
              <a:t>Consistent</a:t>
            </a:r>
            <a:r>
              <a:rPr lang="sv-SE" dirty="0"/>
              <a:t> </a:t>
            </a:r>
            <a:r>
              <a:rPr lang="sv-SE" dirty="0" err="1"/>
              <a:t>results</a:t>
            </a:r>
            <a:r>
              <a:rPr lang="sv-SE" dirty="0"/>
              <a:t> from Test B (</a:t>
            </a:r>
            <a:r>
              <a:rPr lang="sv-SE" dirty="0" err="1"/>
              <a:t>encoder</a:t>
            </a:r>
            <a:r>
              <a:rPr lang="sv-SE" dirty="0"/>
              <a:t> full RD </a:t>
            </a:r>
            <a:r>
              <a:rPr lang="sv-SE" dirty="0" err="1"/>
              <a:t>search</a:t>
            </a:r>
            <a:r>
              <a:rPr lang="sv-SE" dirty="0"/>
              <a:t> all modes in MPM list)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475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1E50B-0DBA-489E-99E7-E19FBA2D0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Intra MPM default </a:t>
            </a:r>
            <a:r>
              <a:rPr lang="sv-SE" dirty="0" err="1"/>
              <a:t>angular</a:t>
            </a:r>
            <a:r>
              <a:rPr lang="sv-SE" dirty="0"/>
              <a:t> modes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293EF4-0BBD-4623-AE5F-49966AB79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1584325"/>
          </a:xfrm>
        </p:spPr>
        <p:txBody>
          <a:bodyPr/>
          <a:lstStyle/>
          <a:p>
            <a:r>
              <a:rPr lang="sv-SE" dirty="0"/>
              <a:t>Pre-</a:t>
            </a:r>
            <a:r>
              <a:rPr lang="sv-SE" dirty="0" err="1"/>
              <a:t>defined</a:t>
            </a:r>
            <a:r>
              <a:rPr lang="sv-SE" dirty="0"/>
              <a:t> </a:t>
            </a:r>
            <a:r>
              <a:rPr lang="sv-SE" dirty="0" err="1"/>
              <a:t>angular</a:t>
            </a:r>
            <a:r>
              <a:rPr lang="sv-SE" dirty="0"/>
              <a:t> mode </a:t>
            </a:r>
            <a:r>
              <a:rPr lang="sv-SE" dirty="0" err="1"/>
              <a:t>ordering</a:t>
            </a:r>
            <a:r>
              <a:rPr lang="sv-SE" dirty="0"/>
              <a:t> is </a:t>
            </a:r>
            <a:r>
              <a:rPr lang="sv-SE" dirty="0" err="1"/>
              <a:t>applied</a:t>
            </a:r>
            <a:r>
              <a:rPr lang="sv-SE" dirty="0"/>
              <a:t> in MPM list </a:t>
            </a:r>
            <a:r>
              <a:rPr lang="sv-SE" dirty="0" err="1"/>
              <a:t>when</a:t>
            </a:r>
            <a:r>
              <a:rPr lang="sv-SE" dirty="0"/>
              <a:t>:</a:t>
            </a:r>
          </a:p>
          <a:p>
            <a:pPr lvl="1"/>
            <a:r>
              <a:rPr lang="sv-SE" dirty="0" err="1"/>
              <a:t>left</a:t>
            </a:r>
            <a:r>
              <a:rPr lang="sv-SE" dirty="0"/>
              <a:t> </a:t>
            </a:r>
            <a:r>
              <a:rPr lang="sv-SE" dirty="0" err="1"/>
              <a:t>neighbor</a:t>
            </a:r>
            <a:r>
              <a:rPr lang="sv-SE" dirty="0"/>
              <a:t> block is not intra </a:t>
            </a:r>
            <a:r>
              <a:rPr lang="sv-SE" dirty="0" err="1"/>
              <a:t>predicted</a:t>
            </a:r>
            <a:r>
              <a:rPr lang="sv-SE" dirty="0"/>
              <a:t> or </a:t>
            </a:r>
            <a:r>
              <a:rPr lang="sv-SE" dirty="0" err="1"/>
              <a:t>have</a:t>
            </a:r>
            <a:r>
              <a:rPr lang="sv-SE" dirty="0"/>
              <a:t> a non-</a:t>
            </a:r>
            <a:r>
              <a:rPr lang="sv-SE" dirty="0" err="1"/>
              <a:t>angular</a:t>
            </a:r>
            <a:r>
              <a:rPr lang="sv-SE" dirty="0"/>
              <a:t> intra </a:t>
            </a:r>
            <a:r>
              <a:rPr lang="sv-SE" dirty="0" err="1"/>
              <a:t>prediction</a:t>
            </a:r>
            <a:r>
              <a:rPr lang="sv-SE" dirty="0"/>
              <a:t> mode</a:t>
            </a:r>
          </a:p>
          <a:p>
            <a:pPr lvl="1"/>
            <a:r>
              <a:rPr lang="sv-SE" dirty="0" err="1"/>
              <a:t>above</a:t>
            </a:r>
            <a:r>
              <a:rPr lang="sv-SE" dirty="0"/>
              <a:t> </a:t>
            </a:r>
            <a:r>
              <a:rPr lang="sv-SE" dirty="0" err="1"/>
              <a:t>neighbor</a:t>
            </a:r>
            <a:r>
              <a:rPr lang="sv-SE" dirty="0"/>
              <a:t> block is not intra </a:t>
            </a:r>
            <a:r>
              <a:rPr lang="sv-SE" dirty="0" err="1"/>
              <a:t>predicted</a:t>
            </a:r>
            <a:r>
              <a:rPr lang="sv-SE" dirty="0"/>
              <a:t> or </a:t>
            </a:r>
            <a:r>
              <a:rPr lang="sv-SE" dirty="0" err="1"/>
              <a:t>have</a:t>
            </a:r>
            <a:r>
              <a:rPr lang="sv-SE" dirty="0"/>
              <a:t> a non-</a:t>
            </a:r>
            <a:r>
              <a:rPr lang="sv-SE" dirty="0" err="1"/>
              <a:t>angular</a:t>
            </a:r>
            <a:r>
              <a:rPr lang="sv-SE" dirty="0"/>
              <a:t> intra </a:t>
            </a:r>
            <a:r>
              <a:rPr lang="sv-SE" dirty="0" err="1"/>
              <a:t>prediction</a:t>
            </a:r>
            <a:r>
              <a:rPr lang="sv-SE" dirty="0"/>
              <a:t> mode</a:t>
            </a:r>
          </a:p>
          <a:p>
            <a:r>
              <a:rPr lang="en-CA" dirty="0"/>
              <a:t>Pre-defined angular mode ordering can not capture the spatially correlation in a local area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EE846EF-FE88-4B8E-ABBB-3D3EF3867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988882"/>
              </p:ext>
            </p:extLst>
          </p:nvPr>
        </p:nvGraphicFramePr>
        <p:xfrm>
          <a:off x="1079770" y="3882079"/>
          <a:ext cx="8281145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7145">
                  <a:extLst>
                    <a:ext uri="{9D8B030D-6E8A-4147-A177-3AD203B41FA5}">
                      <a16:colId xmlns:a16="http://schemas.microsoft.com/office/drawing/2014/main" val="236520749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944819101"/>
                    </a:ext>
                  </a:extLst>
                </a:gridCol>
                <a:gridCol w="677334">
                  <a:extLst>
                    <a:ext uri="{9D8B030D-6E8A-4147-A177-3AD203B41FA5}">
                      <a16:colId xmlns:a16="http://schemas.microsoft.com/office/drawing/2014/main" val="146053955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3513522457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19844437"/>
                    </a:ext>
                  </a:extLst>
                </a:gridCol>
                <a:gridCol w="819510">
                  <a:extLst>
                    <a:ext uri="{9D8B030D-6E8A-4147-A177-3AD203B41FA5}">
                      <a16:colId xmlns:a16="http://schemas.microsoft.com/office/drawing/2014/main" val="2643446525"/>
                    </a:ext>
                  </a:extLst>
                </a:gridCol>
                <a:gridCol w="535157">
                  <a:extLst>
                    <a:ext uri="{9D8B030D-6E8A-4147-A177-3AD203B41FA5}">
                      <a16:colId xmlns:a16="http://schemas.microsoft.com/office/drawing/2014/main" val="41558471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r>
                        <a:rPr lang="sv-SE" dirty="0"/>
                        <a:t>Pre-</a:t>
                      </a:r>
                      <a:r>
                        <a:rPr lang="sv-SE" dirty="0" err="1"/>
                        <a:t>defined</a:t>
                      </a:r>
                      <a:r>
                        <a:rPr lang="sv-SE" dirty="0"/>
                        <a:t> </a:t>
                      </a:r>
                      <a:r>
                        <a:rPr lang="sv-SE" dirty="0" err="1"/>
                        <a:t>angular</a:t>
                      </a:r>
                      <a:r>
                        <a:rPr lang="sv-SE" dirty="0"/>
                        <a:t> mode </a:t>
                      </a:r>
                      <a:r>
                        <a:rPr lang="sv-SE" dirty="0" err="1"/>
                        <a:t>ordering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043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/>
                        <a:t>Reference</a:t>
                      </a:r>
                      <a:r>
                        <a:rPr lang="sv-SE" dirty="0"/>
                        <a:t> </a:t>
                      </a:r>
                      <a:r>
                        <a:rPr lang="sv-SE" dirty="0" err="1"/>
                        <a:t>line</a:t>
                      </a:r>
                      <a:r>
                        <a:rPr lang="sv-SE" dirty="0"/>
                        <a:t> index &gt; 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VDIA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006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ISP </a:t>
                      </a:r>
                      <a:r>
                        <a:rPr lang="sv-SE" dirty="0" err="1"/>
                        <a:t>horizontal</a:t>
                      </a:r>
                      <a:r>
                        <a:rPr lang="sv-SE" dirty="0"/>
                        <a:t> split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65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5054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ISP </a:t>
                      </a:r>
                      <a:r>
                        <a:rPr lang="sv-SE" dirty="0" err="1"/>
                        <a:t>vertical</a:t>
                      </a:r>
                      <a:r>
                        <a:rPr lang="sv-SE" dirty="0"/>
                        <a:t> split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43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0217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 err="1"/>
                        <a:t>Reference</a:t>
                      </a:r>
                      <a:r>
                        <a:rPr lang="sv-SE" dirty="0"/>
                        <a:t> </a:t>
                      </a:r>
                      <a:r>
                        <a:rPr lang="sv-SE" dirty="0" err="1"/>
                        <a:t>line</a:t>
                      </a:r>
                      <a:r>
                        <a:rPr lang="sv-SE" dirty="0"/>
                        <a:t> index == 0 &amp;&amp; ISP no split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46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54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31103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290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 modes buffer table</a:t>
            </a:r>
            <a:br>
              <a:rPr lang="en-US" dirty="0"/>
            </a:br>
            <a:r>
              <a:rPr lang="en-US" dirty="0"/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r>
              <a:rPr lang="en-US" dirty="0"/>
              <a:t>The table is composed by</a:t>
            </a:r>
          </a:p>
          <a:p>
            <a:pPr lvl="1"/>
            <a:r>
              <a:rPr lang="en-US" dirty="0"/>
              <a:t>3 unique vertical likely angular intra prediction modes (mode index &gt;= 34)</a:t>
            </a:r>
          </a:p>
          <a:p>
            <a:pPr lvl="1"/>
            <a:r>
              <a:rPr lang="en-US" dirty="0"/>
              <a:t>3 unique horizontal likely angular intra prediction modes (1 &lt; mode index &lt; 34)</a:t>
            </a:r>
          </a:p>
          <a:p>
            <a:pPr lvl="1"/>
            <a:r>
              <a:rPr lang="sv-SE" dirty="0"/>
              <a:t>1 </a:t>
            </a:r>
            <a:r>
              <a:rPr lang="sv-SE" dirty="0" err="1"/>
              <a:t>latest</a:t>
            </a:r>
            <a:r>
              <a:rPr lang="sv-SE" dirty="0"/>
              <a:t> </a:t>
            </a:r>
            <a:r>
              <a:rPr lang="sv-SE" dirty="0" err="1"/>
              <a:t>coded</a:t>
            </a:r>
            <a:r>
              <a:rPr lang="sv-SE" dirty="0"/>
              <a:t> mode</a:t>
            </a:r>
            <a:endParaRPr lang="en-US" dirty="0"/>
          </a:p>
          <a:p>
            <a:r>
              <a:rPr lang="en-US" dirty="0"/>
              <a:t>The table is reset to pre-defined intra modes ordering </a:t>
            </a:r>
            <a:r>
              <a:rPr lang="en-CA" dirty="0"/>
              <a:t>[VER_IDX, HOR_IDX, VER_IDX - 4, VER_IDX + 4, 2, DIA_IDX] </a:t>
            </a:r>
            <a:r>
              <a:rPr lang="en-US" dirty="0"/>
              <a:t>when a new slice is encountered</a:t>
            </a:r>
          </a:p>
          <a:p>
            <a:r>
              <a:rPr lang="en-US" dirty="0"/>
              <a:t>The table is updated following first in first out (FIFO) rule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F36B1BE7-3FAE-4253-9DD3-2541A9143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B56E9-DD1C-44B0-B21E-DF8551E2C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Intra modes </a:t>
            </a:r>
            <a:r>
              <a:rPr lang="sv-SE" dirty="0" err="1"/>
              <a:t>buffer</a:t>
            </a:r>
            <a:r>
              <a:rPr lang="sv-SE" dirty="0"/>
              <a:t> table</a:t>
            </a:r>
            <a:br>
              <a:rPr lang="sv-SE" dirty="0"/>
            </a:br>
            <a:r>
              <a:rPr lang="sv-SE" dirty="0" err="1"/>
              <a:t>Update</a:t>
            </a:r>
            <a:r>
              <a:rPr lang="sv-SE" dirty="0"/>
              <a:t> process – CU </a:t>
            </a:r>
            <a:r>
              <a:rPr lang="sv-SE" dirty="0" err="1"/>
              <a:t>level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F8B45-BA5D-43EC-BBBE-8FF4647495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6" y="1844675"/>
            <a:ext cx="6473310" cy="4392612"/>
          </a:xfrm>
        </p:spPr>
        <p:txBody>
          <a:bodyPr/>
          <a:lstStyle/>
          <a:p>
            <a:pPr marL="344488" indent="-344488"/>
            <a:r>
              <a:rPr lang="en-US" dirty="0"/>
              <a:t>A CU is coded with intra mode X</a:t>
            </a:r>
          </a:p>
          <a:p>
            <a:pPr marL="714376" lvl="1" indent="-344488"/>
            <a:r>
              <a:rPr lang="en-US" dirty="0"/>
              <a:t>X is angular mode</a:t>
            </a:r>
          </a:p>
          <a:p>
            <a:pPr marL="714376" lvl="1" indent="-344488"/>
            <a:r>
              <a:rPr lang="en-US" dirty="0"/>
              <a:t>Update the </a:t>
            </a:r>
            <a:r>
              <a:rPr lang="en-US" dirty="0" err="1"/>
              <a:t>lastest</a:t>
            </a:r>
            <a:r>
              <a:rPr lang="en-US" dirty="0"/>
              <a:t> coded mode to X</a:t>
            </a:r>
          </a:p>
          <a:p>
            <a:pPr marL="344488" indent="-344488"/>
            <a:r>
              <a:rPr lang="en-US" dirty="0"/>
              <a:t>X is vertical likely mode (X &gt;= 34)</a:t>
            </a:r>
          </a:p>
          <a:p>
            <a:pPr marL="714376" lvl="1" indent="-344488"/>
            <a:r>
              <a:rPr lang="en-US" dirty="0"/>
              <a:t>If X already in the table, remove the duplicate entry</a:t>
            </a:r>
          </a:p>
          <a:p>
            <a:pPr marL="714376" lvl="1" indent="-344488"/>
            <a:r>
              <a:rPr lang="en-US" dirty="0"/>
              <a:t>If X not in the table, remove the first entry</a:t>
            </a:r>
          </a:p>
          <a:p>
            <a:pPr marL="714376" lvl="1" indent="-344488"/>
            <a:r>
              <a:rPr lang="en-US" dirty="0"/>
              <a:t>Insert X to last entry of vertical likely mode table</a:t>
            </a:r>
          </a:p>
          <a:p>
            <a:pPr marL="344488" indent="-344488"/>
            <a:r>
              <a:rPr lang="en-US" dirty="0"/>
              <a:t>X is horizontal likely mode (1 &lt; X &lt; 34)</a:t>
            </a:r>
          </a:p>
          <a:p>
            <a:pPr marL="714376" lvl="1" indent="-344488"/>
            <a:r>
              <a:rPr lang="en-US" dirty="0"/>
              <a:t>If X already in the table, remove the duplicate entry</a:t>
            </a:r>
          </a:p>
          <a:p>
            <a:pPr marL="714376" lvl="1" indent="-344488"/>
            <a:r>
              <a:rPr lang="en-US" dirty="0"/>
              <a:t>If X not in the table, remove the first entry</a:t>
            </a:r>
          </a:p>
          <a:p>
            <a:pPr marL="714376" lvl="1" indent="-344488"/>
            <a:r>
              <a:rPr lang="en-US" dirty="0"/>
              <a:t>Insert X to last entry of horizontal likely mode table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2AA06E-3E77-482D-A3C7-52C6B9D59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2735" y="1844674"/>
            <a:ext cx="3987113" cy="377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103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ABF2F-3571-42EE-9E85-D27008133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Intra modes </a:t>
            </a:r>
            <a:r>
              <a:rPr lang="sv-SE" dirty="0" err="1"/>
              <a:t>buffer</a:t>
            </a:r>
            <a:r>
              <a:rPr lang="sv-SE" dirty="0"/>
              <a:t> table</a:t>
            </a:r>
            <a:br>
              <a:rPr lang="sv-SE" dirty="0"/>
            </a:br>
            <a:r>
              <a:rPr lang="sv-SE" dirty="0" err="1"/>
              <a:t>Update</a:t>
            </a:r>
            <a:r>
              <a:rPr lang="sv-SE" dirty="0"/>
              <a:t> process – CTU </a:t>
            </a:r>
            <a:r>
              <a:rPr lang="sv-SE" dirty="0" err="1"/>
              <a:t>level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9065D1-8086-4123-BA35-F8DFC8B466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4240856" cy="4392612"/>
          </a:xfrm>
        </p:spPr>
        <p:txBody>
          <a:bodyPr/>
          <a:lstStyle/>
          <a:p>
            <a:r>
              <a:rPr lang="sv-SE" dirty="0" err="1"/>
              <a:t>First</a:t>
            </a:r>
            <a:r>
              <a:rPr lang="sv-SE" dirty="0"/>
              <a:t> CTU</a:t>
            </a:r>
          </a:p>
          <a:p>
            <a:pPr lvl="1"/>
            <a:r>
              <a:rPr lang="sv-SE" dirty="0" err="1"/>
              <a:t>Reset</a:t>
            </a:r>
            <a:r>
              <a:rPr lang="sv-SE" dirty="0"/>
              <a:t> to pre-</a:t>
            </a:r>
            <a:r>
              <a:rPr lang="sv-SE" dirty="0" err="1"/>
              <a:t>defined</a:t>
            </a:r>
            <a:r>
              <a:rPr lang="sv-SE" dirty="0"/>
              <a:t> table</a:t>
            </a:r>
          </a:p>
          <a:p>
            <a:r>
              <a:rPr lang="sv-SE" dirty="0"/>
              <a:t>CTU at </a:t>
            </a:r>
            <a:r>
              <a:rPr lang="sv-SE" dirty="0" err="1"/>
              <a:t>picture</a:t>
            </a:r>
            <a:r>
              <a:rPr lang="sv-SE" dirty="0"/>
              <a:t> </a:t>
            </a:r>
            <a:r>
              <a:rPr lang="sv-SE" dirty="0" err="1"/>
              <a:t>left</a:t>
            </a:r>
            <a:r>
              <a:rPr lang="sv-SE" dirty="0"/>
              <a:t> </a:t>
            </a:r>
            <a:r>
              <a:rPr lang="sv-SE" dirty="0" err="1"/>
              <a:t>boundary</a:t>
            </a:r>
            <a:endParaRPr lang="sv-SE" dirty="0"/>
          </a:p>
          <a:p>
            <a:pPr lvl="1"/>
            <a:r>
              <a:rPr lang="sv-SE" dirty="0" err="1"/>
              <a:t>Inherit</a:t>
            </a:r>
            <a:r>
              <a:rPr lang="sv-SE" dirty="0"/>
              <a:t> table from the last CU in CTU at </a:t>
            </a:r>
            <a:r>
              <a:rPr lang="sv-SE" dirty="0" err="1"/>
              <a:t>above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current</a:t>
            </a:r>
            <a:r>
              <a:rPr lang="sv-SE" dirty="0"/>
              <a:t> CTU</a:t>
            </a:r>
          </a:p>
          <a:p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CTUs</a:t>
            </a:r>
            <a:endParaRPr lang="sv-SE" dirty="0"/>
          </a:p>
          <a:p>
            <a:pPr lvl="1"/>
            <a:r>
              <a:rPr lang="sv-SE" dirty="0" err="1"/>
              <a:t>Inherit</a:t>
            </a:r>
            <a:r>
              <a:rPr lang="sv-SE" dirty="0"/>
              <a:t> table from the last CU in CTU at </a:t>
            </a:r>
            <a:r>
              <a:rPr lang="sv-SE" dirty="0" err="1"/>
              <a:t>left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current</a:t>
            </a:r>
            <a:r>
              <a:rPr lang="sv-SE" dirty="0"/>
              <a:t> CTU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E386E7CF-D045-401D-908A-28E6F791D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v-SE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3EC66BE-BDBB-4E72-844C-2E10C639D6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563440"/>
              </p:ext>
            </p:extLst>
          </p:nvPr>
        </p:nvGraphicFramePr>
        <p:xfrm>
          <a:off x="4984867" y="2355874"/>
          <a:ext cx="6727708" cy="337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Visio" r:id="rId3" imgW="5781453" imgH="2895817" progId="Visio.Drawing.15">
                  <p:embed/>
                </p:oleObj>
              </mc:Choice>
              <mc:Fallback>
                <p:oleObj name="Visio" r:id="rId3" imgW="5781453" imgH="2895817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867" y="2355874"/>
                        <a:ext cx="6727708" cy="3370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7798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FB768-AFC8-4EDD-9733-06C18B848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966132" cy="1081088"/>
          </a:xfrm>
        </p:spPr>
        <p:txBody>
          <a:bodyPr/>
          <a:lstStyle/>
          <a:p>
            <a:r>
              <a:rPr lang="sv-SE" dirty="0"/>
              <a:t>MPM list derivation</a:t>
            </a:r>
            <a:br>
              <a:rPr lang="sv-SE" dirty="0"/>
            </a:br>
            <a:r>
              <a:rPr lang="sv-SE" dirty="0" err="1"/>
              <a:t>Both</a:t>
            </a:r>
            <a:r>
              <a:rPr lang="sv-SE" dirty="0"/>
              <a:t> </a:t>
            </a:r>
            <a:r>
              <a:rPr lang="sv-SE" dirty="0" err="1"/>
              <a:t>Left</a:t>
            </a:r>
            <a:r>
              <a:rPr lang="sv-SE" dirty="0"/>
              <a:t> and </a:t>
            </a:r>
            <a:r>
              <a:rPr lang="sv-SE" dirty="0" err="1"/>
              <a:t>Above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non-</a:t>
            </a:r>
            <a:r>
              <a:rPr lang="sv-SE" dirty="0" err="1"/>
              <a:t>angular</a:t>
            </a:r>
            <a:r>
              <a:rPr lang="sv-SE" dirty="0"/>
              <a:t> modes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07073-7446-4B52-9F9D-E187351B251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extended reference line index &gt; 0</a:t>
            </a:r>
          </a:p>
          <a:p>
            <a:endParaRPr lang="sv-SE" dirty="0"/>
          </a:p>
          <a:p>
            <a:endParaRPr lang="sv-SE" dirty="0"/>
          </a:p>
          <a:p>
            <a:endParaRPr lang="en-US" dirty="0"/>
          </a:p>
          <a:p>
            <a:r>
              <a:rPr lang="en-US" dirty="0"/>
              <a:t>ISP split type is horizontal split or vertical split</a:t>
            </a:r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extended reference line index == 0 &amp;&amp; ISP split type is no split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A29CA2-1833-4048-AEEE-25D2221CF2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655019"/>
              </p:ext>
            </p:extLst>
          </p:nvPr>
        </p:nvGraphicFramePr>
        <p:xfrm>
          <a:off x="615949" y="2353557"/>
          <a:ext cx="11096626" cy="60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8592">
                  <a:extLst>
                    <a:ext uri="{9D8B030D-6E8A-4147-A177-3AD203B41FA5}">
                      <a16:colId xmlns:a16="http://schemas.microsoft.com/office/drawing/2014/main" val="3101050342"/>
                    </a:ext>
                  </a:extLst>
                </a:gridCol>
                <a:gridCol w="3689017">
                  <a:extLst>
                    <a:ext uri="{9D8B030D-6E8A-4147-A177-3AD203B41FA5}">
                      <a16:colId xmlns:a16="http://schemas.microsoft.com/office/drawing/2014/main" val="1637827398"/>
                    </a:ext>
                  </a:extLst>
                </a:gridCol>
                <a:gridCol w="3689017">
                  <a:extLst>
                    <a:ext uri="{9D8B030D-6E8A-4147-A177-3AD203B41FA5}">
                      <a16:colId xmlns:a16="http://schemas.microsoft.com/office/drawing/2014/main" val="37967445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latest coded mode ≥ 34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1 &lt; latest coded mode &lt; 34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80707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MPM list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V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1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H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1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1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593679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721B447-A21E-4678-9D54-B5C974F841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558235"/>
              </p:ext>
            </p:extLst>
          </p:nvPr>
        </p:nvGraphicFramePr>
        <p:xfrm>
          <a:off x="615949" y="3736181"/>
          <a:ext cx="11096625" cy="60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8591">
                  <a:extLst>
                    <a:ext uri="{9D8B030D-6E8A-4147-A177-3AD203B41FA5}">
                      <a16:colId xmlns:a16="http://schemas.microsoft.com/office/drawing/2014/main" val="3121994652"/>
                    </a:ext>
                  </a:extLst>
                </a:gridCol>
                <a:gridCol w="3689017">
                  <a:extLst>
                    <a:ext uri="{9D8B030D-6E8A-4147-A177-3AD203B41FA5}">
                      <a16:colId xmlns:a16="http://schemas.microsoft.com/office/drawing/2014/main" val="3873672385"/>
                    </a:ext>
                  </a:extLst>
                </a:gridCol>
                <a:gridCol w="3689017">
                  <a:extLst>
                    <a:ext uri="{9D8B030D-6E8A-4147-A177-3AD203B41FA5}">
                      <a16:colId xmlns:a16="http://schemas.microsoft.com/office/drawing/2014/main" val="21651554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Vertical split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Horizontal split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1092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MPM list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Planar, V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1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Planar, H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1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449207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518EBD7-208C-44CB-B2D0-9C441DB476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186733"/>
              </p:ext>
            </p:extLst>
          </p:nvPr>
        </p:nvGraphicFramePr>
        <p:xfrm>
          <a:off x="615949" y="5118805"/>
          <a:ext cx="11096625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8591">
                  <a:extLst>
                    <a:ext uri="{9D8B030D-6E8A-4147-A177-3AD203B41FA5}">
                      <a16:colId xmlns:a16="http://schemas.microsoft.com/office/drawing/2014/main" val="2818302337"/>
                    </a:ext>
                  </a:extLst>
                </a:gridCol>
                <a:gridCol w="3689017">
                  <a:extLst>
                    <a:ext uri="{9D8B030D-6E8A-4147-A177-3AD203B41FA5}">
                      <a16:colId xmlns:a16="http://schemas.microsoft.com/office/drawing/2014/main" val="1924965849"/>
                    </a:ext>
                  </a:extLst>
                </a:gridCol>
                <a:gridCol w="3689017">
                  <a:extLst>
                    <a:ext uri="{9D8B030D-6E8A-4147-A177-3AD203B41FA5}">
                      <a16:colId xmlns:a16="http://schemas.microsoft.com/office/drawing/2014/main" val="40597837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latest coded mode ≥ 34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1 &lt; latest coded mode &lt; 34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10094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MPM list (L == planar)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Planar, dc, V</a:t>
                      </a:r>
                      <a:r>
                        <a:rPr lang="en-CA" sz="2000" baseline="-25000">
                          <a:effectLst/>
                        </a:rPr>
                        <a:t>3</a:t>
                      </a:r>
                      <a:r>
                        <a:rPr lang="en-CA" sz="2000">
                          <a:effectLst/>
                        </a:rPr>
                        <a:t>, H</a:t>
                      </a:r>
                      <a:r>
                        <a:rPr lang="en-CA" sz="2000" baseline="-25000">
                          <a:effectLst/>
                        </a:rPr>
                        <a:t>3</a:t>
                      </a:r>
                      <a:r>
                        <a:rPr lang="en-CA" sz="2000">
                          <a:effectLst/>
                        </a:rPr>
                        <a:t>, V</a:t>
                      </a:r>
                      <a:r>
                        <a:rPr lang="en-CA" sz="2000" baseline="-25000">
                          <a:effectLst/>
                        </a:rPr>
                        <a:t>2</a:t>
                      </a:r>
                      <a:r>
                        <a:rPr lang="en-CA" sz="2000">
                          <a:effectLst/>
                        </a:rPr>
                        <a:t>, H</a:t>
                      </a:r>
                      <a:r>
                        <a:rPr lang="en-CA" sz="2000" baseline="-25000">
                          <a:effectLst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Planar, dc, H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77089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MPM list (L == dc)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Dc, planar, V</a:t>
                      </a:r>
                      <a:r>
                        <a:rPr lang="en-CA" sz="2000" baseline="-25000">
                          <a:effectLst/>
                        </a:rPr>
                        <a:t>3</a:t>
                      </a:r>
                      <a:r>
                        <a:rPr lang="en-CA" sz="2000">
                          <a:effectLst/>
                        </a:rPr>
                        <a:t>, H</a:t>
                      </a:r>
                      <a:r>
                        <a:rPr lang="en-CA" sz="2000" baseline="-25000">
                          <a:effectLst/>
                        </a:rPr>
                        <a:t>3</a:t>
                      </a:r>
                      <a:r>
                        <a:rPr lang="en-CA" sz="2000">
                          <a:effectLst/>
                        </a:rPr>
                        <a:t>, V</a:t>
                      </a:r>
                      <a:r>
                        <a:rPr lang="en-CA" sz="2000" baseline="-25000">
                          <a:effectLst/>
                        </a:rPr>
                        <a:t>2</a:t>
                      </a:r>
                      <a:r>
                        <a:rPr lang="en-CA" sz="2000">
                          <a:effectLst/>
                        </a:rPr>
                        <a:t>, H</a:t>
                      </a:r>
                      <a:r>
                        <a:rPr lang="en-CA" sz="2000" baseline="-25000">
                          <a:effectLst/>
                        </a:rPr>
                        <a:t>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 hangingPunct="0"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Dc, planar, H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3</a:t>
                      </a:r>
                      <a:r>
                        <a:rPr lang="en-CA" sz="2000" dirty="0">
                          <a:effectLst/>
                        </a:rPr>
                        <a:t>, H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r>
                        <a:rPr lang="en-CA" sz="2000" dirty="0">
                          <a:effectLst/>
                        </a:rPr>
                        <a:t>, V</a:t>
                      </a:r>
                      <a:r>
                        <a:rPr lang="en-CA" sz="2000" baseline="-25000" dirty="0">
                          <a:effectLst/>
                        </a:rPr>
                        <a:t>2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3568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640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96F82-B0BE-4F5D-A135-4EDE2B3A7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(Test 1) </a:t>
            </a:r>
            <a:r>
              <a:rPr lang="sv-SE" dirty="0" err="1"/>
              <a:t>History-based</a:t>
            </a:r>
            <a:r>
              <a:rPr lang="sv-SE" dirty="0"/>
              <a:t> MPM default </a:t>
            </a:r>
            <a:r>
              <a:rPr lang="sv-SE" dirty="0" err="1"/>
              <a:t>angular</a:t>
            </a:r>
            <a:r>
              <a:rPr lang="sv-SE" dirty="0"/>
              <a:t> modes derivation 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188CD-8A09-4D4B-8818-75ED1E86413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VTM4.0 MPM list derivation </a:t>
            </a:r>
            <a:r>
              <a:rPr lang="sv-SE" dirty="0" err="1"/>
              <a:t>when</a:t>
            </a:r>
            <a:r>
              <a:rPr lang="sv-SE" dirty="0"/>
              <a:t> at </a:t>
            </a:r>
            <a:r>
              <a:rPr lang="sv-SE" dirty="0" err="1"/>
              <a:t>least</a:t>
            </a:r>
            <a:r>
              <a:rPr lang="sv-SE" dirty="0"/>
              <a:t> </a:t>
            </a:r>
            <a:r>
              <a:rPr lang="sv-SE" dirty="0" err="1"/>
              <a:t>one</a:t>
            </a:r>
            <a:r>
              <a:rPr lang="sv-SE" dirty="0"/>
              <a:t> </a:t>
            </a:r>
            <a:r>
              <a:rPr lang="sv-SE" dirty="0" err="1"/>
              <a:t>angular</a:t>
            </a:r>
            <a:r>
              <a:rPr lang="sv-SE" dirty="0"/>
              <a:t> mode from </a:t>
            </a:r>
            <a:r>
              <a:rPr lang="sv-SE" dirty="0" err="1"/>
              <a:t>left</a:t>
            </a:r>
            <a:r>
              <a:rPr lang="sv-SE" dirty="0"/>
              <a:t> and </a:t>
            </a:r>
            <a:r>
              <a:rPr lang="sv-SE" dirty="0" err="1"/>
              <a:t>above</a:t>
            </a:r>
            <a:r>
              <a:rPr lang="sv-SE" dirty="0"/>
              <a:t> </a:t>
            </a:r>
            <a:r>
              <a:rPr lang="sv-SE" dirty="0" err="1"/>
              <a:t>neighbor</a:t>
            </a:r>
            <a:r>
              <a:rPr lang="sv-SE" dirty="0"/>
              <a:t> block</a:t>
            </a:r>
          </a:p>
          <a:p>
            <a:r>
              <a:rPr lang="sv-SE" dirty="0" err="1"/>
              <a:t>History-based</a:t>
            </a:r>
            <a:r>
              <a:rPr lang="sv-SE" dirty="0"/>
              <a:t> MPM list derivation </a:t>
            </a:r>
            <a:r>
              <a:rPr lang="sv-SE" dirty="0" err="1"/>
              <a:t>when</a:t>
            </a:r>
            <a:r>
              <a:rPr lang="sv-SE" dirty="0"/>
              <a:t> </a:t>
            </a:r>
            <a:r>
              <a:rPr lang="sv-SE" dirty="0" err="1"/>
              <a:t>both</a:t>
            </a:r>
            <a:r>
              <a:rPr lang="sv-SE" dirty="0"/>
              <a:t> </a:t>
            </a:r>
            <a:r>
              <a:rPr lang="sv-SE" dirty="0" err="1"/>
              <a:t>left</a:t>
            </a:r>
            <a:r>
              <a:rPr lang="sv-SE" dirty="0"/>
              <a:t> and </a:t>
            </a:r>
            <a:r>
              <a:rPr lang="sv-SE" dirty="0" err="1"/>
              <a:t>above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non-</a:t>
            </a:r>
            <a:r>
              <a:rPr lang="sv-SE" dirty="0" err="1"/>
              <a:t>angular</a:t>
            </a:r>
            <a:r>
              <a:rPr lang="sv-SE" dirty="0"/>
              <a:t> modes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4C53EBF-93CF-41AF-872F-E63F801C02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452558"/>
              </p:ext>
            </p:extLst>
          </p:nvPr>
        </p:nvGraphicFramePr>
        <p:xfrm>
          <a:off x="780983" y="3311040"/>
          <a:ext cx="4617872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4468">
                  <a:extLst>
                    <a:ext uri="{9D8B030D-6E8A-4147-A177-3AD203B41FA5}">
                      <a16:colId xmlns:a16="http://schemas.microsoft.com/office/drawing/2014/main" val="1039364238"/>
                    </a:ext>
                  </a:extLst>
                </a:gridCol>
                <a:gridCol w="1154468">
                  <a:extLst>
                    <a:ext uri="{9D8B030D-6E8A-4147-A177-3AD203B41FA5}">
                      <a16:colId xmlns:a16="http://schemas.microsoft.com/office/drawing/2014/main" val="3395255117"/>
                    </a:ext>
                  </a:extLst>
                </a:gridCol>
                <a:gridCol w="1154468">
                  <a:extLst>
                    <a:ext uri="{9D8B030D-6E8A-4147-A177-3AD203B41FA5}">
                      <a16:colId xmlns:a16="http://schemas.microsoft.com/office/drawing/2014/main" val="730882502"/>
                    </a:ext>
                  </a:extLst>
                </a:gridCol>
                <a:gridCol w="1154468">
                  <a:extLst>
                    <a:ext uri="{9D8B030D-6E8A-4147-A177-3AD203B41FA5}">
                      <a16:colId xmlns:a16="http://schemas.microsoft.com/office/drawing/2014/main" val="298421431"/>
                    </a:ext>
                  </a:extLst>
                </a:gridCol>
              </a:tblGrid>
              <a:tr h="213360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All Intra Main10 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0182526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Over VTM-4.0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76702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Y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V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1716561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-0,07%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-0,06%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-0,08%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09032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7910531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0,00%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031924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0352402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0,15%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0,07%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5430425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Overall 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-0,05%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-0,02%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-0,03%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8505318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-0,09%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29886911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F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043620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6BDF88D-E858-4B73-A18A-3C092E9814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407555"/>
              </p:ext>
            </p:extLst>
          </p:nvPr>
        </p:nvGraphicFramePr>
        <p:xfrm>
          <a:off x="6096000" y="3311040"/>
          <a:ext cx="4617872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4468">
                  <a:extLst>
                    <a:ext uri="{9D8B030D-6E8A-4147-A177-3AD203B41FA5}">
                      <a16:colId xmlns:a16="http://schemas.microsoft.com/office/drawing/2014/main" val="1752552118"/>
                    </a:ext>
                  </a:extLst>
                </a:gridCol>
                <a:gridCol w="1154468">
                  <a:extLst>
                    <a:ext uri="{9D8B030D-6E8A-4147-A177-3AD203B41FA5}">
                      <a16:colId xmlns:a16="http://schemas.microsoft.com/office/drawing/2014/main" val="2223926349"/>
                    </a:ext>
                  </a:extLst>
                </a:gridCol>
                <a:gridCol w="1154468">
                  <a:extLst>
                    <a:ext uri="{9D8B030D-6E8A-4147-A177-3AD203B41FA5}">
                      <a16:colId xmlns:a16="http://schemas.microsoft.com/office/drawing/2014/main" val="1243638820"/>
                    </a:ext>
                  </a:extLst>
                </a:gridCol>
                <a:gridCol w="1154468">
                  <a:extLst>
                    <a:ext uri="{9D8B030D-6E8A-4147-A177-3AD203B41FA5}">
                      <a16:colId xmlns:a16="http://schemas.microsoft.com/office/drawing/2014/main" val="43779396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Random Access Main 10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1436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Over VTM-4.0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9453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Y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V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541828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37324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0,11%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74059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650681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-0,15%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-0,29%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91144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1872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Overall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-0,06%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-0,02%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-0,16%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60002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-0,17%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1656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F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-0,24%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17819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3607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2E947-B670-4D74-B9F6-D2E39560B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(Test 2) New </a:t>
            </a:r>
            <a:r>
              <a:rPr lang="sv-SE" dirty="0" err="1"/>
              <a:t>initiate</a:t>
            </a:r>
            <a:r>
              <a:rPr lang="sv-SE" dirty="0"/>
              <a:t> </a:t>
            </a:r>
            <a:r>
              <a:rPr lang="sv-SE" dirty="0" err="1"/>
              <a:t>value</a:t>
            </a:r>
            <a:r>
              <a:rPr lang="sv-SE" dirty="0"/>
              <a:t> for </a:t>
            </a:r>
            <a:br>
              <a:rPr lang="sv-SE" dirty="0"/>
            </a:br>
            <a:r>
              <a:rPr lang="sv-SE" dirty="0" err="1"/>
              <a:t>Left</a:t>
            </a:r>
            <a:r>
              <a:rPr lang="sv-SE" dirty="0"/>
              <a:t> and </a:t>
            </a:r>
            <a:r>
              <a:rPr lang="sv-SE" dirty="0" err="1"/>
              <a:t>Above</a:t>
            </a:r>
            <a:r>
              <a:rPr lang="sv-SE" dirty="0"/>
              <a:t> intra </a:t>
            </a:r>
            <a:r>
              <a:rPr lang="sv-SE" dirty="0" err="1"/>
              <a:t>prediction</a:t>
            </a:r>
            <a:r>
              <a:rPr lang="sv-SE" dirty="0"/>
              <a:t> modes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F42C9A-80FF-4252-B986-D2E8E3BC8D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11233150" cy="4392612"/>
          </a:xfrm>
        </p:spPr>
        <p:txBody>
          <a:bodyPr/>
          <a:lstStyle/>
          <a:p>
            <a:r>
              <a:rPr lang="sv-SE" dirty="0"/>
              <a:t>In VTM4.0, </a:t>
            </a:r>
            <a:r>
              <a:rPr lang="sv-SE" dirty="0" err="1"/>
              <a:t>Left</a:t>
            </a:r>
            <a:r>
              <a:rPr lang="sv-SE" dirty="0"/>
              <a:t> (L) and </a:t>
            </a:r>
            <a:r>
              <a:rPr lang="sv-SE" dirty="0" err="1"/>
              <a:t>Above</a:t>
            </a:r>
            <a:r>
              <a:rPr lang="sv-SE" dirty="0"/>
              <a:t> (A) intra </a:t>
            </a:r>
            <a:r>
              <a:rPr lang="sv-SE" dirty="0" err="1"/>
              <a:t>prediction</a:t>
            </a:r>
            <a:r>
              <a:rPr lang="sv-SE" dirty="0"/>
              <a:t> modes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initiated</a:t>
            </a:r>
            <a:r>
              <a:rPr lang="sv-SE" dirty="0"/>
              <a:t> to planar</a:t>
            </a:r>
          </a:p>
          <a:p>
            <a:r>
              <a:rPr lang="sv-SE" dirty="0"/>
              <a:t>In Test 2, L and A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initiated</a:t>
            </a:r>
            <a:r>
              <a:rPr lang="sv-SE" dirty="0"/>
              <a:t> to -1</a:t>
            </a:r>
          </a:p>
          <a:p>
            <a:r>
              <a:rPr lang="sv-SE" dirty="0" err="1"/>
              <a:t>Insert</a:t>
            </a:r>
            <a:r>
              <a:rPr lang="sv-SE" dirty="0"/>
              <a:t> to </a:t>
            </a:r>
            <a:r>
              <a:rPr lang="sv-SE" dirty="0" err="1"/>
              <a:t>encoder</a:t>
            </a:r>
            <a:r>
              <a:rPr lang="sv-SE" dirty="0"/>
              <a:t> full RD </a:t>
            </a:r>
            <a:r>
              <a:rPr lang="sv-SE" dirty="0" err="1"/>
              <a:t>candidate</a:t>
            </a:r>
            <a:r>
              <a:rPr lang="sv-SE" dirty="0"/>
              <a:t> list (</a:t>
            </a:r>
            <a:r>
              <a:rPr lang="sv-SE" dirty="0" err="1"/>
              <a:t>numCand</a:t>
            </a:r>
            <a:r>
              <a:rPr lang="sv-SE" dirty="0"/>
              <a:t>) </a:t>
            </a:r>
            <a:r>
              <a:rPr lang="sv-SE" dirty="0" err="1"/>
              <a:t>increasing</a:t>
            </a:r>
            <a:r>
              <a:rPr lang="sv-SE" dirty="0"/>
              <a:t> from 1 to 2 in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cases</a:t>
            </a:r>
            <a:endParaRPr lang="sv-SE" dirty="0"/>
          </a:p>
          <a:p>
            <a:pPr lvl="1"/>
            <a:r>
              <a:rPr lang="sv-SE" dirty="0" err="1"/>
              <a:t>Left</a:t>
            </a:r>
            <a:r>
              <a:rPr lang="sv-SE" dirty="0"/>
              <a:t> </a:t>
            </a:r>
            <a:r>
              <a:rPr lang="sv-SE" dirty="0" err="1"/>
              <a:t>neighbor</a:t>
            </a:r>
            <a:r>
              <a:rPr lang="sv-SE" dirty="0"/>
              <a:t> block </a:t>
            </a:r>
            <a:r>
              <a:rPr lang="sv-SE" dirty="0" err="1"/>
              <a:t>does</a:t>
            </a:r>
            <a:r>
              <a:rPr lang="sv-SE" dirty="0"/>
              <a:t> not </a:t>
            </a:r>
            <a:r>
              <a:rPr lang="sv-SE" dirty="0" err="1"/>
              <a:t>exist</a:t>
            </a:r>
            <a:r>
              <a:rPr lang="sv-SE" dirty="0"/>
              <a:t> or not intra </a:t>
            </a:r>
            <a:r>
              <a:rPr lang="sv-SE" dirty="0" err="1"/>
              <a:t>predicted</a:t>
            </a:r>
            <a:r>
              <a:rPr lang="sv-SE" dirty="0"/>
              <a:t> &amp;&amp; A == planar</a:t>
            </a:r>
          </a:p>
          <a:p>
            <a:pPr lvl="1"/>
            <a:r>
              <a:rPr lang="sv-SE" dirty="0"/>
              <a:t>L == planar &amp;&amp; </a:t>
            </a:r>
            <a:r>
              <a:rPr lang="sv-SE" dirty="0" err="1"/>
              <a:t>above</a:t>
            </a:r>
            <a:r>
              <a:rPr lang="sv-SE" dirty="0"/>
              <a:t> </a:t>
            </a:r>
            <a:r>
              <a:rPr lang="sv-SE" dirty="0" err="1"/>
              <a:t>neighbor</a:t>
            </a:r>
            <a:r>
              <a:rPr lang="sv-SE" dirty="0"/>
              <a:t> block </a:t>
            </a:r>
            <a:r>
              <a:rPr lang="sv-SE" dirty="0" err="1"/>
              <a:t>does</a:t>
            </a:r>
            <a:r>
              <a:rPr lang="sv-SE" dirty="0"/>
              <a:t> not </a:t>
            </a:r>
            <a:r>
              <a:rPr lang="sv-SE" dirty="0" err="1"/>
              <a:t>exist</a:t>
            </a:r>
            <a:r>
              <a:rPr lang="sv-SE" dirty="0"/>
              <a:t> or not intra </a:t>
            </a:r>
            <a:r>
              <a:rPr lang="sv-SE" dirty="0" err="1"/>
              <a:t>predicted</a:t>
            </a:r>
            <a:endParaRPr lang="sv-SE" dirty="0"/>
          </a:p>
          <a:p>
            <a:r>
              <a:rPr lang="sv-SE" dirty="0"/>
              <a:t>MPM list derivation is same as Test 1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5F2E641-28F4-43A8-8CE4-D44D463A44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501993"/>
              </p:ext>
            </p:extLst>
          </p:nvPr>
        </p:nvGraphicFramePr>
        <p:xfrm>
          <a:off x="833652" y="4040981"/>
          <a:ext cx="4529180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2295">
                  <a:extLst>
                    <a:ext uri="{9D8B030D-6E8A-4147-A177-3AD203B41FA5}">
                      <a16:colId xmlns:a16="http://schemas.microsoft.com/office/drawing/2014/main" val="2495020644"/>
                    </a:ext>
                  </a:extLst>
                </a:gridCol>
                <a:gridCol w="1132295">
                  <a:extLst>
                    <a:ext uri="{9D8B030D-6E8A-4147-A177-3AD203B41FA5}">
                      <a16:colId xmlns:a16="http://schemas.microsoft.com/office/drawing/2014/main" val="1993339130"/>
                    </a:ext>
                  </a:extLst>
                </a:gridCol>
                <a:gridCol w="1132295">
                  <a:extLst>
                    <a:ext uri="{9D8B030D-6E8A-4147-A177-3AD203B41FA5}">
                      <a16:colId xmlns:a16="http://schemas.microsoft.com/office/drawing/2014/main" val="564241488"/>
                    </a:ext>
                  </a:extLst>
                </a:gridCol>
                <a:gridCol w="1132295">
                  <a:extLst>
                    <a:ext uri="{9D8B030D-6E8A-4147-A177-3AD203B41FA5}">
                      <a16:colId xmlns:a16="http://schemas.microsoft.com/office/drawing/2014/main" val="41589223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All Intra Main10 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3566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Over VTM-4.0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2052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Y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V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90433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8398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-0,08%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0,03%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-0,09%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489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-0,02%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681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-0,14%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6177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-0,01%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3458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Overall 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-0,07%</a:t>
                      </a:r>
                      <a:endParaRPr lang="en-US" sz="1400" b="1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-0,05%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-0,05%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2522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0,04%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-0,06%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7522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F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-0,03%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221704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5EF8527-7098-4B33-9498-5B935C909E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18717"/>
              </p:ext>
            </p:extLst>
          </p:nvPr>
        </p:nvGraphicFramePr>
        <p:xfrm>
          <a:off x="6203092" y="4030607"/>
          <a:ext cx="4529180" cy="2346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2295">
                  <a:extLst>
                    <a:ext uri="{9D8B030D-6E8A-4147-A177-3AD203B41FA5}">
                      <a16:colId xmlns:a16="http://schemas.microsoft.com/office/drawing/2014/main" val="1222857924"/>
                    </a:ext>
                  </a:extLst>
                </a:gridCol>
                <a:gridCol w="1132295">
                  <a:extLst>
                    <a:ext uri="{9D8B030D-6E8A-4147-A177-3AD203B41FA5}">
                      <a16:colId xmlns:a16="http://schemas.microsoft.com/office/drawing/2014/main" val="400882663"/>
                    </a:ext>
                  </a:extLst>
                </a:gridCol>
                <a:gridCol w="1132295">
                  <a:extLst>
                    <a:ext uri="{9D8B030D-6E8A-4147-A177-3AD203B41FA5}">
                      <a16:colId xmlns:a16="http://schemas.microsoft.com/office/drawing/2014/main" val="2230024582"/>
                    </a:ext>
                  </a:extLst>
                </a:gridCol>
                <a:gridCol w="1132295">
                  <a:extLst>
                    <a:ext uri="{9D8B030D-6E8A-4147-A177-3AD203B41FA5}">
                      <a16:colId xmlns:a16="http://schemas.microsoft.com/office/drawing/2014/main" val="2375623449"/>
                    </a:ext>
                  </a:extLst>
                </a:gridCol>
              </a:tblGrid>
              <a:tr h="210849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Random Access Main 10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680418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Over VTM-4.0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751164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Y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U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V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305258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-0,07%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-0,14%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8545653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A2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-0,06%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25303069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B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0,02%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-0,18%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2311517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C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-0,19%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-0,11%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4280707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E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23849557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Overall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-0,05%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-0,09%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-0,12%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99652683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D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-0,05%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-0,25%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-0,10%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5681966"/>
                  </a:ext>
                </a:extLst>
              </a:tr>
              <a:tr h="21084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Class F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+mn-lt"/>
                        </a:rPr>
                        <a:t>0,03%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0,02%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-0,14%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32247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9659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609C-5CFE-4E49-869F-1DACD004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Complexity</a:t>
            </a:r>
            <a:r>
              <a:rPr lang="sv-SE" dirty="0"/>
              <a:t> </a:t>
            </a:r>
            <a:r>
              <a:rPr lang="sv-SE" dirty="0" err="1"/>
              <a:t>analysis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57805-10C7-4F05-AEE3-1F9C0E77AB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No </a:t>
            </a:r>
            <a:r>
              <a:rPr lang="sv-SE" dirty="0" err="1"/>
              <a:t>impact</a:t>
            </a:r>
            <a:r>
              <a:rPr lang="sv-SE" dirty="0"/>
              <a:t> on MPM list derivation process</a:t>
            </a:r>
          </a:p>
          <a:p>
            <a:pPr lvl="1"/>
            <a:r>
              <a:rPr lang="sv-SE" dirty="0"/>
              <a:t>The </a:t>
            </a:r>
            <a:r>
              <a:rPr lang="sv-SE" dirty="0" err="1"/>
              <a:t>worst</a:t>
            </a:r>
            <a:r>
              <a:rPr lang="sv-SE" dirty="0"/>
              <a:t> </a:t>
            </a:r>
            <a:r>
              <a:rPr lang="sv-SE" dirty="0" err="1"/>
              <a:t>case</a:t>
            </a:r>
            <a:r>
              <a:rPr lang="sv-SE" dirty="0"/>
              <a:t> for MPM list derivation process is </a:t>
            </a:r>
            <a:r>
              <a:rPr lang="sv-SE" dirty="0" err="1"/>
              <a:t>when</a:t>
            </a:r>
            <a:r>
              <a:rPr lang="sv-SE" dirty="0"/>
              <a:t> </a:t>
            </a:r>
            <a:r>
              <a:rPr lang="sv-SE" dirty="0" err="1"/>
              <a:t>both</a:t>
            </a:r>
            <a:r>
              <a:rPr lang="sv-SE" dirty="0"/>
              <a:t> L and A &gt; dc &amp;&amp; L != A</a:t>
            </a:r>
          </a:p>
          <a:p>
            <a:r>
              <a:rPr lang="en-US" dirty="0"/>
              <a:t>Complexity analysis compared to VTM4.0:</a:t>
            </a:r>
          </a:p>
          <a:p>
            <a:pPr lvl="1"/>
            <a:r>
              <a:rPr lang="en-US" dirty="0"/>
              <a:t>A buffer table with 7 unsigned integers to store the coded angular intra prediction modes</a:t>
            </a:r>
          </a:p>
          <a:p>
            <a:pPr lvl="1"/>
            <a:r>
              <a:rPr lang="en-US" dirty="0"/>
              <a:t>Maximum of 4 comparison to update the buffer table</a:t>
            </a:r>
          </a:p>
          <a:p>
            <a:pPr lvl="1"/>
            <a:r>
              <a:rPr lang="en-US" dirty="0"/>
              <a:t>No complexity increases for MPM list derivation process</a:t>
            </a:r>
          </a:p>
          <a:p>
            <a:r>
              <a:rPr lang="sv-SE" dirty="0"/>
              <a:t>A</a:t>
            </a:r>
            <a:r>
              <a:rPr lang="en-US" dirty="0"/>
              <a:t>void the complexity increase on 4x4 luma block</a:t>
            </a:r>
          </a:p>
          <a:p>
            <a:pPr lvl="1"/>
            <a:r>
              <a:rPr lang="en-CA" dirty="0"/>
              <a:t>Buffer table update process has been skipped when the coded block size is 4 × 4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025443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1094</TotalTime>
  <Words>1383</Words>
  <Application>Microsoft Office PowerPoint</Application>
  <PresentationFormat>Widescreen</PresentationFormat>
  <Paragraphs>352</Paragraphs>
  <Slides>12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Ericsson Hilda</vt:lpstr>
      <vt:lpstr>Ericsson Technical Icons</vt:lpstr>
      <vt:lpstr>Times New Roman</vt:lpstr>
      <vt:lpstr>Ericsson Hilda Light</vt:lpstr>
      <vt:lpstr>PresentationTemplate2017</vt:lpstr>
      <vt:lpstr>Visio</vt:lpstr>
      <vt:lpstr>JVET-N0426 History-based intra MPM default angular modes derivation</vt:lpstr>
      <vt:lpstr>Intra MPM default angular modes</vt:lpstr>
      <vt:lpstr>Intra modes buffer table Definition</vt:lpstr>
      <vt:lpstr>Intra modes buffer table Update process – CU level</vt:lpstr>
      <vt:lpstr>Intra modes buffer table Update process – CTU level</vt:lpstr>
      <vt:lpstr>MPM list derivation Both Left and Above are non-angular modes</vt:lpstr>
      <vt:lpstr>(Test 1) History-based MPM default angular modes derivation  </vt:lpstr>
      <vt:lpstr>(Test 2) New initiate value for  Left and Above intra prediction modes </vt:lpstr>
      <vt:lpstr>Complexity analysis</vt:lpstr>
      <vt:lpstr>(Test B) Encoder full RD search for all mdoes in MPM list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Zhi Zhang A</dc:creator>
  <cp:keywords/>
  <dc:description/>
  <cp:lastModifiedBy>JVET-N0370</cp:lastModifiedBy>
  <cp:revision>141</cp:revision>
  <dcterms:created xsi:type="dcterms:W3CDTF">2019-01-08T11:55:35Z</dcterms:created>
  <dcterms:modified xsi:type="dcterms:W3CDTF">2019-03-21T10:51:25Z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