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8" r:id="rId4"/>
    <p:sldId id="282" r:id="rId5"/>
    <p:sldId id="273" r:id="rId6"/>
    <p:sldId id="283" r:id="rId7"/>
    <p:sldId id="277" r:id="rId8"/>
    <p:sldId id="281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8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JVET-N0400 CE4-related</a:t>
            </a:r>
            <a:br>
              <a:rPr lang="en-CA" b="1" dirty="0"/>
            </a:br>
            <a:r>
              <a:rPr lang="en-CA" b="1" dirty="0"/>
              <a:t>Signaling of maximum number of triangle candidates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G. Li, X. Xu,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CA" sz="2800" dirty="0"/>
              <a:t>In current WD, </a:t>
            </a:r>
          </a:p>
          <a:p>
            <a:pPr lvl="1"/>
            <a:r>
              <a:rPr lang="en-CA" sz="2400" dirty="0"/>
              <a:t>a fixed number of candidates in triangle merge is used</a:t>
            </a:r>
          </a:p>
          <a:p>
            <a:pPr lvl="1"/>
            <a:r>
              <a:rPr lang="en-CA" sz="2400" dirty="0"/>
              <a:t>Signaled number of candidates for other merge lists: regular/IBC merge, affine merge</a:t>
            </a:r>
          </a:p>
          <a:p>
            <a:pPr lvl="1"/>
            <a:r>
              <a:rPr lang="en-CA" sz="2400" dirty="0"/>
              <a:t>More flexibility is desirable</a:t>
            </a:r>
          </a:p>
          <a:p>
            <a:r>
              <a:rPr lang="en-CA" sz="2800" dirty="0"/>
              <a:t>Reusing regular merge list for triangle merge process in JVET-N0340 has been adopted. When a small number of candidates is allowed for regular merge</a:t>
            </a:r>
          </a:p>
          <a:p>
            <a:pPr lvl="1"/>
            <a:r>
              <a:rPr lang="en-CA" sz="2400" dirty="0"/>
              <a:t>No enough candidates for triangle mode</a:t>
            </a:r>
            <a:endParaRPr lang="en-US" altLang="en-US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(1)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Triangle candidate number is signaled in tile group header based on candidate number of regular merge list </a:t>
            </a:r>
          </a:p>
          <a:p>
            <a:endParaRPr lang="en-CA" dirty="0"/>
          </a:p>
          <a:p>
            <a:endParaRPr lang="en-CA" dirty="0"/>
          </a:p>
          <a:p>
            <a:pPr lvl="1"/>
            <a:endParaRPr lang="en-CA" dirty="0"/>
          </a:p>
          <a:p>
            <a:pPr lvl="1"/>
            <a:r>
              <a:rPr lang="en-CA" dirty="0"/>
              <a:t>Two candidate indices are signaled for triangle merge, two or more candidates are needed for triangle merge list 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A94F25F-357F-4793-BA3F-3BCAD4123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181123"/>
              </p:ext>
            </p:extLst>
          </p:nvPr>
        </p:nvGraphicFramePr>
        <p:xfrm>
          <a:off x="1763688" y="3442320"/>
          <a:ext cx="5762625" cy="1066800"/>
        </p:xfrm>
        <a:graphic>
          <a:graphicData uri="http://schemas.openxmlformats.org/drawingml/2006/table">
            <a:tbl>
              <a:tblPr/>
              <a:tblGrid>
                <a:gridCol w="5028092">
                  <a:extLst>
                    <a:ext uri="{9D8B030D-6E8A-4147-A177-3AD203B41FA5}">
                      <a16:colId xmlns:a16="http://schemas.microsoft.com/office/drawing/2014/main" val="1677214432"/>
                    </a:ext>
                  </a:extLst>
                </a:gridCol>
                <a:gridCol w="734533">
                  <a:extLst>
                    <a:ext uri="{9D8B030D-6E8A-4147-A177-3AD203B41FA5}">
                      <a16:colId xmlns:a16="http://schemas.microsoft.com/office/drawing/2014/main" val="4157055507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six_minus_max_num_merge_cand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64382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sps_affine_enabled_flag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8953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five_minus_max_num_subblock_merge_cand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416072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sps_fpel_mmvd_enabled_flag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92226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tile_group_fpel_mmvd_enabled_flag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85878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 </a:t>
                      </a:r>
                      <a:r>
                        <a:rPr lang="en-CA" sz="1000" b="1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</a:t>
                      </a:r>
                      <a:r>
                        <a:rPr lang="en-CA" sz="1000" b="1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triangle</a:t>
                      </a:r>
                      <a:r>
                        <a:rPr lang="en-CA" sz="1000" b="1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MaxNumMergeCand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&gt;= 2 )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0153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max_num_merge_cand_minus_max_num_triangle_cand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466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r>
              <a:rPr lang="en-US" dirty="0"/>
              <a:t>Syntax change for merge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sz="2400" dirty="0"/>
              <a:t>Max values used in truncated unary coding of merge_triangle_idx0 and merge_triangle_idx1 are set to </a:t>
            </a:r>
            <a:r>
              <a:rPr lang="en-US" sz="2400" dirty="0" err="1"/>
              <a:t>MaxNumTriangleMergeCand</a:t>
            </a:r>
            <a:r>
              <a:rPr lang="en-US" sz="2400" dirty="0"/>
              <a:t> – 1 and </a:t>
            </a:r>
            <a:r>
              <a:rPr lang="en-US" sz="2400" dirty="0" err="1"/>
              <a:t>MaxNumTriangleMergeCand</a:t>
            </a:r>
            <a:r>
              <a:rPr lang="en-US" sz="2400" dirty="0"/>
              <a:t> – 2, respectively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C42805-A104-465A-88FA-453C865A0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416568"/>
              </p:ext>
            </p:extLst>
          </p:nvPr>
        </p:nvGraphicFramePr>
        <p:xfrm>
          <a:off x="1619672" y="2204864"/>
          <a:ext cx="5762625" cy="2133600"/>
        </p:xfrm>
        <a:graphic>
          <a:graphicData uri="http://schemas.openxmlformats.org/drawingml/2006/table">
            <a:tbl>
              <a:tblPr/>
              <a:tblGrid>
                <a:gridCol w="5030863">
                  <a:extLst>
                    <a:ext uri="{9D8B030D-6E8A-4147-A177-3AD203B41FA5}">
                      <a16:colId xmlns:a16="http://schemas.microsoft.com/office/drawing/2014/main" val="1175692827"/>
                    </a:ext>
                  </a:extLst>
                </a:gridCol>
                <a:gridCol w="731762">
                  <a:extLst>
                    <a:ext uri="{9D8B030D-6E8A-4147-A177-3AD203B41FA5}">
                      <a16:colId xmlns:a16="http://schemas.microsoft.com/office/drawing/2014/main" val="3918768570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merge_data( x0, y0, cbWidth, cbHeight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59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73836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sps_triangle_enabled_flag  &amp;&amp;  tile_group_type = = B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ciip_flag[ x0 ][ y0 ] = = 0  &amp;&amp;  cbWidth * cbHeight &gt;= 64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MaxNumTriangleMergeCand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&gt;= 2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54020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merge_triangle_flag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33576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merge_triangle_flag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[ x0 ][ y0 ]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35427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merge_triangle_split_dir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56246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merge_triangle_idx0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05979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merge_triangle_idx1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34923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 else if( MaxNumMergeCand &gt; 1 )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78306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merge_idx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47185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53397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997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744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n-US" sz="2400" dirty="0"/>
              <a:t>More tradeoff points between complexity and coding efficiency</a:t>
            </a:r>
          </a:p>
          <a:p>
            <a:pPr lvl="1"/>
            <a:r>
              <a:rPr lang="en-US" sz="2000" dirty="0"/>
              <a:t>Anchor VTM-4.0</a:t>
            </a:r>
          </a:p>
          <a:p>
            <a:pPr lvl="1"/>
            <a:r>
              <a:rPr lang="en-US" sz="2000" dirty="0"/>
              <a:t>Test, on top of CE-4-4-9-A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3355D0A-91E3-4284-BDF1-DEDCADF08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954735"/>
              </p:ext>
            </p:extLst>
          </p:nvPr>
        </p:nvGraphicFramePr>
        <p:xfrm>
          <a:off x="827584" y="3717032"/>
          <a:ext cx="7272805" cy="920750"/>
        </p:xfrm>
        <a:graphic>
          <a:graphicData uri="http://schemas.openxmlformats.org/drawingml/2006/table">
            <a:tbl>
              <a:tblPr firstRow="1" firstCol="1" bandRow="1"/>
              <a:tblGrid>
                <a:gridCol w="785188">
                  <a:extLst>
                    <a:ext uri="{9D8B030D-6E8A-4147-A177-3AD203B41FA5}">
                      <a16:colId xmlns:a16="http://schemas.microsoft.com/office/drawing/2014/main" val="587406956"/>
                    </a:ext>
                  </a:extLst>
                </a:gridCol>
                <a:gridCol w="819540">
                  <a:extLst>
                    <a:ext uri="{9D8B030D-6E8A-4147-A177-3AD203B41FA5}">
                      <a16:colId xmlns:a16="http://schemas.microsoft.com/office/drawing/2014/main" val="3766408396"/>
                    </a:ext>
                  </a:extLst>
                </a:gridCol>
                <a:gridCol w="746747">
                  <a:extLst>
                    <a:ext uri="{9D8B030D-6E8A-4147-A177-3AD203B41FA5}">
                      <a16:colId xmlns:a16="http://schemas.microsoft.com/office/drawing/2014/main" val="463203468"/>
                    </a:ext>
                  </a:extLst>
                </a:gridCol>
                <a:gridCol w="820358">
                  <a:extLst>
                    <a:ext uri="{9D8B030D-6E8A-4147-A177-3AD203B41FA5}">
                      <a16:colId xmlns:a16="http://schemas.microsoft.com/office/drawing/2014/main" val="3776940121"/>
                    </a:ext>
                  </a:extLst>
                </a:gridCol>
                <a:gridCol w="820358">
                  <a:extLst>
                    <a:ext uri="{9D8B030D-6E8A-4147-A177-3AD203B41FA5}">
                      <a16:colId xmlns:a16="http://schemas.microsoft.com/office/drawing/2014/main" val="2546620179"/>
                    </a:ext>
                  </a:extLst>
                </a:gridCol>
                <a:gridCol w="819540">
                  <a:extLst>
                    <a:ext uri="{9D8B030D-6E8A-4147-A177-3AD203B41FA5}">
                      <a16:colId xmlns:a16="http://schemas.microsoft.com/office/drawing/2014/main" val="1354994831"/>
                    </a:ext>
                  </a:extLst>
                </a:gridCol>
                <a:gridCol w="820358">
                  <a:extLst>
                    <a:ext uri="{9D8B030D-6E8A-4147-A177-3AD203B41FA5}">
                      <a16:colId xmlns:a16="http://schemas.microsoft.com/office/drawing/2014/main" val="2384897439"/>
                    </a:ext>
                  </a:extLst>
                </a:gridCol>
                <a:gridCol w="820358">
                  <a:extLst>
                    <a:ext uri="{9D8B030D-6E8A-4147-A177-3AD203B41FA5}">
                      <a16:colId xmlns:a16="http://schemas.microsoft.com/office/drawing/2014/main" val="1693785359"/>
                    </a:ext>
                  </a:extLst>
                </a:gridCol>
                <a:gridCol w="820358">
                  <a:extLst>
                    <a:ext uri="{9D8B030D-6E8A-4147-A177-3AD203B41FA5}">
                      <a16:colId xmlns:a16="http://schemas.microsoft.com/office/drawing/2014/main" val="3726839754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MaxTriangleCand=2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MaxTriangleCand</a:t>
                      </a: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=4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MaxTriangleCand=5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MaxTriangleCand=6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81957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25726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BD-rate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0.13%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50397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95%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09499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99%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638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A504-3D56-4D0F-BCE9-AFA31506B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936104"/>
          </a:xfrm>
        </p:spPr>
        <p:txBody>
          <a:bodyPr/>
          <a:lstStyle/>
          <a:p>
            <a:r>
              <a:rPr lang="en-US" sz="3600" dirty="0"/>
              <a:t>Supplementary results on top of JVET-N0340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EAA9372F-CD3E-4755-B4B9-F1755045D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en-US" sz="2400" dirty="0"/>
              <a:t>On top of newly adopted JVET-N0340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08C7611-E9DC-4779-8229-E3C6F54E2F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012833"/>
              </p:ext>
            </p:extLst>
          </p:nvPr>
        </p:nvGraphicFramePr>
        <p:xfrm>
          <a:off x="6807325" y="1453376"/>
          <a:ext cx="2445195" cy="3340152"/>
        </p:xfrm>
        <a:graphic>
          <a:graphicData uri="http://schemas.openxmlformats.org/drawingml/2006/table">
            <a:tbl>
              <a:tblPr/>
              <a:tblGrid>
                <a:gridCol w="489039">
                  <a:extLst>
                    <a:ext uri="{9D8B030D-6E8A-4147-A177-3AD203B41FA5}">
                      <a16:colId xmlns:a16="http://schemas.microsoft.com/office/drawing/2014/main" val="2692694577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224783692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518769096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144878590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3725353078"/>
                    </a:ext>
                  </a:extLst>
                </a:gridCol>
              </a:tblGrid>
              <a:tr h="14522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cand=6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862046"/>
                  </a:ext>
                </a:extLst>
              </a:tr>
              <a:tr h="14522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740978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957964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035316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961573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144891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230549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020821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638097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820315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24392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28531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927216"/>
                  </a:ext>
                </a:extLst>
              </a:tr>
              <a:tr h="1452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534040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569536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26100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776568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48151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005435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226108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406062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744568"/>
                  </a:ext>
                </a:extLst>
              </a:tr>
              <a:tr h="14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12463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048243C-C6C5-4180-A544-C25ECC904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271203"/>
              </p:ext>
            </p:extLst>
          </p:nvPr>
        </p:nvGraphicFramePr>
        <p:xfrm>
          <a:off x="1691680" y="1453377"/>
          <a:ext cx="2445195" cy="3331274"/>
        </p:xfrm>
        <a:graphic>
          <a:graphicData uri="http://schemas.openxmlformats.org/drawingml/2006/table">
            <a:tbl>
              <a:tblPr/>
              <a:tblGrid>
                <a:gridCol w="489039">
                  <a:extLst>
                    <a:ext uri="{9D8B030D-6E8A-4147-A177-3AD203B41FA5}">
                      <a16:colId xmlns:a16="http://schemas.microsoft.com/office/drawing/2014/main" val="1158815404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3973010686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1896354603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2177134887"/>
                    </a:ext>
                  </a:extLst>
                </a:gridCol>
                <a:gridCol w="489039">
                  <a:extLst>
                    <a:ext uri="{9D8B030D-6E8A-4147-A177-3AD203B41FA5}">
                      <a16:colId xmlns:a16="http://schemas.microsoft.com/office/drawing/2014/main" val="1862317065"/>
                    </a:ext>
                  </a:extLst>
                </a:gridCol>
              </a:tblGrid>
              <a:tr h="1448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Cand=2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799259"/>
                  </a:ext>
                </a:extLst>
              </a:tr>
              <a:tr h="14483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133462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686172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44353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5540819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345985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064857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29524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095000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585427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03998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65127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002497"/>
                  </a:ext>
                </a:extLst>
              </a:tr>
              <a:tr h="14483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96217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6935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948044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290145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405962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35883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950166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060148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979119"/>
                  </a:ext>
                </a:extLst>
              </a:tr>
              <a:tr h="1448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62404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A0E725-071D-4571-A953-73C8F739C8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385860"/>
              </p:ext>
            </p:extLst>
          </p:nvPr>
        </p:nvGraphicFramePr>
        <p:xfrm>
          <a:off x="0" y="1467212"/>
          <a:ext cx="1715553" cy="3329940"/>
        </p:xfrm>
        <a:graphic>
          <a:graphicData uri="http://schemas.openxmlformats.org/drawingml/2006/table">
            <a:tbl>
              <a:tblPr/>
              <a:tblGrid>
                <a:gridCol w="571851">
                  <a:extLst>
                    <a:ext uri="{9D8B030D-6E8A-4147-A177-3AD203B41FA5}">
                      <a16:colId xmlns:a16="http://schemas.microsoft.com/office/drawing/2014/main" val="1042053422"/>
                    </a:ext>
                  </a:extLst>
                </a:gridCol>
                <a:gridCol w="571851">
                  <a:extLst>
                    <a:ext uri="{9D8B030D-6E8A-4147-A177-3AD203B41FA5}">
                      <a16:colId xmlns:a16="http://schemas.microsoft.com/office/drawing/2014/main" val="908700135"/>
                    </a:ext>
                  </a:extLst>
                </a:gridCol>
                <a:gridCol w="571851">
                  <a:extLst>
                    <a:ext uri="{9D8B030D-6E8A-4147-A177-3AD203B41FA5}">
                      <a16:colId xmlns:a16="http://schemas.microsoft.com/office/drawing/2014/main" val="466193133"/>
                    </a:ext>
                  </a:extLst>
                </a:gridCol>
              </a:tblGrid>
              <a:tr h="1442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247908"/>
                  </a:ext>
                </a:extLst>
              </a:tr>
              <a:tr h="14423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JVET-N0340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09830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912920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954207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011809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452581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20406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152132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324516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954444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4622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310292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834859"/>
                  </a:ext>
                </a:extLst>
              </a:tr>
              <a:tr h="14423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JVET-N0340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771049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80847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659195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893993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777351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308840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926398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931161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622117"/>
                  </a:ext>
                </a:extLst>
              </a:tr>
              <a:tr h="144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9452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A22D06B-7AE6-4913-AB95-E9712199C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28019"/>
              </p:ext>
            </p:extLst>
          </p:nvPr>
        </p:nvGraphicFramePr>
        <p:xfrm>
          <a:off x="4157438" y="1453376"/>
          <a:ext cx="2646810" cy="3329940"/>
        </p:xfrm>
        <a:graphic>
          <a:graphicData uri="http://schemas.openxmlformats.org/drawingml/2006/table">
            <a:tbl>
              <a:tblPr/>
              <a:tblGrid>
                <a:gridCol w="529362">
                  <a:extLst>
                    <a:ext uri="{9D8B030D-6E8A-4147-A177-3AD203B41FA5}">
                      <a16:colId xmlns:a16="http://schemas.microsoft.com/office/drawing/2014/main" val="2915751319"/>
                    </a:ext>
                  </a:extLst>
                </a:gridCol>
                <a:gridCol w="529362">
                  <a:extLst>
                    <a:ext uri="{9D8B030D-6E8A-4147-A177-3AD203B41FA5}">
                      <a16:colId xmlns:a16="http://schemas.microsoft.com/office/drawing/2014/main" val="2882340400"/>
                    </a:ext>
                  </a:extLst>
                </a:gridCol>
                <a:gridCol w="529362">
                  <a:extLst>
                    <a:ext uri="{9D8B030D-6E8A-4147-A177-3AD203B41FA5}">
                      <a16:colId xmlns:a16="http://schemas.microsoft.com/office/drawing/2014/main" val="2610556709"/>
                    </a:ext>
                  </a:extLst>
                </a:gridCol>
                <a:gridCol w="529362">
                  <a:extLst>
                    <a:ext uri="{9D8B030D-6E8A-4147-A177-3AD203B41FA5}">
                      <a16:colId xmlns:a16="http://schemas.microsoft.com/office/drawing/2014/main" val="1308835421"/>
                    </a:ext>
                  </a:extLst>
                </a:gridCol>
                <a:gridCol w="529362">
                  <a:extLst>
                    <a:ext uri="{9D8B030D-6E8A-4147-A177-3AD203B41FA5}">
                      <a16:colId xmlns:a16="http://schemas.microsoft.com/office/drawing/2014/main" val="3584596779"/>
                    </a:ext>
                  </a:extLst>
                </a:gridCol>
              </a:tblGrid>
              <a:tr h="1447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cand=4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845412"/>
                  </a:ext>
                </a:extLst>
              </a:tr>
              <a:tr h="14478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58703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002635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68226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86411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892393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21521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11572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26499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7349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255153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46735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549103"/>
                  </a:ext>
                </a:extLst>
              </a:tr>
              <a:tr h="14478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combN0400-cand5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42637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934529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382457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730153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75249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673005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28503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4763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38891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3145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20A8345-A2BD-4965-9D69-3B7A04FF5D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980070"/>
              </p:ext>
            </p:extLst>
          </p:nvPr>
        </p:nvGraphicFramePr>
        <p:xfrm>
          <a:off x="899592" y="5026868"/>
          <a:ext cx="6362700" cy="1714500"/>
        </p:xfrm>
        <a:graphic>
          <a:graphicData uri="http://schemas.openxmlformats.org/drawingml/2006/table">
            <a:tbl>
              <a:tblPr/>
              <a:tblGrid>
                <a:gridCol w="876300">
                  <a:extLst>
                    <a:ext uri="{9D8B030D-6E8A-4147-A177-3AD203B41FA5}">
                      <a16:colId xmlns:a16="http://schemas.microsoft.com/office/drawing/2014/main" val="15453043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743820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0453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9340327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648025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22938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178925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695539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007458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8422515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MaxTriangleCand=2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MaxTriangleCand=4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MaxTriangleCand=5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MaxTriangleCand=6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423590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top of CE4-4-9-A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58936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BD-rate 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7864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6754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40774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top of JVET-N0340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LDB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09557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BD-rate 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32551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84203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364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505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Max number of triangle merge candidates is signaled instead of a fixed number</a:t>
            </a:r>
          </a:p>
          <a:p>
            <a:pPr lvl="1"/>
            <a:r>
              <a:rPr lang="en-US" dirty="0"/>
              <a:t>More flexibility is obtained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Recommend to consider adoption of this proposal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179512" y="5517232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Qualcomm and </a:t>
            </a:r>
            <a:r>
              <a:rPr lang="en-US" sz="2800" b="1" dirty="0" err="1"/>
              <a:t>Kwai</a:t>
            </a:r>
            <a:r>
              <a:rPr lang="en-US" sz="2800" b="1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12990</TotalTime>
  <Words>1080</Words>
  <Application>Microsoft Office PowerPoint</Application>
  <PresentationFormat>On-screen Show (4:3)</PresentationFormat>
  <Paragraphs>573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Malgun Gothic</vt:lpstr>
      <vt:lpstr>宋体</vt:lpstr>
      <vt:lpstr>等线</vt:lpstr>
      <vt:lpstr>Arial</vt:lpstr>
      <vt:lpstr>Calibri</vt:lpstr>
      <vt:lpstr>Times</vt:lpstr>
      <vt:lpstr>Times New Roman</vt:lpstr>
      <vt:lpstr>Office 主题</vt:lpstr>
      <vt:lpstr>JVET-N0400 CE4-related Signaling of maximum number of triangle candidates</vt:lpstr>
      <vt:lpstr>Introduction</vt:lpstr>
      <vt:lpstr>Proposed Method (1)</vt:lpstr>
      <vt:lpstr>Proposed Method (2)</vt:lpstr>
      <vt:lpstr>Simulation results</vt:lpstr>
      <vt:lpstr>Supplementary results on top of JVET-N0340</vt:lpstr>
      <vt:lpstr>Conclusion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xlxiangli(XiangLi)</cp:lastModifiedBy>
  <cp:revision>300</cp:revision>
  <dcterms:created xsi:type="dcterms:W3CDTF">2010-10-25T03:40:34Z</dcterms:created>
  <dcterms:modified xsi:type="dcterms:W3CDTF">2019-03-22T08:33:13Z</dcterms:modified>
</cp:coreProperties>
</file>