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
  </p:notesMasterIdLst>
  <p:handoutMasterIdLst>
    <p:handoutMasterId r:id="rId9"/>
  </p:handoutMasterIdLst>
  <p:sldIdLst>
    <p:sldId id="573" r:id="rId2"/>
    <p:sldId id="584" r:id="rId3"/>
    <p:sldId id="585" r:id="rId4"/>
    <p:sldId id="586" r:id="rId5"/>
    <p:sldId id="582" r:id="rId6"/>
    <p:sldId id="583"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86" d="100"/>
          <a:sy n="86" d="100"/>
        </p:scale>
        <p:origin x="514" y="6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8150157" cy="1461939"/>
          </a:xfrm>
        </p:spPr>
        <p:txBody>
          <a:bodyPr/>
          <a:lstStyle/>
          <a:p>
            <a:r>
              <a:rPr lang="en-US" sz="3200" b="1" dirty="0"/>
              <a:t>JVET-N0396 – CE3-related: Enabling parallel reconstruction of small intra-coded blocks</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 K. Ramasubramonian, Vadim Seregin, H. Huang,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03/2019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BC360-39BC-4D79-99A7-F4F32757D518}"/>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8B9A597F-69CC-48FB-858A-56E34B570602}"/>
              </a:ext>
            </a:extLst>
          </p:cNvPr>
          <p:cNvSpPr>
            <a:spLocks noGrp="1"/>
          </p:cNvSpPr>
          <p:nvPr>
            <p:ph type="subTitle" idx="1"/>
          </p:nvPr>
        </p:nvSpPr>
        <p:spPr>
          <a:xfrm>
            <a:off x="497549" y="1292036"/>
            <a:ext cx="11694451" cy="5082137"/>
          </a:xfrm>
        </p:spPr>
        <p:txBody>
          <a:bodyPr/>
          <a:lstStyle/>
          <a:p>
            <a:pPr marL="342900" indent="-342900">
              <a:buFontTx/>
              <a:buChar char="-"/>
            </a:pPr>
            <a:r>
              <a:rPr lang="en-US" dirty="0"/>
              <a:t>In VTM4.0, chroma blocks may be small, e.g., 2x2, 2x4/4x2</a:t>
            </a:r>
          </a:p>
          <a:p>
            <a:endParaRPr lang="en-US" dirty="0"/>
          </a:p>
          <a:p>
            <a:pPr marL="342900" indent="-342900">
              <a:buFontTx/>
              <a:buChar char="-"/>
            </a:pPr>
            <a:r>
              <a:rPr lang="en-US" dirty="0"/>
              <a:t>Processing throughput is </a:t>
            </a:r>
            <a:r>
              <a:rPr lang="en-US" b="1" dirty="0">
                <a:solidFill>
                  <a:srgbClr val="FF0000"/>
                </a:solidFill>
              </a:rPr>
              <a:t>dropped</a:t>
            </a:r>
            <a:r>
              <a:rPr lang="en-US" dirty="0"/>
              <a:t> when there are many small intra-coded blocks</a:t>
            </a:r>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endParaRPr lang="en-US" dirty="0"/>
          </a:p>
          <a:p>
            <a:pPr marL="342900" indent="-342900">
              <a:buFontTx/>
              <a:buChar char="-"/>
            </a:pPr>
            <a:r>
              <a:rPr lang="en-US" dirty="0"/>
              <a:t>VTM4.0 worst-case processing throughput: 2x2 chroma block (</a:t>
            </a:r>
            <a:r>
              <a:rPr lang="en-US" b="1" dirty="0">
                <a:solidFill>
                  <a:srgbClr val="FF0000"/>
                </a:solidFill>
              </a:rPr>
              <a:t>1/4 that of HEVC</a:t>
            </a:r>
            <a:r>
              <a:rPr lang="en-US" dirty="0"/>
              <a:t>)</a:t>
            </a:r>
          </a:p>
        </p:txBody>
      </p:sp>
      <p:sp>
        <p:nvSpPr>
          <p:cNvPr id="4" name="Footer Placeholder 3">
            <a:extLst>
              <a:ext uri="{FF2B5EF4-FFF2-40B4-BE49-F238E27FC236}">
                <a16:creationId xmlns:a16="http://schemas.microsoft.com/office/drawing/2014/main" id="{D3C9F032-9E0C-43D4-8B51-0CBA1FAB8EC9}"/>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EAD915D7-44B4-43F5-B883-DC2651E72D02}"/>
              </a:ext>
            </a:extLst>
          </p:cNvPr>
          <p:cNvGraphicFramePr>
            <a:graphicFrameLocks noGrp="1"/>
          </p:cNvGraphicFramePr>
          <p:nvPr>
            <p:extLst>
              <p:ext uri="{D42A27DB-BD31-4B8C-83A1-F6EECF244321}">
                <p14:modId xmlns:p14="http://schemas.microsoft.com/office/powerpoint/2010/main" val="1033846836"/>
              </p:ext>
            </p:extLst>
          </p:nvPr>
        </p:nvGraphicFramePr>
        <p:xfrm>
          <a:off x="1349686" y="3414696"/>
          <a:ext cx="1451110" cy="1137988"/>
        </p:xfrm>
        <a:graphic>
          <a:graphicData uri="http://schemas.openxmlformats.org/drawingml/2006/table">
            <a:tbl>
              <a:tblPr firstRow="1" bandRow="1">
                <a:tableStyleId>{5940675A-B579-460E-94D1-54222C63F5DA}</a:tableStyleId>
              </a:tblPr>
              <a:tblGrid>
                <a:gridCol w="725555">
                  <a:extLst>
                    <a:ext uri="{9D8B030D-6E8A-4147-A177-3AD203B41FA5}">
                      <a16:colId xmlns:a16="http://schemas.microsoft.com/office/drawing/2014/main" val="4106683113"/>
                    </a:ext>
                  </a:extLst>
                </a:gridCol>
                <a:gridCol w="725555">
                  <a:extLst>
                    <a:ext uri="{9D8B030D-6E8A-4147-A177-3AD203B41FA5}">
                      <a16:colId xmlns:a16="http://schemas.microsoft.com/office/drawing/2014/main" val="1665342888"/>
                    </a:ext>
                  </a:extLst>
                </a:gridCol>
              </a:tblGrid>
              <a:tr h="568994">
                <a:tc>
                  <a:txBody>
                    <a:bodyPr/>
                    <a:lstStyle/>
                    <a:p>
                      <a:endParaRPr lang="en-US" dirty="0"/>
                    </a:p>
                  </a:txBody>
                  <a:tcPr/>
                </a:tc>
                <a:tc>
                  <a:txBody>
                    <a:bodyPr/>
                    <a:lstStyle/>
                    <a:p>
                      <a:endParaRPr lang="en-US"/>
                    </a:p>
                  </a:txBody>
                  <a:tcPr/>
                </a:tc>
                <a:extLst>
                  <a:ext uri="{0D108BD9-81ED-4DB2-BD59-A6C34878D82A}">
                    <a16:rowId xmlns:a16="http://schemas.microsoft.com/office/drawing/2014/main" val="2339430327"/>
                  </a:ext>
                </a:extLst>
              </a:tr>
              <a:tr h="568994">
                <a:tc>
                  <a:txBody>
                    <a:bodyPr/>
                    <a:lstStyle/>
                    <a:p>
                      <a:endParaRPr lang="en-US"/>
                    </a:p>
                  </a:txBody>
                  <a:tcPr/>
                </a:tc>
                <a:tc>
                  <a:txBody>
                    <a:bodyPr/>
                    <a:lstStyle/>
                    <a:p>
                      <a:endParaRPr lang="en-US" dirty="0"/>
                    </a:p>
                  </a:txBody>
                  <a:tcPr/>
                </a:tc>
                <a:extLst>
                  <a:ext uri="{0D108BD9-81ED-4DB2-BD59-A6C34878D82A}">
                    <a16:rowId xmlns:a16="http://schemas.microsoft.com/office/drawing/2014/main" val="2483865254"/>
                  </a:ext>
                </a:extLst>
              </a:tr>
            </a:tbl>
          </a:graphicData>
        </a:graphic>
      </p:graphicFrame>
      <p:cxnSp>
        <p:nvCxnSpPr>
          <p:cNvPr id="7" name="Straight Arrow Connector 6">
            <a:extLst>
              <a:ext uri="{FF2B5EF4-FFF2-40B4-BE49-F238E27FC236}">
                <a16:creationId xmlns:a16="http://schemas.microsoft.com/office/drawing/2014/main" id="{A865A172-BFF9-48E6-A6B3-D64AB2BA5CA6}"/>
              </a:ext>
            </a:extLst>
          </p:cNvPr>
          <p:cNvCxnSpPr/>
          <p:nvPr/>
        </p:nvCxnSpPr>
        <p:spPr>
          <a:xfrm>
            <a:off x="1633771" y="3654392"/>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6D136671-7D1B-4F27-B1EB-CA7F2454FF45}"/>
              </a:ext>
            </a:extLst>
          </p:cNvPr>
          <p:cNvCxnSpPr>
            <a:cxnSpLocks/>
          </p:cNvCxnSpPr>
          <p:nvPr/>
        </p:nvCxnSpPr>
        <p:spPr>
          <a:xfrm flipH="1">
            <a:off x="1633771" y="3765088"/>
            <a:ext cx="763480" cy="489347"/>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77799352-4EF8-4896-8E30-6F738A3A3D04}"/>
              </a:ext>
            </a:extLst>
          </p:cNvPr>
          <p:cNvCxnSpPr/>
          <p:nvPr/>
        </p:nvCxnSpPr>
        <p:spPr>
          <a:xfrm>
            <a:off x="1633770" y="4352493"/>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graphicFrame>
        <p:nvGraphicFramePr>
          <p:cNvPr id="16" name="Table 15">
            <a:extLst>
              <a:ext uri="{FF2B5EF4-FFF2-40B4-BE49-F238E27FC236}">
                <a16:creationId xmlns:a16="http://schemas.microsoft.com/office/drawing/2014/main" id="{631AAF5C-C4D1-4A3A-8D21-167FE046361C}"/>
              </a:ext>
            </a:extLst>
          </p:cNvPr>
          <p:cNvGraphicFramePr>
            <a:graphicFrameLocks noGrp="1"/>
          </p:cNvGraphicFramePr>
          <p:nvPr>
            <p:extLst>
              <p:ext uri="{D42A27DB-BD31-4B8C-83A1-F6EECF244321}">
                <p14:modId xmlns:p14="http://schemas.microsoft.com/office/powerpoint/2010/main" val="16316362"/>
              </p:ext>
            </p:extLst>
          </p:nvPr>
        </p:nvGraphicFramePr>
        <p:xfrm>
          <a:off x="3337298" y="3982869"/>
          <a:ext cx="2273672" cy="569815"/>
        </p:xfrm>
        <a:graphic>
          <a:graphicData uri="http://schemas.openxmlformats.org/drawingml/2006/table">
            <a:tbl>
              <a:tblPr firstRow="1" bandRow="1">
                <a:tableStyleId>{5940675A-B579-460E-94D1-54222C63F5DA}</a:tableStyleId>
              </a:tblPr>
              <a:tblGrid>
                <a:gridCol w="613547">
                  <a:extLst>
                    <a:ext uri="{9D8B030D-6E8A-4147-A177-3AD203B41FA5}">
                      <a16:colId xmlns:a16="http://schemas.microsoft.com/office/drawing/2014/main" val="2135756164"/>
                    </a:ext>
                  </a:extLst>
                </a:gridCol>
                <a:gridCol w="1091953">
                  <a:extLst>
                    <a:ext uri="{9D8B030D-6E8A-4147-A177-3AD203B41FA5}">
                      <a16:colId xmlns:a16="http://schemas.microsoft.com/office/drawing/2014/main" val="2651670590"/>
                    </a:ext>
                  </a:extLst>
                </a:gridCol>
                <a:gridCol w="568172">
                  <a:extLst>
                    <a:ext uri="{9D8B030D-6E8A-4147-A177-3AD203B41FA5}">
                      <a16:colId xmlns:a16="http://schemas.microsoft.com/office/drawing/2014/main" val="4176456366"/>
                    </a:ext>
                  </a:extLst>
                </a:gridCol>
              </a:tblGrid>
              <a:tr h="56981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5928240"/>
                  </a:ext>
                </a:extLst>
              </a:tr>
            </a:tbl>
          </a:graphicData>
        </a:graphic>
      </p:graphicFrame>
      <p:cxnSp>
        <p:nvCxnSpPr>
          <p:cNvPr id="17" name="Straight Arrow Connector 16">
            <a:extLst>
              <a:ext uri="{FF2B5EF4-FFF2-40B4-BE49-F238E27FC236}">
                <a16:creationId xmlns:a16="http://schemas.microsoft.com/office/drawing/2014/main" id="{FEFB7A5E-F946-45CB-B0BF-749C83B1212F}"/>
              </a:ext>
            </a:extLst>
          </p:cNvPr>
          <p:cNvCxnSpPr/>
          <p:nvPr/>
        </p:nvCxnSpPr>
        <p:spPr>
          <a:xfrm>
            <a:off x="3508439" y="4289947"/>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A293A617-F0AC-4280-9439-FC0FBC783ED2}"/>
              </a:ext>
            </a:extLst>
          </p:cNvPr>
          <p:cNvCxnSpPr/>
          <p:nvPr/>
        </p:nvCxnSpPr>
        <p:spPr>
          <a:xfrm>
            <a:off x="4486462" y="4289947"/>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20" name="Connector: Curved 19">
            <a:extLst>
              <a:ext uri="{FF2B5EF4-FFF2-40B4-BE49-F238E27FC236}">
                <a16:creationId xmlns:a16="http://schemas.microsoft.com/office/drawing/2014/main" id="{46CF21D3-224C-4403-BE39-2CF7DD62E87F}"/>
              </a:ext>
            </a:extLst>
          </p:cNvPr>
          <p:cNvCxnSpPr>
            <a:cxnSpLocks/>
          </p:cNvCxnSpPr>
          <p:nvPr/>
        </p:nvCxnSpPr>
        <p:spPr>
          <a:xfrm rot="10800000">
            <a:off x="3711146" y="4106009"/>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Table 23">
            <a:extLst>
              <a:ext uri="{FF2B5EF4-FFF2-40B4-BE49-F238E27FC236}">
                <a16:creationId xmlns:a16="http://schemas.microsoft.com/office/drawing/2014/main" id="{5A859C48-2593-4CD6-953A-AF2C01D790C7}"/>
              </a:ext>
            </a:extLst>
          </p:cNvPr>
          <p:cNvGraphicFramePr>
            <a:graphicFrameLocks noGrp="1"/>
          </p:cNvGraphicFramePr>
          <p:nvPr>
            <p:extLst>
              <p:ext uri="{D42A27DB-BD31-4B8C-83A1-F6EECF244321}">
                <p14:modId xmlns:p14="http://schemas.microsoft.com/office/powerpoint/2010/main" val="1628045490"/>
              </p:ext>
            </p:extLst>
          </p:nvPr>
        </p:nvGraphicFramePr>
        <p:xfrm>
          <a:off x="3340748" y="3411663"/>
          <a:ext cx="2273672" cy="569815"/>
        </p:xfrm>
        <a:graphic>
          <a:graphicData uri="http://schemas.openxmlformats.org/drawingml/2006/table">
            <a:tbl>
              <a:tblPr firstRow="1" bandRow="1">
                <a:tableStyleId>{5940675A-B579-460E-94D1-54222C63F5DA}</a:tableStyleId>
              </a:tblPr>
              <a:tblGrid>
                <a:gridCol w="2273672">
                  <a:extLst>
                    <a:ext uri="{9D8B030D-6E8A-4147-A177-3AD203B41FA5}">
                      <a16:colId xmlns:a16="http://schemas.microsoft.com/office/drawing/2014/main" val="2135756164"/>
                    </a:ext>
                  </a:extLst>
                </a:gridCol>
              </a:tblGrid>
              <a:tr h="569815">
                <a:tc>
                  <a:txBody>
                    <a:bodyPr/>
                    <a:lstStyle/>
                    <a:p>
                      <a:endParaRPr lang="en-US" dirty="0"/>
                    </a:p>
                  </a:txBody>
                  <a:tcPr/>
                </a:tc>
                <a:extLst>
                  <a:ext uri="{0D108BD9-81ED-4DB2-BD59-A6C34878D82A}">
                    <a16:rowId xmlns:a16="http://schemas.microsoft.com/office/drawing/2014/main" val="425928240"/>
                  </a:ext>
                </a:extLst>
              </a:tr>
            </a:tbl>
          </a:graphicData>
        </a:graphic>
      </p:graphicFrame>
      <p:cxnSp>
        <p:nvCxnSpPr>
          <p:cNvPr id="25" name="Connector: Curved 24">
            <a:extLst>
              <a:ext uri="{FF2B5EF4-FFF2-40B4-BE49-F238E27FC236}">
                <a16:creationId xmlns:a16="http://schemas.microsoft.com/office/drawing/2014/main" id="{40BA512B-5351-4A72-B955-0A75FC16A7A8}"/>
              </a:ext>
            </a:extLst>
          </p:cNvPr>
          <p:cNvCxnSpPr>
            <a:cxnSpLocks/>
          </p:cNvCxnSpPr>
          <p:nvPr/>
        </p:nvCxnSpPr>
        <p:spPr>
          <a:xfrm rot="16200000" flipV="1">
            <a:off x="4015971" y="3808589"/>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8F42C09F-03A5-4E95-B6DB-3199BA831DCC}"/>
              </a:ext>
            </a:extLst>
          </p:cNvPr>
          <p:cNvCxnSpPr>
            <a:cxnSpLocks/>
          </p:cNvCxnSpPr>
          <p:nvPr/>
        </p:nvCxnSpPr>
        <p:spPr>
          <a:xfrm rot="16200000" flipV="1">
            <a:off x="5004949" y="3844258"/>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9" name="Connector: Curved 28">
            <a:extLst>
              <a:ext uri="{FF2B5EF4-FFF2-40B4-BE49-F238E27FC236}">
                <a16:creationId xmlns:a16="http://schemas.microsoft.com/office/drawing/2014/main" id="{F8FC3621-9712-490A-A7B6-AAD94275E618}"/>
              </a:ext>
            </a:extLst>
          </p:cNvPr>
          <p:cNvCxnSpPr>
            <a:cxnSpLocks/>
          </p:cNvCxnSpPr>
          <p:nvPr/>
        </p:nvCxnSpPr>
        <p:spPr>
          <a:xfrm rot="10800000">
            <a:off x="4690400" y="4093040"/>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0" name="Connector: Curved 29">
            <a:extLst>
              <a:ext uri="{FF2B5EF4-FFF2-40B4-BE49-F238E27FC236}">
                <a16:creationId xmlns:a16="http://schemas.microsoft.com/office/drawing/2014/main" id="{928A4B7F-F9AF-4D18-88F6-971BA83BD7AA}"/>
              </a:ext>
            </a:extLst>
          </p:cNvPr>
          <p:cNvCxnSpPr>
            <a:cxnSpLocks/>
          </p:cNvCxnSpPr>
          <p:nvPr/>
        </p:nvCxnSpPr>
        <p:spPr>
          <a:xfrm rot="10800000">
            <a:off x="1859643" y="4190315"/>
            <a:ext cx="640672" cy="96311"/>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E8A9A73F-DFC9-4CB9-8836-B18F20C1955B}"/>
              </a:ext>
            </a:extLst>
          </p:cNvPr>
          <p:cNvCxnSpPr>
            <a:cxnSpLocks/>
          </p:cNvCxnSpPr>
          <p:nvPr/>
        </p:nvCxnSpPr>
        <p:spPr>
          <a:xfrm rot="16200000" flipV="1">
            <a:off x="2164468" y="3892895"/>
            <a:ext cx="457594" cy="25301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2" name="Connector: Curved 31">
            <a:extLst>
              <a:ext uri="{FF2B5EF4-FFF2-40B4-BE49-F238E27FC236}">
                <a16:creationId xmlns:a16="http://schemas.microsoft.com/office/drawing/2014/main" id="{BDF60416-7648-4514-B544-97AEEC96C81D}"/>
              </a:ext>
            </a:extLst>
          </p:cNvPr>
          <p:cNvCxnSpPr>
            <a:cxnSpLocks/>
          </p:cNvCxnSpPr>
          <p:nvPr/>
        </p:nvCxnSpPr>
        <p:spPr>
          <a:xfrm rot="10800000">
            <a:off x="1731523" y="3790607"/>
            <a:ext cx="768793" cy="457593"/>
          </a:xfrm>
          <a:prstGeom prst="curvedConnector3">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EA84EDB-3E14-421A-AF14-7D6F4B1E6D1A}"/>
              </a:ext>
            </a:extLst>
          </p:cNvPr>
          <p:cNvCxnSpPr/>
          <p:nvPr/>
        </p:nvCxnSpPr>
        <p:spPr>
          <a:xfrm>
            <a:off x="7009928" y="4339331"/>
            <a:ext cx="843379" cy="0"/>
          </a:xfrm>
          <a:prstGeom prst="straightConnector1">
            <a:avLst/>
          </a:prstGeom>
          <a:ln w="28575">
            <a:headEnd w="lg" len="lg"/>
            <a:tailEnd type="triangle"/>
          </a:ln>
        </p:spPr>
        <p:style>
          <a:lnRef idx="2">
            <a:schemeClr val="accent1"/>
          </a:lnRef>
          <a:fillRef idx="0">
            <a:schemeClr val="accent1"/>
          </a:fillRef>
          <a:effectRef idx="1">
            <a:schemeClr val="accent1"/>
          </a:effectRef>
          <a:fontRef idx="minor">
            <a:schemeClr val="tx1"/>
          </a:fontRef>
        </p:style>
      </p:cxnSp>
      <p:cxnSp>
        <p:nvCxnSpPr>
          <p:cNvPr id="36" name="Connector: Curved 35">
            <a:extLst>
              <a:ext uri="{FF2B5EF4-FFF2-40B4-BE49-F238E27FC236}">
                <a16:creationId xmlns:a16="http://schemas.microsoft.com/office/drawing/2014/main" id="{D7C2F8C3-4A39-4F0B-909D-1A40A4E0A172}"/>
              </a:ext>
            </a:extLst>
          </p:cNvPr>
          <p:cNvCxnSpPr>
            <a:cxnSpLocks/>
          </p:cNvCxnSpPr>
          <p:nvPr/>
        </p:nvCxnSpPr>
        <p:spPr>
          <a:xfrm flipV="1">
            <a:off x="7095051" y="3664941"/>
            <a:ext cx="464443" cy="270975"/>
          </a:xfrm>
          <a:prstGeom prst="curvedConnector3">
            <a:avLst>
              <a:gd name="adj1" fmla="val 35339"/>
            </a:avLst>
          </a:prstGeom>
          <a:ln w="19050" cap="rnd">
            <a:solidFill>
              <a:schemeClr val="bg2">
                <a:lumMod val="50000"/>
              </a:schemeClr>
            </a:solidFill>
            <a:prstDash val="dash"/>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1477FF2-40CF-4C50-8588-0FB8DB3C22F1}"/>
              </a:ext>
            </a:extLst>
          </p:cNvPr>
          <p:cNvSpPr txBox="1"/>
          <p:nvPr/>
        </p:nvSpPr>
        <p:spPr>
          <a:xfrm>
            <a:off x="7853307" y="3487280"/>
            <a:ext cx="352141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Data dependency for </a:t>
            </a:r>
            <a:r>
              <a:rPr lang="en-US" sz="1600">
                <a:solidFill>
                  <a:schemeClr val="tx1"/>
                </a:solidFill>
              </a:rPr>
              <a:t>intra pred (IP).</a:t>
            </a:r>
            <a:endParaRPr lang="en-US" sz="1600" dirty="0">
              <a:solidFill>
                <a:schemeClr val="tx1"/>
              </a:solidFill>
            </a:endParaRPr>
          </a:p>
        </p:txBody>
      </p:sp>
      <p:sp>
        <p:nvSpPr>
          <p:cNvPr id="40" name="TextBox 39">
            <a:extLst>
              <a:ext uri="{FF2B5EF4-FFF2-40B4-BE49-F238E27FC236}">
                <a16:creationId xmlns:a16="http://schemas.microsoft.com/office/drawing/2014/main" id="{C4612061-653C-476F-A193-E5BE99D69B87}"/>
              </a:ext>
            </a:extLst>
          </p:cNvPr>
          <p:cNvSpPr txBox="1"/>
          <p:nvPr/>
        </p:nvSpPr>
        <p:spPr>
          <a:xfrm>
            <a:off x="7871479" y="4106007"/>
            <a:ext cx="3521413"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Reconstruction order</a:t>
            </a:r>
          </a:p>
        </p:txBody>
      </p:sp>
    </p:spTree>
    <p:extLst>
      <p:ext uri="{BB962C8B-B14F-4D97-AF65-F5344CB8AC3E}">
        <p14:creationId xmlns:p14="http://schemas.microsoft.com/office/powerpoint/2010/main" val="252370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575576"/>
            <a:ext cx="11619308" cy="1146692"/>
          </a:xfrm>
        </p:spPr>
        <p:txBody>
          <a:bodyPr/>
          <a:lstStyle/>
          <a:p>
            <a:r>
              <a:rPr lang="en-US" dirty="0"/>
              <a:t>Increase worst-case processing throughput by:</a:t>
            </a:r>
            <a:br>
              <a:rPr lang="en-US" dirty="0"/>
            </a:br>
            <a:r>
              <a:rPr lang="en-US" dirty="0"/>
              <a:t>Enabling parallel processing for chroma blocks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368496" cy="4811699"/>
          </a:xfrm>
        </p:spPr>
        <p:txBody>
          <a:bodyPr/>
          <a:lstStyle/>
          <a:p>
            <a:pPr marL="342900" indent="-342900">
              <a:buFont typeface="Arial" panose="020B0604020202020204" pitchFamily="34" charset="0"/>
              <a:buChar char="•"/>
            </a:pPr>
            <a:endParaRPr lang="en-US" dirty="0"/>
          </a:p>
          <a:p>
            <a:pPr marL="342900" indent="-342900">
              <a:buFontTx/>
              <a:buChar char="-"/>
            </a:pPr>
            <a:r>
              <a:rPr lang="en-US" dirty="0"/>
              <a:t>Parallel processable region (PPR)</a:t>
            </a:r>
          </a:p>
          <a:p>
            <a:r>
              <a:rPr lang="en-US" dirty="0"/>
              <a:t>	- All blocks in a PPR can be processed in parallel</a:t>
            </a:r>
          </a:p>
          <a:p>
            <a:endParaRPr lang="en-US" dirty="0"/>
          </a:p>
          <a:p>
            <a:pPr marL="342900" indent="-342900">
              <a:buFontTx/>
              <a:buChar char="-"/>
            </a:pPr>
            <a:r>
              <a:rPr lang="en-US" dirty="0"/>
              <a:t>PPR examples with minimum number of samples of 16:</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D7768103-EBAB-412E-BC97-231967C81CC8}"/>
              </a:ext>
            </a:extLst>
          </p:cNvPr>
          <p:cNvGraphicFramePr>
            <a:graphicFrameLocks noGrp="1"/>
          </p:cNvGraphicFramePr>
          <p:nvPr>
            <p:extLst>
              <p:ext uri="{D42A27DB-BD31-4B8C-83A1-F6EECF244321}">
                <p14:modId xmlns:p14="http://schemas.microsoft.com/office/powerpoint/2010/main" val="3273832828"/>
              </p:ext>
            </p:extLst>
          </p:nvPr>
        </p:nvGraphicFramePr>
        <p:xfrm>
          <a:off x="2125032" y="4199716"/>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3653663"/>
                  </a:ext>
                </a:extLst>
              </a:tr>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7" name="Table 6">
            <a:extLst>
              <a:ext uri="{FF2B5EF4-FFF2-40B4-BE49-F238E27FC236}">
                <a16:creationId xmlns:a16="http://schemas.microsoft.com/office/drawing/2014/main" id="{8D9C5332-D801-4321-9C5B-3EB3927530E5}"/>
              </a:ext>
            </a:extLst>
          </p:cNvPr>
          <p:cNvGraphicFramePr>
            <a:graphicFrameLocks noGrp="1"/>
          </p:cNvGraphicFramePr>
          <p:nvPr>
            <p:extLst>
              <p:ext uri="{D42A27DB-BD31-4B8C-83A1-F6EECF244321}">
                <p14:modId xmlns:p14="http://schemas.microsoft.com/office/powerpoint/2010/main" val="990645244"/>
              </p:ext>
            </p:extLst>
          </p:nvPr>
        </p:nvGraphicFramePr>
        <p:xfrm>
          <a:off x="4896431" y="4199716"/>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gridSpan="2">
                  <a:txBody>
                    <a:bodyPr/>
                    <a:lstStyle/>
                    <a:p>
                      <a:pPr algn="ctr"/>
                      <a:r>
                        <a:rPr lang="en-US" sz="1600" dirty="0">
                          <a:latin typeface="Times New Roman" panose="02020603050405020304" pitchFamily="18" charset="0"/>
                          <a:cs typeface="Times New Roman" panose="02020603050405020304" pitchFamily="18" charset="0"/>
                        </a:rPr>
                        <a:t>8</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endParaRPr lang="en-US" dirty="0"/>
                    </a:p>
                  </a:txBody>
                  <a:tcPr anchor="ctr"/>
                </a:tc>
                <a:extLst>
                  <a:ext uri="{0D108BD9-81ED-4DB2-BD59-A6C34878D82A}">
                    <a16:rowId xmlns:a16="http://schemas.microsoft.com/office/drawing/2014/main" val="223653663"/>
                  </a:ext>
                </a:extLst>
              </a:tr>
              <a:tr h="520735">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8" name="Table 7">
            <a:extLst>
              <a:ext uri="{FF2B5EF4-FFF2-40B4-BE49-F238E27FC236}">
                <a16:creationId xmlns:a16="http://schemas.microsoft.com/office/drawing/2014/main" id="{17EB56CD-654F-4483-9CBC-14768B6C0047}"/>
              </a:ext>
            </a:extLst>
          </p:cNvPr>
          <p:cNvGraphicFramePr>
            <a:graphicFrameLocks noGrp="1"/>
          </p:cNvGraphicFramePr>
          <p:nvPr>
            <p:extLst>
              <p:ext uri="{D42A27DB-BD31-4B8C-83A1-F6EECF244321}">
                <p14:modId xmlns:p14="http://schemas.microsoft.com/office/powerpoint/2010/main" val="17998398"/>
              </p:ext>
            </p:extLst>
          </p:nvPr>
        </p:nvGraphicFramePr>
        <p:xfrm>
          <a:off x="4887791" y="5527735"/>
          <a:ext cx="2443855" cy="515414"/>
        </p:xfrm>
        <a:graphic>
          <a:graphicData uri="http://schemas.openxmlformats.org/drawingml/2006/table">
            <a:tbl>
              <a:tblPr firstRow="1" bandRow="1">
                <a:tableStyleId>{5940675A-B579-460E-94D1-54222C63F5DA}</a:tableStyleId>
              </a:tblPr>
              <a:tblGrid>
                <a:gridCol w="610964">
                  <a:extLst>
                    <a:ext uri="{9D8B030D-6E8A-4147-A177-3AD203B41FA5}">
                      <a16:colId xmlns:a16="http://schemas.microsoft.com/office/drawing/2014/main" val="246550052"/>
                    </a:ext>
                  </a:extLst>
                </a:gridCol>
                <a:gridCol w="1221927">
                  <a:extLst>
                    <a:ext uri="{9D8B030D-6E8A-4147-A177-3AD203B41FA5}">
                      <a16:colId xmlns:a16="http://schemas.microsoft.com/office/drawing/2014/main" val="4000775904"/>
                    </a:ext>
                  </a:extLst>
                </a:gridCol>
                <a:gridCol w="610964">
                  <a:extLst>
                    <a:ext uri="{9D8B030D-6E8A-4147-A177-3AD203B41FA5}">
                      <a16:colId xmlns:a16="http://schemas.microsoft.com/office/drawing/2014/main" val="1301859247"/>
                    </a:ext>
                  </a:extLst>
                </a:gridCol>
              </a:tblGrid>
              <a:tr h="515414">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8</a:t>
                      </a:r>
                    </a:p>
                  </a:txBody>
                  <a:tcPr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722979"/>
                  </a:ext>
                </a:extLst>
              </a:tr>
            </a:tbl>
          </a:graphicData>
        </a:graphic>
      </p:graphicFrame>
      <p:graphicFrame>
        <p:nvGraphicFramePr>
          <p:cNvPr id="9" name="Table 8">
            <a:extLst>
              <a:ext uri="{FF2B5EF4-FFF2-40B4-BE49-F238E27FC236}">
                <a16:creationId xmlns:a16="http://schemas.microsoft.com/office/drawing/2014/main" id="{F1A2E7F7-8D4B-4668-AF05-1C531B7A2D10}"/>
              </a:ext>
            </a:extLst>
          </p:cNvPr>
          <p:cNvGraphicFramePr>
            <a:graphicFrameLocks noGrp="1"/>
          </p:cNvGraphicFramePr>
          <p:nvPr>
            <p:extLst>
              <p:ext uri="{D42A27DB-BD31-4B8C-83A1-F6EECF244321}">
                <p14:modId xmlns:p14="http://schemas.microsoft.com/office/powerpoint/2010/main" val="2205734505"/>
              </p:ext>
            </p:extLst>
          </p:nvPr>
        </p:nvGraphicFramePr>
        <p:xfrm>
          <a:off x="2109476" y="5527735"/>
          <a:ext cx="2326375" cy="515414"/>
        </p:xfrm>
        <a:graphic>
          <a:graphicData uri="http://schemas.openxmlformats.org/drawingml/2006/table">
            <a:tbl>
              <a:tblPr firstRow="1" bandRow="1">
                <a:tableStyleId>{5940675A-B579-460E-94D1-54222C63F5DA}</a:tableStyleId>
              </a:tblPr>
              <a:tblGrid>
                <a:gridCol w="581594">
                  <a:extLst>
                    <a:ext uri="{9D8B030D-6E8A-4147-A177-3AD203B41FA5}">
                      <a16:colId xmlns:a16="http://schemas.microsoft.com/office/drawing/2014/main" val="246550052"/>
                    </a:ext>
                  </a:extLst>
                </a:gridCol>
                <a:gridCol w="581594">
                  <a:extLst>
                    <a:ext uri="{9D8B030D-6E8A-4147-A177-3AD203B41FA5}">
                      <a16:colId xmlns:a16="http://schemas.microsoft.com/office/drawing/2014/main" val="335693576"/>
                    </a:ext>
                  </a:extLst>
                </a:gridCol>
                <a:gridCol w="1163187">
                  <a:extLst>
                    <a:ext uri="{9D8B030D-6E8A-4147-A177-3AD203B41FA5}">
                      <a16:colId xmlns:a16="http://schemas.microsoft.com/office/drawing/2014/main" val="2210149003"/>
                    </a:ext>
                  </a:extLst>
                </a:gridCol>
              </a:tblGrid>
              <a:tr h="515414">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4</a:t>
                      </a:r>
                    </a:p>
                  </a:txBody>
                  <a:tcPr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600" dirty="0">
                          <a:latin typeface="Times New Roman" panose="02020603050405020304" pitchFamily="18" charset="0"/>
                          <a:cs typeface="Times New Roman" panose="02020603050405020304" pitchFamily="18" charset="0"/>
                        </a:rPr>
                        <a:t>8</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722979"/>
                  </a:ext>
                </a:extLst>
              </a:tr>
            </a:tbl>
          </a:graphicData>
        </a:graphic>
      </p:graphicFrame>
      <p:graphicFrame>
        <p:nvGraphicFramePr>
          <p:cNvPr id="10" name="Table 9">
            <a:extLst>
              <a:ext uri="{FF2B5EF4-FFF2-40B4-BE49-F238E27FC236}">
                <a16:creationId xmlns:a16="http://schemas.microsoft.com/office/drawing/2014/main" id="{65BB3675-5EAB-4561-AC04-AE2FE29BFA55}"/>
              </a:ext>
            </a:extLst>
          </p:cNvPr>
          <p:cNvGraphicFramePr>
            <a:graphicFrameLocks noGrp="1"/>
          </p:cNvGraphicFramePr>
          <p:nvPr>
            <p:extLst>
              <p:ext uri="{D42A27DB-BD31-4B8C-83A1-F6EECF244321}">
                <p14:modId xmlns:p14="http://schemas.microsoft.com/office/powerpoint/2010/main" val="3548680549"/>
              </p:ext>
            </p:extLst>
          </p:nvPr>
        </p:nvGraphicFramePr>
        <p:xfrm>
          <a:off x="6115401" y="4199716"/>
          <a:ext cx="1216246" cy="1041470"/>
        </p:xfrm>
        <a:graphic>
          <a:graphicData uri="http://schemas.openxmlformats.org/drawingml/2006/table">
            <a:tbl>
              <a:tblPr firstRow="1" bandRow="1">
                <a:tableStyleId>{5940675A-B579-460E-94D1-54222C63F5DA}</a:tableStyleId>
              </a:tblPr>
              <a:tblGrid>
                <a:gridCol w="1216246">
                  <a:extLst>
                    <a:ext uri="{9D8B030D-6E8A-4147-A177-3AD203B41FA5}">
                      <a16:colId xmlns:a16="http://schemas.microsoft.com/office/drawing/2014/main" val="148289759"/>
                    </a:ext>
                  </a:extLst>
                </a:gridCol>
              </a:tblGrid>
              <a:tr h="1041470">
                <a:tc>
                  <a:txBody>
                    <a:bodyPr/>
                    <a:lstStyle/>
                    <a:p>
                      <a:pPr algn="ctr"/>
                      <a:r>
                        <a:rPr lang="en-US" sz="1600" dirty="0">
                          <a:latin typeface="Times New Roman" panose="02020603050405020304" pitchFamily="18" charset="0"/>
                          <a:cs typeface="Times New Roman" panose="02020603050405020304" pitchFamily="18" charset="0"/>
                        </a:rPr>
                        <a:t>16</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653663"/>
                  </a:ext>
                </a:extLst>
              </a:tr>
            </a:tbl>
          </a:graphicData>
        </a:graphic>
      </p:graphicFrame>
    </p:spTree>
    <p:extLst>
      <p:ext uri="{BB962C8B-B14F-4D97-AF65-F5344CB8AC3E}">
        <p14:creationId xmlns:p14="http://schemas.microsoft.com/office/powerpoint/2010/main" val="224323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575576"/>
            <a:ext cx="11619308" cy="429028"/>
          </a:xfrm>
        </p:spPr>
        <p:txBody>
          <a:bodyPr/>
          <a:lstStyle/>
          <a:p>
            <a:r>
              <a:rPr lang="en-US" dirty="0"/>
              <a:t>Increase worst-case processing throughput by:</a:t>
            </a:r>
            <a:br>
              <a:rPr lang="en-US" dirty="0"/>
            </a:br>
            <a:r>
              <a:rPr lang="en-US" dirty="0"/>
              <a:t>Enabling parallel processing for chroma blocks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262647" y="1470725"/>
            <a:ext cx="11828834" cy="4811699"/>
          </a:xfrm>
        </p:spPr>
        <p:txBody>
          <a:bodyPr/>
          <a:lstStyle/>
          <a:p>
            <a:r>
              <a:rPr lang="en-US" sz="2600" dirty="0"/>
              <a:t>Parallel processing ability is achieved by </a:t>
            </a:r>
            <a:r>
              <a:rPr lang="en-US" sz="2600" dirty="0">
                <a:solidFill>
                  <a:schemeClr val="accent1"/>
                </a:solidFill>
              </a:rPr>
              <a:t>removing</a:t>
            </a:r>
            <a:r>
              <a:rPr lang="en-US" sz="2600" dirty="0">
                <a:solidFill>
                  <a:schemeClr val="accent2">
                    <a:lumMod val="50000"/>
                  </a:schemeClr>
                </a:solidFill>
              </a:rPr>
              <a:t> intra-prediction dependency</a:t>
            </a:r>
          </a:p>
          <a:p>
            <a:pPr marL="342900" indent="-342900">
              <a:buFontTx/>
              <a:buChar char="-"/>
            </a:pPr>
            <a:endParaRPr lang="en-US" dirty="0"/>
          </a:p>
          <a:p>
            <a:pPr marL="342900" indent="-342900">
              <a:buFontTx/>
              <a:buChar char="-"/>
            </a:pPr>
            <a:r>
              <a:rPr lang="en-US" dirty="0"/>
              <a:t>All blocks in a PPR are treated as unavailable for IP of other blocks in this PPR</a:t>
            </a:r>
          </a:p>
          <a:p>
            <a:endParaRPr lang="en-US" dirty="0"/>
          </a:p>
          <a:p>
            <a:endParaRPr lang="en-US" dirty="0"/>
          </a:p>
          <a:p>
            <a:endParaRPr lang="en-US" dirty="0"/>
          </a:p>
          <a:p>
            <a:endParaRPr lang="en-US" dirty="0"/>
          </a:p>
          <a:p>
            <a:pPr marL="342900" indent="-342900">
              <a:buFont typeface="Arial" panose="020B0604020202020204" pitchFamily="34" charset="0"/>
              <a:buChar char="•"/>
            </a:pPr>
            <a:endParaRPr lang="en-US" dirty="0"/>
          </a:p>
          <a:p>
            <a:pPr marL="342900" indent="-342900">
              <a:buFontTx/>
              <a:buChar char="-"/>
            </a:pPr>
            <a:r>
              <a:rPr lang="en-US" dirty="0"/>
              <a:t>VTM4.0 ref. samples substitution is </a:t>
            </a:r>
            <a:r>
              <a:rPr lang="en-US" dirty="0">
                <a:solidFill>
                  <a:schemeClr val="accent1"/>
                </a:solidFill>
              </a:rPr>
              <a:t>automatically invoked </a:t>
            </a:r>
            <a:r>
              <a:rPr lang="en-US" dirty="0"/>
              <a:t>to fill unavailable samples</a:t>
            </a:r>
          </a:p>
        </p:txBody>
      </p:sp>
      <p:graphicFrame>
        <p:nvGraphicFramePr>
          <p:cNvPr id="6" name="Table 5">
            <a:extLst>
              <a:ext uri="{FF2B5EF4-FFF2-40B4-BE49-F238E27FC236}">
                <a16:creationId xmlns:a16="http://schemas.microsoft.com/office/drawing/2014/main" id="{D7768103-EBAB-412E-BC97-231967C81CC8}"/>
              </a:ext>
            </a:extLst>
          </p:cNvPr>
          <p:cNvGraphicFramePr>
            <a:graphicFrameLocks noGrp="1"/>
          </p:cNvGraphicFramePr>
          <p:nvPr>
            <p:extLst>
              <p:ext uri="{D42A27DB-BD31-4B8C-83A1-F6EECF244321}">
                <p14:modId xmlns:p14="http://schemas.microsoft.com/office/powerpoint/2010/main" val="768366653"/>
              </p:ext>
            </p:extLst>
          </p:nvPr>
        </p:nvGraphicFramePr>
        <p:xfrm>
          <a:off x="2290403" y="3627452"/>
          <a:ext cx="1216246" cy="1041470"/>
        </p:xfrm>
        <a:graphic>
          <a:graphicData uri="http://schemas.openxmlformats.org/drawingml/2006/table">
            <a:tbl>
              <a:tblPr firstRow="1" bandRow="1">
                <a:tableStyleId>{5940675A-B579-460E-94D1-54222C63F5DA}</a:tableStyleId>
              </a:tblPr>
              <a:tblGrid>
                <a:gridCol w="618167">
                  <a:extLst>
                    <a:ext uri="{9D8B030D-6E8A-4147-A177-3AD203B41FA5}">
                      <a16:colId xmlns:a16="http://schemas.microsoft.com/office/drawing/2014/main" val="148289759"/>
                    </a:ext>
                  </a:extLst>
                </a:gridCol>
                <a:gridCol w="598079">
                  <a:extLst>
                    <a:ext uri="{9D8B030D-6E8A-4147-A177-3AD203B41FA5}">
                      <a16:colId xmlns:a16="http://schemas.microsoft.com/office/drawing/2014/main" val="3636302805"/>
                    </a:ext>
                  </a:extLst>
                </a:gridCol>
              </a:tblGrid>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pattFill prst="dotDmnd">
                      <a:fgClr>
                        <a:srgbClr val="FF0000"/>
                      </a:fgClr>
                      <a:bgClr>
                        <a:schemeClr val="bg1"/>
                      </a:bgClr>
                    </a:pattFill>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pattFill prst="dotDmnd">
                      <a:fgClr>
                        <a:srgbClr val="FF0000"/>
                      </a:fgClr>
                      <a:bgClr>
                        <a:schemeClr val="bg1"/>
                      </a:bgClr>
                    </a:pattFill>
                  </a:tcPr>
                </a:tc>
                <a:extLst>
                  <a:ext uri="{0D108BD9-81ED-4DB2-BD59-A6C34878D82A}">
                    <a16:rowId xmlns:a16="http://schemas.microsoft.com/office/drawing/2014/main" val="223653663"/>
                  </a:ext>
                </a:extLst>
              </a:tr>
              <a:tr h="520735">
                <a:tc>
                  <a:txBody>
                    <a:bodyPr/>
                    <a:lstStyle/>
                    <a:p>
                      <a:pPr algn="ctr"/>
                      <a:r>
                        <a:rPr lang="en-US" sz="1600" kern="1200" baseline="0" dirty="0">
                          <a:solidFill>
                            <a:schemeClr val="tx1">
                              <a:lumMod val="85000"/>
                              <a:lumOff val="15000"/>
                            </a:schemeClr>
                          </a:solidFill>
                          <a:latin typeface="+mn-lt"/>
                          <a:ea typeface="+mn-ea"/>
                          <a:cs typeface="+mn-cs"/>
                        </a:rPr>
                        <a:t>c</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pattFill prst="dotDmnd">
                      <a:fgClr>
                        <a:srgbClr val="FF0000"/>
                      </a:fgClr>
                      <a:bgClr>
                        <a:schemeClr val="bg1"/>
                      </a:bgClr>
                    </a:pattFill>
                  </a:tcPr>
                </a:tc>
                <a:extLst>
                  <a:ext uri="{0D108BD9-81ED-4DB2-BD59-A6C34878D82A}">
                    <a16:rowId xmlns:a16="http://schemas.microsoft.com/office/drawing/2014/main" val="1645869442"/>
                  </a:ext>
                </a:extLst>
              </a:tr>
            </a:tbl>
          </a:graphicData>
        </a:graphic>
      </p:graphicFrame>
      <p:graphicFrame>
        <p:nvGraphicFramePr>
          <p:cNvPr id="7" name="Table 6">
            <a:extLst>
              <a:ext uri="{FF2B5EF4-FFF2-40B4-BE49-F238E27FC236}">
                <a16:creationId xmlns:a16="http://schemas.microsoft.com/office/drawing/2014/main" id="{8D9C5332-D801-4321-9C5B-3EB3927530E5}"/>
              </a:ext>
            </a:extLst>
          </p:cNvPr>
          <p:cNvGraphicFramePr>
            <a:graphicFrameLocks noGrp="1"/>
          </p:cNvGraphicFramePr>
          <p:nvPr>
            <p:extLst>
              <p:ext uri="{D42A27DB-BD31-4B8C-83A1-F6EECF244321}">
                <p14:modId xmlns:p14="http://schemas.microsoft.com/office/powerpoint/2010/main" val="2265800338"/>
              </p:ext>
            </p:extLst>
          </p:nvPr>
        </p:nvGraphicFramePr>
        <p:xfrm>
          <a:off x="4515111" y="3627452"/>
          <a:ext cx="1216246" cy="1041470"/>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gridCol w="608123">
                  <a:extLst>
                    <a:ext uri="{9D8B030D-6E8A-4147-A177-3AD203B41FA5}">
                      <a16:colId xmlns:a16="http://schemas.microsoft.com/office/drawing/2014/main" val="3636302805"/>
                    </a:ext>
                  </a:extLst>
                </a:gridCol>
              </a:tblGrid>
              <a:tr h="520735">
                <a:tc gridSpan="2">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pattFill prst="dotDmnd">
                      <a:fgClr>
                        <a:srgbClr val="FF0000"/>
                      </a:fgClr>
                      <a:bgClr>
                        <a:schemeClr val="bg1"/>
                      </a:bgClr>
                    </a:pattFill>
                  </a:tcPr>
                </a:tc>
                <a:tc hMerge="1">
                  <a:txBody>
                    <a:bodyPr/>
                    <a:lstStyle/>
                    <a:p>
                      <a:pPr algn="ctr"/>
                      <a:endParaRPr lang="en-US" dirty="0"/>
                    </a:p>
                  </a:txBody>
                  <a:tcPr anchor="ctr"/>
                </a:tc>
                <a:extLst>
                  <a:ext uri="{0D108BD9-81ED-4DB2-BD59-A6C34878D82A}">
                    <a16:rowId xmlns:a16="http://schemas.microsoft.com/office/drawing/2014/main" val="223653663"/>
                  </a:ext>
                </a:extLst>
              </a:tr>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pattFill prst="dotDmnd">
                      <a:fgClr>
                        <a:srgbClr val="FF0000"/>
                      </a:fgClr>
                      <a:bgClr>
                        <a:schemeClr val="bg1"/>
                      </a:bgClr>
                    </a:pattFill>
                  </a:tcPr>
                </a:tc>
                <a:tc>
                  <a:txBody>
                    <a:bodyPr/>
                    <a:lstStyle/>
                    <a:p>
                      <a:pPr marL="0" algn="ctr" defTabSz="914400" rtl="0" eaLnBrk="1" latinLnBrk="0" hangingPunct="1"/>
                      <a:r>
                        <a:rPr lang="en-US" sz="1600" kern="1200" baseline="0" dirty="0">
                          <a:solidFill>
                            <a:schemeClr val="tx1">
                              <a:lumMod val="85000"/>
                              <a:lumOff val="15000"/>
                            </a:schemeClr>
                          </a:solidFill>
                          <a:latin typeface="+mn-lt"/>
                          <a:ea typeface="+mn-ea"/>
                          <a:cs typeface="+mn-cs"/>
                        </a:rPr>
                        <a:t>c</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11" name="Table 10">
            <a:extLst>
              <a:ext uri="{FF2B5EF4-FFF2-40B4-BE49-F238E27FC236}">
                <a16:creationId xmlns:a16="http://schemas.microsoft.com/office/drawing/2014/main" id="{3E437733-73DB-41E3-97D0-071D0D401B20}"/>
              </a:ext>
            </a:extLst>
          </p:cNvPr>
          <p:cNvGraphicFramePr>
            <a:graphicFrameLocks noGrp="1"/>
          </p:cNvGraphicFramePr>
          <p:nvPr>
            <p:extLst>
              <p:ext uri="{D42A27DB-BD31-4B8C-83A1-F6EECF244321}">
                <p14:modId xmlns:p14="http://schemas.microsoft.com/office/powerpoint/2010/main" val="2811934552"/>
              </p:ext>
            </p:extLst>
          </p:nvPr>
        </p:nvGraphicFramePr>
        <p:xfrm>
          <a:off x="7342617" y="3627452"/>
          <a:ext cx="608123" cy="520735"/>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3636302805"/>
                    </a:ext>
                  </a:extLst>
                </a:gridCol>
              </a:tblGrid>
              <a:tr h="520735">
                <a:tc>
                  <a:txBody>
                    <a:bodyPr/>
                    <a:lstStyle/>
                    <a:p>
                      <a:pPr algn="ctr"/>
                      <a:r>
                        <a:rPr lang="en-US" sz="1600" kern="1200" baseline="0" dirty="0">
                          <a:solidFill>
                            <a:schemeClr val="tx1">
                              <a:lumMod val="85000"/>
                              <a:lumOff val="15000"/>
                            </a:schemeClr>
                          </a:solidFill>
                          <a:latin typeface="+mn-lt"/>
                          <a:ea typeface="+mn-ea"/>
                          <a:cs typeface="+mn-cs"/>
                        </a:rPr>
                        <a:t>c</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5869442"/>
                  </a:ext>
                </a:extLst>
              </a:tr>
            </a:tbl>
          </a:graphicData>
        </a:graphic>
      </p:graphicFrame>
      <p:graphicFrame>
        <p:nvGraphicFramePr>
          <p:cNvPr id="12" name="Table 11">
            <a:extLst>
              <a:ext uri="{FF2B5EF4-FFF2-40B4-BE49-F238E27FC236}">
                <a16:creationId xmlns:a16="http://schemas.microsoft.com/office/drawing/2014/main" id="{94802F9F-1C94-43E4-8507-836748FD452B}"/>
              </a:ext>
            </a:extLst>
          </p:cNvPr>
          <p:cNvGraphicFramePr>
            <a:graphicFrameLocks noGrp="1"/>
          </p:cNvGraphicFramePr>
          <p:nvPr>
            <p:extLst>
              <p:ext uri="{D42A27DB-BD31-4B8C-83A1-F6EECF244321}">
                <p14:modId xmlns:p14="http://schemas.microsoft.com/office/powerpoint/2010/main" val="3712775322"/>
              </p:ext>
            </p:extLst>
          </p:nvPr>
        </p:nvGraphicFramePr>
        <p:xfrm>
          <a:off x="7342617" y="4281321"/>
          <a:ext cx="608123" cy="520735"/>
        </p:xfrm>
        <a:graphic>
          <a:graphicData uri="http://schemas.openxmlformats.org/drawingml/2006/table">
            <a:tbl>
              <a:tblPr firstRow="1" bandRow="1">
                <a:tableStyleId>{5940675A-B579-460E-94D1-54222C63F5DA}</a:tableStyleId>
              </a:tblPr>
              <a:tblGrid>
                <a:gridCol w="608123">
                  <a:extLst>
                    <a:ext uri="{9D8B030D-6E8A-4147-A177-3AD203B41FA5}">
                      <a16:colId xmlns:a16="http://schemas.microsoft.com/office/drawing/2014/main" val="148289759"/>
                    </a:ext>
                  </a:extLst>
                </a:gridCol>
              </a:tblGrid>
              <a:tr h="520735">
                <a:tc>
                  <a:txBody>
                    <a:bodyPr/>
                    <a:lstStyle/>
                    <a:p>
                      <a:pPr algn="ctr"/>
                      <a:endParaRPr 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dotDmnd">
                      <a:fgClr>
                        <a:srgbClr val="FF0000"/>
                      </a:fgClr>
                      <a:bgClr>
                        <a:schemeClr val="bg1"/>
                      </a:bgClr>
                    </a:pattFill>
                  </a:tcPr>
                </a:tc>
                <a:extLst>
                  <a:ext uri="{0D108BD9-81ED-4DB2-BD59-A6C34878D82A}">
                    <a16:rowId xmlns:a16="http://schemas.microsoft.com/office/drawing/2014/main" val="1645869442"/>
                  </a:ext>
                </a:extLst>
              </a:tr>
            </a:tbl>
          </a:graphicData>
        </a:graphic>
      </p:graphicFrame>
      <p:sp>
        <p:nvSpPr>
          <p:cNvPr id="5" name="TextBox 4">
            <a:extLst>
              <a:ext uri="{FF2B5EF4-FFF2-40B4-BE49-F238E27FC236}">
                <a16:creationId xmlns:a16="http://schemas.microsoft.com/office/drawing/2014/main" id="{D9B955EF-4661-45A6-A795-24D27F449C87}"/>
              </a:ext>
            </a:extLst>
          </p:cNvPr>
          <p:cNvSpPr txBox="1"/>
          <p:nvPr/>
        </p:nvSpPr>
        <p:spPr>
          <a:xfrm>
            <a:off x="7928925" y="4250346"/>
            <a:ext cx="1845390" cy="65248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rgbClr val="FF0000"/>
                </a:solidFill>
              </a:rPr>
              <a:t>Unavailable for IP of current block</a:t>
            </a:r>
          </a:p>
        </p:txBody>
      </p:sp>
      <p:sp>
        <p:nvSpPr>
          <p:cNvPr id="13" name="TextBox 12">
            <a:extLst>
              <a:ext uri="{FF2B5EF4-FFF2-40B4-BE49-F238E27FC236}">
                <a16:creationId xmlns:a16="http://schemas.microsoft.com/office/drawing/2014/main" id="{FE02F0B6-23CF-416B-9376-D3DB9E28BD63}"/>
              </a:ext>
            </a:extLst>
          </p:cNvPr>
          <p:cNvSpPr txBox="1"/>
          <p:nvPr/>
        </p:nvSpPr>
        <p:spPr>
          <a:xfrm>
            <a:off x="7928925" y="3729611"/>
            <a:ext cx="1721796"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Current block</a:t>
            </a:r>
          </a:p>
        </p:txBody>
      </p:sp>
    </p:spTree>
    <p:extLst>
      <p:ext uri="{BB962C8B-B14F-4D97-AF65-F5344CB8AC3E}">
        <p14:creationId xmlns:p14="http://schemas.microsoft.com/office/powerpoint/2010/main" val="187453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EA98041F-19CB-4B22-9390-9C8588F675BA}"/>
              </a:ext>
            </a:extLst>
          </p:cNvPr>
          <p:cNvSpPr>
            <a:spLocks noGrp="1"/>
          </p:cNvSpPr>
          <p:nvPr>
            <p:ph type="subTitle" idx="1"/>
          </p:nvPr>
        </p:nvSpPr>
        <p:spPr>
          <a:xfrm>
            <a:off x="472173" y="1185495"/>
            <a:ext cx="11202619" cy="1460048"/>
          </a:xfrm>
        </p:spPr>
        <p:txBody>
          <a:bodyPr/>
          <a:lstStyle/>
          <a:p>
            <a:pPr algn="ctr"/>
            <a:r>
              <a:rPr lang="en-US" i="1" dirty="0">
                <a:solidFill>
                  <a:schemeClr val="accent1"/>
                </a:solidFill>
              </a:rPr>
              <a:t>Thanks LGE for cross-checking!</a:t>
            </a:r>
          </a:p>
          <a:p>
            <a:r>
              <a:rPr lang="en-US" b="1" dirty="0"/>
              <a:t>Experimental setting:</a:t>
            </a:r>
          </a:p>
          <a:p>
            <a:pPr marL="342900" indent="-342900">
              <a:buFontTx/>
              <a:buChar char="-"/>
            </a:pPr>
            <a:r>
              <a:rPr lang="en-US" dirty="0"/>
              <a:t>Disable 2x2, 2x4/4x2 in dual-tree</a:t>
            </a:r>
          </a:p>
          <a:p>
            <a:pPr marL="342900" indent="-342900">
              <a:buFontTx/>
              <a:buChar char="-"/>
            </a:pPr>
            <a:r>
              <a:rPr lang="en-US" dirty="0"/>
              <a:t>Enable parallel processing for chroma in single-tree (Min size of PPR: 16)</a:t>
            </a:r>
            <a:endParaRPr lang="en-US" i="1" dirty="0"/>
          </a:p>
          <a:p>
            <a:pPr marL="342900" indent="-342900">
              <a:buFontTx/>
              <a:buChar char="-"/>
            </a:pPr>
            <a:endParaRPr lang="en-US" i="1" dirty="0"/>
          </a:p>
        </p:txBody>
      </p:sp>
      <p:graphicFrame>
        <p:nvGraphicFramePr>
          <p:cNvPr id="5" name="Table 4">
            <a:extLst>
              <a:ext uri="{FF2B5EF4-FFF2-40B4-BE49-F238E27FC236}">
                <a16:creationId xmlns:a16="http://schemas.microsoft.com/office/drawing/2014/main" id="{FA1C6457-763D-4D37-B40D-C63E6B8B8E39}"/>
              </a:ext>
            </a:extLst>
          </p:cNvPr>
          <p:cNvGraphicFramePr>
            <a:graphicFrameLocks noGrp="1"/>
          </p:cNvGraphicFramePr>
          <p:nvPr>
            <p:extLst>
              <p:ext uri="{D42A27DB-BD31-4B8C-83A1-F6EECF244321}">
                <p14:modId xmlns:p14="http://schemas.microsoft.com/office/powerpoint/2010/main" val="3268955134"/>
              </p:ext>
            </p:extLst>
          </p:nvPr>
        </p:nvGraphicFramePr>
        <p:xfrm>
          <a:off x="852261" y="3429000"/>
          <a:ext cx="4454582" cy="2430780"/>
        </p:xfrm>
        <a:graphic>
          <a:graphicData uri="http://schemas.openxmlformats.org/drawingml/2006/table">
            <a:tbl>
              <a:tblPr/>
              <a:tblGrid>
                <a:gridCol w="1741067">
                  <a:extLst>
                    <a:ext uri="{9D8B030D-6E8A-4147-A177-3AD203B41FA5}">
                      <a16:colId xmlns:a16="http://schemas.microsoft.com/office/drawing/2014/main" val="3505282248"/>
                    </a:ext>
                  </a:extLst>
                </a:gridCol>
                <a:gridCol w="904505">
                  <a:extLst>
                    <a:ext uri="{9D8B030D-6E8A-4147-A177-3AD203B41FA5}">
                      <a16:colId xmlns:a16="http://schemas.microsoft.com/office/drawing/2014/main" val="1946988688"/>
                    </a:ext>
                  </a:extLst>
                </a:gridCol>
                <a:gridCol w="904505">
                  <a:extLst>
                    <a:ext uri="{9D8B030D-6E8A-4147-A177-3AD203B41FA5}">
                      <a16:colId xmlns:a16="http://schemas.microsoft.com/office/drawing/2014/main" val="657003476"/>
                    </a:ext>
                  </a:extLst>
                </a:gridCol>
                <a:gridCol w="904505">
                  <a:extLst>
                    <a:ext uri="{9D8B030D-6E8A-4147-A177-3AD203B41FA5}">
                      <a16:colId xmlns:a16="http://schemas.microsoft.com/office/drawing/2014/main" val="2981633177"/>
                    </a:ext>
                  </a:extLst>
                </a:gridCol>
              </a:tblGrid>
              <a:tr h="161925">
                <a:tc>
                  <a:txBody>
                    <a:bodyPr/>
                    <a:lstStyle/>
                    <a:p>
                      <a:pPr algn="ctr" fontAlgn="ctr"/>
                      <a:endParaRPr lang="en-US" sz="1400" b="0" i="0" u="none" strike="noStrike" dirty="0">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gridSpan="3">
                  <a:txBody>
                    <a:bodyPr/>
                    <a:lstStyle/>
                    <a:p>
                      <a:pPr algn="ctr" fontAlgn="ctr"/>
                      <a:r>
                        <a:rPr lang="en-US" sz="1400" b="1" i="0" u="none" strike="noStrike" dirty="0">
                          <a:solidFill>
                            <a:srgbClr val="000000"/>
                          </a:solidFill>
                          <a:effectLst/>
                          <a:latin typeface="+mj-lt"/>
                        </a:rPr>
                        <a:t>AI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303376"/>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39003"/>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965593"/>
                  </a:ext>
                </a:extLst>
              </a:tr>
              <a:tr h="161925">
                <a:tc>
                  <a:txBody>
                    <a:bodyPr/>
                    <a:lstStyle/>
                    <a:p>
                      <a:pPr algn="ctr" fontAlgn="ctr"/>
                      <a:r>
                        <a:rPr lang="en-US" sz="1400" b="0" i="0" u="none" strike="noStrike" dirty="0">
                          <a:solidFill>
                            <a:srgbClr val="000000"/>
                          </a:solidFill>
                          <a:effectLst/>
                          <a:latin typeface="+mj-lt"/>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0.11%</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84214"/>
                  </a:ext>
                </a:extLst>
              </a:tr>
              <a:tr h="161925">
                <a:tc>
                  <a:txBody>
                    <a:bodyPr/>
                    <a:lstStyle/>
                    <a:p>
                      <a:pPr algn="ctr" fontAlgn="ctr"/>
                      <a:r>
                        <a:rPr lang="en-US" sz="1400" b="0" i="0" u="none" strike="noStrike" dirty="0">
                          <a:solidFill>
                            <a:srgbClr val="000000"/>
                          </a:solidFill>
                          <a:effectLst/>
                          <a:latin typeface="+mj-lt"/>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0.04%</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0.39%</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0.23%</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736027105"/>
                  </a:ext>
                </a:extLst>
              </a:tr>
              <a:tr h="161925">
                <a:tc>
                  <a:txBody>
                    <a:bodyPr/>
                    <a:lstStyle/>
                    <a:p>
                      <a:pPr algn="ctr" fontAlgn="ctr"/>
                      <a:r>
                        <a:rPr lang="en-US" sz="1400" b="0" i="0" u="none" strike="noStrike" dirty="0">
                          <a:solidFill>
                            <a:srgbClr val="000000"/>
                          </a:solidFill>
                          <a:effectLst/>
                          <a:latin typeface="+mj-lt"/>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0.18%</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153271247"/>
                  </a:ext>
                </a:extLst>
              </a:tr>
              <a:tr h="161925">
                <a:tc>
                  <a:txBody>
                    <a:bodyPr/>
                    <a:lstStyle/>
                    <a:p>
                      <a:pPr algn="ctr" fontAlgn="ctr"/>
                      <a:r>
                        <a:rPr lang="en-US" sz="1400" b="0" i="0" u="none" strike="noStrike">
                          <a:solidFill>
                            <a:srgbClr val="000000"/>
                          </a:solidFill>
                          <a:effectLst/>
                          <a:latin typeface="+mj-lt"/>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0.05%</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1.06%</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1.56%</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12893013"/>
                  </a:ext>
                </a:extLst>
              </a:tr>
              <a:tr h="161925">
                <a:tc>
                  <a:txBody>
                    <a:bodyPr/>
                    <a:lstStyle/>
                    <a:p>
                      <a:pPr algn="ctr" fontAlgn="ctr"/>
                      <a:r>
                        <a:rPr lang="en-US" sz="1400" b="0" i="0" u="none" strike="noStrike">
                          <a:solidFill>
                            <a:srgbClr val="000000"/>
                          </a:solidFill>
                          <a:effectLst/>
                          <a:latin typeface="+mj-lt"/>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-0.05%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0.05%</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6589"/>
                  </a:ext>
                </a:extLst>
              </a:tr>
              <a:tr h="161925">
                <a:tc>
                  <a:txBody>
                    <a:bodyPr/>
                    <a:lstStyle/>
                    <a:p>
                      <a:pPr algn="ctr" fontAlgn="ctr"/>
                      <a:r>
                        <a:rPr lang="en-US" sz="1400" b="1" i="0" u="none" strike="noStrike">
                          <a:solidFill>
                            <a:srgbClr val="000000"/>
                          </a:solidFill>
                          <a:effectLst/>
                          <a:latin typeface="+mj-lt"/>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0.37%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0.49%</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520366"/>
                  </a:ext>
                </a:extLst>
              </a:tr>
              <a:tr h="161925">
                <a:tc>
                  <a:txBody>
                    <a:bodyPr/>
                    <a:lstStyle/>
                    <a:p>
                      <a:pPr algn="ctr" fontAlgn="ctr"/>
                      <a:r>
                        <a:rPr lang="en-US" sz="1400" b="0" i="0" u="none" strike="noStrike">
                          <a:solidFill>
                            <a:srgbClr val="000000"/>
                          </a:solidFill>
                          <a:effectLst/>
                          <a:latin typeface="+mj-lt"/>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1.80%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2.48%</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9327821"/>
                  </a:ext>
                </a:extLst>
              </a:tr>
              <a:tr h="161925">
                <a:tc>
                  <a:txBody>
                    <a:bodyPr/>
                    <a:lstStyle/>
                    <a:p>
                      <a:pPr algn="ctr" fontAlgn="ctr"/>
                      <a:r>
                        <a:rPr lang="en-US" sz="1400" b="0" i="0" u="none" strike="noStrike" dirty="0">
                          <a:solidFill>
                            <a:srgbClr val="000000"/>
                          </a:solidFill>
                          <a:effectLst/>
                          <a:latin typeface="+mj-lt"/>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0.19%</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1.56%</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1.96%</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4395954"/>
                  </a:ext>
                </a:extLst>
              </a:tr>
            </a:tbl>
          </a:graphicData>
        </a:graphic>
      </p:graphicFrame>
      <p:graphicFrame>
        <p:nvGraphicFramePr>
          <p:cNvPr id="6" name="Table 5">
            <a:extLst>
              <a:ext uri="{FF2B5EF4-FFF2-40B4-BE49-F238E27FC236}">
                <a16:creationId xmlns:a16="http://schemas.microsoft.com/office/drawing/2014/main" id="{337B5C49-FE97-4256-9352-8617271EA43D}"/>
              </a:ext>
            </a:extLst>
          </p:cNvPr>
          <p:cNvGraphicFramePr>
            <a:graphicFrameLocks noGrp="1"/>
          </p:cNvGraphicFramePr>
          <p:nvPr>
            <p:extLst>
              <p:ext uri="{D42A27DB-BD31-4B8C-83A1-F6EECF244321}">
                <p14:modId xmlns:p14="http://schemas.microsoft.com/office/powerpoint/2010/main" val="3375276224"/>
              </p:ext>
            </p:extLst>
          </p:nvPr>
        </p:nvGraphicFramePr>
        <p:xfrm>
          <a:off x="5402859" y="3431670"/>
          <a:ext cx="2718204" cy="2451960"/>
        </p:xfrm>
        <a:graphic>
          <a:graphicData uri="http://schemas.openxmlformats.org/drawingml/2006/table">
            <a:tbl>
              <a:tblPr/>
              <a:tblGrid>
                <a:gridCol w="906068">
                  <a:extLst>
                    <a:ext uri="{9D8B030D-6E8A-4147-A177-3AD203B41FA5}">
                      <a16:colId xmlns:a16="http://schemas.microsoft.com/office/drawing/2014/main" val="1916368904"/>
                    </a:ext>
                  </a:extLst>
                </a:gridCol>
                <a:gridCol w="906068">
                  <a:extLst>
                    <a:ext uri="{9D8B030D-6E8A-4147-A177-3AD203B41FA5}">
                      <a16:colId xmlns:a16="http://schemas.microsoft.com/office/drawing/2014/main" val="3840003593"/>
                    </a:ext>
                  </a:extLst>
                </a:gridCol>
                <a:gridCol w="906068">
                  <a:extLst>
                    <a:ext uri="{9D8B030D-6E8A-4147-A177-3AD203B41FA5}">
                      <a16:colId xmlns:a16="http://schemas.microsoft.com/office/drawing/2014/main" val="128705699"/>
                    </a:ext>
                  </a:extLst>
                </a:gridCol>
              </a:tblGrid>
              <a:tr h="225216">
                <a:tc gridSpan="3">
                  <a:txBody>
                    <a:bodyPr/>
                    <a:lstStyle/>
                    <a:p>
                      <a:pPr algn="ctr" fontAlgn="ctr"/>
                      <a:r>
                        <a:rPr lang="en-US" sz="1400" b="1" i="0" u="none" strike="noStrike" dirty="0">
                          <a:solidFill>
                            <a:srgbClr val="000000"/>
                          </a:solidFill>
                          <a:effectLst/>
                          <a:latin typeface="+mj-lt"/>
                        </a:rPr>
                        <a:t>RA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225216">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225216">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225216">
                <a:tc>
                  <a:txBody>
                    <a:bodyPr/>
                    <a:lstStyle/>
                    <a:p>
                      <a:pPr algn="ctr" fontAlgn="ctr"/>
                      <a:r>
                        <a:rPr lang="en-US" sz="1400" b="0" i="0" u="none" strike="noStrike" kern="1200" dirty="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0.14%</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225216">
                <a:tc>
                  <a:txBody>
                    <a:bodyPr/>
                    <a:lstStyle/>
                    <a:p>
                      <a:pPr algn="ctr" fontAlgn="ctr"/>
                      <a:r>
                        <a:rPr lang="en-US" sz="1400" b="0" i="0" u="none" strike="noStrike" kern="1200" dirty="0">
                          <a:solidFill>
                            <a:srgbClr val="000000"/>
                          </a:solidFill>
                          <a:effectLst/>
                          <a:latin typeface="+mj-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0.31%</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0.19%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217450">
                <a:tc>
                  <a:txBody>
                    <a:bodyPr/>
                    <a:lstStyle/>
                    <a:p>
                      <a:pPr algn="ctr" fontAlgn="ctr"/>
                      <a:r>
                        <a:rPr lang="en-US" sz="1400" b="0" i="0" u="none" strike="noStrike" kern="1200">
                          <a:solidFill>
                            <a:srgbClr val="000000"/>
                          </a:solidFill>
                          <a:effectLst/>
                          <a:latin typeface="+mj-lt"/>
                          <a:ea typeface="+mn-ea"/>
                          <a:cs typeface="+mn-cs"/>
                        </a:rPr>
                        <a:t>0.04%</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0.24%</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0.29%</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217450">
                <a:tc>
                  <a:txBody>
                    <a:bodyPr/>
                    <a:lstStyle/>
                    <a:p>
                      <a:pPr algn="ctr" fontAlgn="ctr"/>
                      <a:r>
                        <a:rPr lang="en-US" sz="1400" b="0" i="0" u="none" strike="noStrike" kern="1200">
                          <a:solidFill>
                            <a:srgbClr val="000000"/>
                          </a:solidFill>
                          <a:effectLst/>
                          <a:latin typeface="+mj-lt"/>
                          <a:ea typeface="+mn-ea"/>
                          <a:cs typeface="+mn-cs"/>
                        </a:rPr>
                        <a:t>0.16%</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0.90%</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1.23%</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217450">
                <a:tc>
                  <a:txBody>
                    <a:bodyPr/>
                    <a:lstStyle/>
                    <a:p>
                      <a:pPr algn="ctr" fontAlgn="ctr"/>
                      <a:r>
                        <a:rPr lang="en-US" sz="1400" b="0" i="0" u="none" strike="noStrike" kern="1200">
                          <a:solidFill>
                            <a:srgbClr val="000000"/>
                          </a:solidFill>
                          <a:effectLst/>
                          <a:latin typeface="+mj-lt"/>
                          <a:ea typeface="+mn-ea"/>
                          <a:cs typeface="+mn-cs"/>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kern="1200" dirty="0">
                        <a:solidFill>
                          <a:srgbClr val="000000"/>
                        </a:solidFill>
                        <a:effectLst/>
                        <a:latin typeface="+mj-lt"/>
                        <a:ea typeface="+mn-ea"/>
                        <a:cs typeface="+mn-cs"/>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217450">
                <a:tc>
                  <a:txBody>
                    <a:bodyPr/>
                    <a:lstStyle/>
                    <a:p>
                      <a:pPr algn="ctr" fontAlgn="ctr"/>
                      <a:r>
                        <a:rPr lang="en-US" sz="1400" b="1" i="0" u="none" strike="noStrike" kern="1200" dirty="0">
                          <a:solidFill>
                            <a:srgbClr val="000000"/>
                          </a:solidFill>
                          <a:effectLst/>
                          <a:latin typeface="+mj-lt"/>
                          <a:ea typeface="+mn-ea"/>
                          <a:cs typeface="+mn-cs"/>
                        </a:rPr>
                        <a:t>0.07%</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0.49%</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217450">
                <a:tc>
                  <a:txBody>
                    <a:bodyPr/>
                    <a:lstStyle/>
                    <a:p>
                      <a:pPr algn="ctr" fontAlgn="ctr"/>
                      <a:r>
                        <a:rPr lang="en-US" sz="1400" b="0" i="0" u="none" strike="noStrike" kern="1200">
                          <a:solidFill>
                            <a:srgbClr val="000000"/>
                          </a:solidFill>
                          <a:effectLst/>
                          <a:latin typeface="+mj-lt"/>
                          <a:ea typeface="+mn-ea"/>
                          <a:cs typeface="+mn-cs"/>
                        </a:rPr>
                        <a:t>0.20%</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1.43%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1.83%</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217450">
                <a:tc>
                  <a:txBody>
                    <a:bodyPr/>
                    <a:lstStyle/>
                    <a:p>
                      <a:pPr algn="ctr" fontAlgn="ctr"/>
                      <a:r>
                        <a:rPr lang="en-US" sz="1400" b="0" i="0" u="none" strike="noStrike" kern="1200">
                          <a:solidFill>
                            <a:srgbClr val="000000"/>
                          </a:solidFill>
                          <a:effectLst/>
                          <a:latin typeface="+mj-lt"/>
                          <a:ea typeface="+mn-ea"/>
                          <a:cs typeface="+mn-cs"/>
                        </a:rPr>
                        <a:t>0.21%</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1.10%</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1.42%</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graphicFrame>
        <p:nvGraphicFramePr>
          <p:cNvPr id="7" name="Table 6">
            <a:extLst>
              <a:ext uri="{FF2B5EF4-FFF2-40B4-BE49-F238E27FC236}">
                <a16:creationId xmlns:a16="http://schemas.microsoft.com/office/drawing/2014/main" id="{92EE1FD6-1B3B-4CFB-B4EF-6E2A1737CB16}"/>
              </a:ext>
            </a:extLst>
          </p:cNvPr>
          <p:cNvGraphicFramePr>
            <a:graphicFrameLocks noGrp="1"/>
          </p:cNvGraphicFramePr>
          <p:nvPr>
            <p:extLst>
              <p:ext uri="{D42A27DB-BD31-4B8C-83A1-F6EECF244321}">
                <p14:modId xmlns:p14="http://schemas.microsoft.com/office/powerpoint/2010/main" val="1863729283"/>
              </p:ext>
            </p:extLst>
          </p:nvPr>
        </p:nvGraphicFramePr>
        <p:xfrm>
          <a:off x="8217079" y="3429000"/>
          <a:ext cx="2718204" cy="2451960"/>
        </p:xfrm>
        <a:graphic>
          <a:graphicData uri="http://schemas.openxmlformats.org/drawingml/2006/table">
            <a:tbl>
              <a:tblPr/>
              <a:tblGrid>
                <a:gridCol w="906068">
                  <a:extLst>
                    <a:ext uri="{9D8B030D-6E8A-4147-A177-3AD203B41FA5}">
                      <a16:colId xmlns:a16="http://schemas.microsoft.com/office/drawing/2014/main" val="1916368904"/>
                    </a:ext>
                  </a:extLst>
                </a:gridCol>
                <a:gridCol w="906068">
                  <a:extLst>
                    <a:ext uri="{9D8B030D-6E8A-4147-A177-3AD203B41FA5}">
                      <a16:colId xmlns:a16="http://schemas.microsoft.com/office/drawing/2014/main" val="3840003593"/>
                    </a:ext>
                  </a:extLst>
                </a:gridCol>
                <a:gridCol w="906068">
                  <a:extLst>
                    <a:ext uri="{9D8B030D-6E8A-4147-A177-3AD203B41FA5}">
                      <a16:colId xmlns:a16="http://schemas.microsoft.com/office/drawing/2014/main" val="128705699"/>
                    </a:ext>
                  </a:extLst>
                </a:gridCol>
              </a:tblGrid>
              <a:tr h="225216">
                <a:tc gridSpan="3">
                  <a:txBody>
                    <a:bodyPr/>
                    <a:lstStyle/>
                    <a:p>
                      <a:pPr algn="ctr" fontAlgn="ctr"/>
                      <a:r>
                        <a:rPr lang="en-US" sz="1400" b="1" i="0" u="none" strike="noStrike" dirty="0">
                          <a:solidFill>
                            <a:srgbClr val="000000"/>
                          </a:solidFill>
                          <a:effectLst/>
                          <a:latin typeface="+mj-lt"/>
                        </a:rPr>
                        <a:t>LDB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225216">
                <a:tc gridSpan="3">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225216">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225216">
                <a:tc>
                  <a:txBody>
                    <a:bodyPr/>
                    <a:lstStyle/>
                    <a:p>
                      <a:pPr algn="ctr" fontAlgn="ctr"/>
                      <a:r>
                        <a:rPr lang="en-US" sz="1400" b="0" i="0" u="none" strike="noStrike">
                          <a:solidFill>
                            <a:srgbClr val="000000"/>
                          </a:solidFill>
                          <a:effectLst/>
                          <a:latin typeface="+mj-lt"/>
                        </a:rPr>
                        <a:t> </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225216">
                <a:tc>
                  <a:txBody>
                    <a:bodyPr/>
                    <a:lstStyle/>
                    <a:p>
                      <a:pPr algn="ctr" fontAlgn="ctr"/>
                      <a:r>
                        <a:rPr lang="en-US" sz="1400" b="0" i="0" u="none" strike="noStrike" dirty="0">
                          <a:solidFill>
                            <a:srgbClr val="000000"/>
                          </a:solidFill>
                          <a:effectLst/>
                          <a:latin typeface="+mj-lt"/>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mj-lt"/>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217450">
                <a:tc>
                  <a:txBody>
                    <a:bodyPr/>
                    <a:lstStyle/>
                    <a:p>
                      <a:pPr algn="ctr" fontAlgn="ctr"/>
                      <a:r>
                        <a:rPr lang="en-US" sz="1400" b="0" i="0" u="none" strike="noStrike" kern="1200" dirty="0">
                          <a:solidFill>
                            <a:srgbClr val="000000"/>
                          </a:solidFill>
                          <a:effectLst/>
                          <a:latin typeface="+mj-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-0.24%</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-0.17%</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217450">
                <a:tc>
                  <a:txBody>
                    <a:bodyPr/>
                    <a:lstStyle/>
                    <a:p>
                      <a:pPr algn="ctr" fontAlgn="ctr"/>
                      <a:r>
                        <a:rPr lang="en-US" sz="1400" b="0" i="0" u="none" strike="noStrike" kern="1200">
                          <a:solidFill>
                            <a:srgbClr val="000000"/>
                          </a:solidFill>
                          <a:effectLst/>
                          <a:latin typeface="+mj-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1400" b="0" i="0" u="none" strike="noStrike" kern="1200" dirty="0">
                          <a:solidFill>
                            <a:srgbClr val="000000"/>
                          </a:solidFill>
                          <a:effectLst/>
                          <a:latin typeface="+mj-lt"/>
                          <a:ea typeface="+mn-ea"/>
                          <a:cs typeface="+mn-cs"/>
                        </a:rPr>
                        <a:t>0.36%</a:t>
                      </a:r>
                    </a:p>
                  </a:txBody>
                  <a:tcPr marL="7620" marR="7620" marT="7620" marB="0" anchor="ctr">
                    <a:lnL>
                      <a:noFill/>
                    </a:lnL>
                    <a:lnR>
                      <a:noFill/>
                    </a:lnR>
                    <a:lnT>
                      <a:noFill/>
                    </a:lnT>
                    <a:lnB>
                      <a:noFill/>
                    </a:lnB>
                  </a:tcPr>
                </a:tc>
                <a:tc>
                  <a:txBody>
                    <a:bodyPr/>
                    <a:lstStyle/>
                    <a:p>
                      <a:pPr algn="ctr" fontAlgn="ctr"/>
                      <a:r>
                        <a:rPr lang="en-US" sz="1400" b="0" i="0" u="none" strike="noStrike" kern="1200">
                          <a:solidFill>
                            <a:srgbClr val="000000"/>
                          </a:solidFill>
                          <a:effectLst/>
                          <a:latin typeface="+mj-lt"/>
                          <a:ea typeface="+mn-ea"/>
                          <a:cs typeface="+mn-cs"/>
                        </a:rPr>
                        <a:t>0.42%</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217450">
                <a:tc>
                  <a:txBody>
                    <a:bodyPr/>
                    <a:lstStyle/>
                    <a:p>
                      <a:pPr algn="ctr" fontAlgn="ctr"/>
                      <a:r>
                        <a:rPr lang="en-US" sz="1400" b="0" i="0" u="none" strike="noStrike" kern="1200">
                          <a:solidFill>
                            <a:srgbClr val="000000"/>
                          </a:solidFill>
                          <a:effectLst/>
                          <a:latin typeface="+mj-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0.93%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0.46%</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217450">
                <a:tc>
                  <a:txBody>
                    <a:bodyPr/>
                    <a:lstStyle/>
                    <a:p>
                      <a:pPr algn="ctr" fontAlgn="ctr"/>
                      <a:r>
                        <a:rPr lang="en-US" sz="1400" b="1" i="0" u="none" strike="noStrike" kern="1200" dirty="0">
                          <a:solidFill>
                            <a:srgbClr val="000000"/>
                          </a:solidFill>
                          <a:effectLst/>
                          <a:latin typeface="+mj-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0.25%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kern="1200" dirty="0">
                          <a:solidFill>
                            <a:srgbClr val="000000"/>
                          </a:solidFill>
                          <a:effectLst/>
                          <a:latin typeface="+mj-lt"/>
                          <a:ea typeface="+mn-ea"/>
                          <a:cs typeface="+mn-cs"/>
                        </a:rPr>
                        <a:t>0.18%</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217450">
                <a:tc>
                  <a:txBody>
                    <a:bodyPr/>
                    <a:lstStyle/>
                    <a:p>
                      <a:pPr algn="ctr" fontAlgn="ctr"/>
                      <a:r>
                        <a:rPr lang="en-US" sz="1400" b="0" i="0" u="none" strike="noStrike" kern="1200">
                          <a:solidFill>
                            <a:srgbClr val="000000"/>
                          </a:solidFill>
                          <a:effectLst/>
                          <a:latin typeface="+mj-lt"/>
                          <a:ea typeface="+mn-ea"/>
                          <a:cs typeface="+mn-cs"/>
                        </a:rPr>
                        <a:t>0.05%</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a:solidFill>
                            <a:srgbClr val="000000"/>
                          </a:solidFill>
                          <a:effectLst/>
                          <a:latin typeface="+mj-lt"/>
                          <a:ea typeface="+mn-ea"/>
                          <a:cs typeface="+mn-cs"/>
                        </a:rPr>
                        <a:t>0.88%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kern="1200" dirty="0">
                          <a:solidFill>
                            <a:srgbClr val="000000"/>
                          </a:solidFill>
                          <a:effectLst/>
                          <a:latin typeface="+mj-lt"/>
                          <a:ea typeface="+mn-ea"/>
                          <a:cs typeface="+mn-cs"/>
                        </a:rPr>
                        <a:t>-0.06%</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217450">
                <a:tc>
                  <a:txBody>
                    <a:bodyPr/>
                    <a:lstStyle/>
                    <a:p>
                      <a:pPr algn="ctr" fontAlgn="ctr"/>
                      <a:r>
                        <a:rPr lang="en-US" sz="1400" b="0" i="0" u="none" strike="noStrike" kern="1200">
                          <a:solidFill>
                            <a:srgbClr val="000000"/>
                          </a:solidFill>
                          <a:effectLst/>
                          <a:latin typeface="+mj-lt"/>
                          <a:ea typeface="+mn-ea"/>
                          <a:cs typeface="+mn-cs"/>
                        </a:rPr>
                        <a:t>-0.11%</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a:solidFill>
                            <a:srgbClr val="000000"/>
                          </a:solidFill>
                          <a:effectLst/>
                          <a:latin typeface="+mj-lt"/>
                          <a:ea typeface="+mn-ea"/>
                          <a:cs typeface="+mn-cs"/>
                        </a:rPr>
                        <a:t>0.73%</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kern="1200" dirty="0">
                          <a:solidFill>
                            <a:srgbClr val="000000"/>
                          </a:solidFill>
                          <a:effectLst/>
                          <a:latin typeface="+mj-lt"/>
                          <a:ea typeface="+mn-ea"/>
                          <a:cs typeface="+mn-cs"/>
                        </a:rPr>
                        <a:t>0.39%</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pPr marL="342900" indent="-342900">
              <a:buFont typeface="Arial" panose="020B0604020202020204" pitchFamily="34" charset="0"/>
              <a:buChar char="•"/>
            </a:pPr>
            <a:endParaRPr lang="en-US" dirty="0"/>
          </a:p>
          <a:p>
            <a:pPr marL="342900" indent="-342900">
              <a:buFontTx/>
              <a:buChar char="-"/>
            </a:pPr>
            <a:r>
              <a:rPr lang="en-US" dirty="0"/>
              <a:t>Worst-case processing throughput is increased by 4X.</a:t>
            </a:r>
          </a:p>
          <a:p>
            <a:r>
              <a:rPr lang="en-US" sz="2000" dirty="0"/>
              <a:t>	- </a:t>
            </a:r>
            <a:r>
              <a:rPr lang="en-CA" sz="2000" dirty="0"/>
              <a:t>Prohibited 2x2, 2x4/4x2 chroma in DT</a:t>
            </a:r>
          </a:p>
          <a:p>
            <a:r>
              <a:rPr lang="en-CA" sz="2000" dirty="0"/>
              <a:t>	- Remove intra-prediction dependency in a PPR of size 16 samples</a:t>
            </a:r>
          </a:p>
          <a:p>
            <a:pPr marL="342900" indent="-342900">
              <a:buFontTx/>
              <a:buChar char="-"/>
            </a:pPr>
            <a:r>
              <a:rPr lang="en-CA" dirty="0"/>
              <a:t>(Y, U, V) BD-rate loss for AI, RA, and LDB: </a:t>
            </a:r>
          </a:p>
          <a:p>
            <a:r>
              <a:rPr lang="en-CA" sz="2000" dirty="0"/>
              <a:t>	0.02%, 0.37%, 0.49%;</a:t>
            </a:r>
          </a:p>
          <a:p>
            <a:r>
              <a:rPr lang="en-CA" sz="2000" dirty="0"/>
              <a:t>	0.07%, 0.40%, 0.49%;</a:t>
            </a:r>
          </a:p>
          <a:p>
            <a:r>
              <a:rPr lang="en-CA" sz="2000" dirty="0"/>
              <a:t>	0.01%, 0.25%, 0.18%;</a:t>
            </a:r>
            <a:r>
              <a:rPr lang="en-CA" sz="2000" dirty="0">
                <a:highlight>
                  <a:srgbClr val="FFFF00"/>
                </a:highlight>
              </a:rPr>
              <a:t>	</a:t>
            </a:r>
            <a:endParaRPr lang="en-CA" sz="2000" dirty="0"/>
          </a:p>
          <a:p>
            <a:endParaRPr lang="en-CA" sz="2000" dirty="0">
              <a:highlight>
                <a:srgbClr val="FFFF00"/>
              </a:highlight>
            </a:endParaRPr>
          </a:p>
          <a:p>
            <a:r>
              <a:rPr lang="en-CA" b="1" dirty="0">
                <a:sym typeface="Wingdings" panose="05000000000000000000" pitchFamily="2" charset="2"/>
              </a:rPr>
              <a:t></a:t>
            </a:r>
            <a:r>
              <a:rPr lang="en-CA" b="1" dirty="0"/>
              <a:t>It is recommended to adopt the proposed simplification to VVC.</a:t>
            </a:r>
            <a:endParaRPr lang="en-US" b="1" dirty="0"/>
          </a:p>
          <a:p>
            <a:endParaRPr lang="en-US"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502</TotalTime>
  <Words>381</Words>
  <Application>Microsoft Office PowerPoint</Application>
  <PresentationFormat>Widescreen</PresentationFormat>
  <Paragraphs>162</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vt:lpstr>
      <vt:lpstr>JVET-N0396 – CE3-related: Enabling parallel reconstruction of small intra-coded blocks</vt:lpstr>
      <vt:lpstr>Introduction</vt:lpstr>
      <vt:lpstr>Increase worst-case processing throughput by: Enabling parallel processing for chroma blocks</vt:lpstr>
      <vt:lpstr>Increase worst-case processing throughput by: Enabling parallel processing for chroma blocks</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62</cp:revision>
  <dcterms:created xsi:type="dcterms:W3CDTF">2018-11-06T17:03:09Z</dcterms:created>
  <dcterms:modified xsi:type="dcterms:W3CDTF">2019-03-17T15:55:38Z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