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82" r:id="rId3"/>
    <p:sldId id="290" r:id="rId4"/>
    <p:sldId id="301" r:id="rId5"/>
    <p:sldId id="284" r:id="rId6"/>
    <p:sldId id="295" r:id="rId7"/>
    <p:sldId id="296" r:id="rId8"/>
    <p:sldId id="297" r:id="rId9"/>
    <p:sldId id="298" r:id="rId10"/>
    <p:sldId id="299" r:id="rId11"/>
    <p:sldId id="300" r:id="rId12"/>
    <p:sldId id="286" r:id="rId13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FD0F851-EC5A-4D38-B0AD-8093EC10F338}" styleName="浅色样式 1 - 强调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3938" autoAdjust="0"/>
  </p:normalViewPr>
  <p:slideViewPr>
    <p:cSldViewPr>
      <p:cViewPr varScale="1">
        <p:scale>
          <a:sx n="136" d="100"/>
          <a:sy n="136" d="100"/>
        </p:scale>
        <p:origin x="2514" y="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5D7B04B3-60C7-4F70-BE2B-077A44657EB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F871699-9BEB-41DA-B599-A7763EEF547D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B3A857D-56A0-41A8-90CA-943D6E8BA845}" type="datetimeFigureOut">
              <a:rPr lang="zh-CN" altLang="en-US"/>
              <a:pPr>
                <a:defRPr/>
              </a:pPr>
              <a:t>2019/3/19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id="{CDD240DC-B65A-4560-92D6-C01D6DE930E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id="{469F6BC7-66B8-4A88-AA99-1C5EEB47AF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3A00666-26AA-49EA-9704-53DC37C2479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C7C3876-FA21-4188-9D08-F403EDA806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DA09A5A-7B93-4AEE-B13B-7D9998496C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70778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DA09A5A-7B93-4AEE-B13B-7D9998496CBF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69808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DA09A5A-7B93-4AEE-B13B-7D9998496CBF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70984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DA09A5A-7B93-4AEE-B13B-7D9998496CBF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31039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1D91D15-A2BE-444A-AC87-643C624BF7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C71FF-E264-4FC9-9D27-F39A5FB44F0F}" type="datetimeFigureOut">
              <a:rPr lang="zh-CN" altLang="en-US"/>
              <a:pPr>
                <a:defRPr/>
              </a:pPr>
              <a:t>2019/3/19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134B7-2D51-4B62-A7B8-6E9D24077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D79BAEC-FA6C-49FE-B138-6652AA3BB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87C78-CC56-4F99-AF52-B9AD211ACF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956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86E4B87-D345-4145-B2F7-4FB7BB16C1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939F5-31CE-4C59-B6A2-04CDC13417DC}" type="datetimeFigureOut">
              <a:rPr lang="zh-CN" altLang="en-US"/>
              <a:pPr>
                <a:defRPr/>
              </a:pPr>
              <a:t>2019/3/19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F56EB1-6E35-4031-89C6-30A08E9CE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38230B3-F5BA-4F48-8196-8F2A7185BC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C3AD9-799F-4B33-8CE8-A569DB114C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710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64255E-7B9D-4097-879D-5EF27E666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D93E7-3A5B-4C70-B8C7-35E5854B6BB2}" type="datetimeFigureOut">
              <a:rPr lang="zh-CN" altLang="en-US"/>
              <a:pPr>
                <a:defRPr/>
              </a:pPr>
              <a:t>2019/3/19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EBAA65-AAC0-4A5D-AB25-B8D543645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A17F129-3A9F-4DBB-A7D7-B50582336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3799E-46BC-48AD-A3D4-60CB676DEF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646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D08353B-D59F-440D-9856-674E9447E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89BCA-D387-45EE-BE87-8C11B09E2037}" type="datetimeFigureOut">
              <a:rPr lang="zh-CN" altLang="en-US"/>
              <a:pPr>
                <a:defRPr/>
              </a:pPr>
              <a:t>2019/3/19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BB7F0AD-4AD0-4690-841D-FA91D0682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E6A4BCE-A392-4089-B886-745E0EBE6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631E1-041C-48FE-93C0-EECC6916C4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570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C66ACB7-8485-4765-B8D2-C993ECC54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9872FB-E249-4D28-81CD-31B952195CD1}" type="datetimeFigureOut">
              <a:rPr lang="zh-CN" altLang="en-US"/>
              <a:pPr>
                <a:defRPr/>
              </a:pPr>
              <a:t>2019/3/19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3276084-863F-48CD-B4AC-E605FEC57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BFA850-FF9F-4ABF-95B6-9A9D3D499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1D8C8-BF8D-44A8-ACA6-724AC1D964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79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62D3138C-E661-4421-980F-CB99358992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7DD34-31CE-470B-B8FF-ED85CC2E78AA}" type="datetimeFigureOut">
              <a:rPr lang="zh-CN" altLang="en-US"/>
              <a:pPr>
                <a:defRPr/>
              </a:pPr>
              <a:t>2019/3/19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03AEB61E-AF85-41A0-8FDC-152DDC2D83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EF725B60-7A19-4C13-ADBC-DE6703BB7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58CC5-0700-478A-ABF3-F90E4FE973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70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DB25A3A7-D85E-4D09-8F67-A7C2376A0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1BD89-D1D3-4638-A605-B2EBBD6F28A6}" type="datetimeFigureOut">
              <a:rPr lang="zh-CN" altLang="en-US"/>
              <a:pPr>
                <a:defRPr/>
              </a:pPr>
              <a:t>2019/3/19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199B372D-C017-40CC-8568-6A5D77075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1024EE35-BF9B-4348-8E31-3708F5435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AD1D8-7933-4F4D-AE1D-10EB48D954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857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C79AFA44-D836-4724-98B3-204C3EEA3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5A237-FDA5-4E4F-8629-8FFA937B9E5D}" type="datetimeFigureOut">
              <a:rPr lang="zh-CN" altLang="en-US"/>
              <a:pPr>
                <a:defRPr/>
              </a:pPr>
              <a:t>2019/3/19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09BB5FEE-54A8-454F-B0D8-3C6F8CE69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EB845A68-D28A-4730-BE69-A24A26B4D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20805-09B6-40A3-9188-81AD27AEAE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745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6860BE21-398A-480F-9D40-F72ACBD5B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84C9D-6CE1-40AB-AA8B-32B97FA6EA58}" type="datetimeFigureOut">
              <a:rPr lang="zh-CN" altLang="en-US"/>
              <a:pPr>
                <a:defRPr/>
              </a:pPr>
              <a:t>2019/3/19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E7293B0-476F-455D-89D7-34FDBD378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E6936ADD-8D1E-4EC6-A40A-80432B217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95D73-E473-4452-AD44-4722924B59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99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E5D04B96-BC9B-4AEF-8632-52019AD78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55492B-D16D-40A6-8A97-A9FD78033571}" type="datetimeFigureOut">
              <a:rPr lang="zh-CN" altLang="en-US"/>
              <a:pPr>
                <a:defRPr/>
              </a:pPr>
              <a:t>2019/3/19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C5C28F72-D5AA-45DF-935C-B2002D485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495BFCC9-EC4F-4BF5-A045-EA38C79AA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F2378-B367-4A6E-BF13-6025279918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105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DA4DC5BA-3FE0-4CE1-B609-97B7CD40D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1A40-57A2-4229-836F-E3DFD395AD7E}" type="datetimeFigureOut">
              <a:rPr lang="zh-CN" altLang="en-US"/>
              <a:pPr>
                <a:defRPr/>
              </a:pPr>
              <a:t>2019/3/19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03F27F1-4A9F-42EC-B928-89D67AFDA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820B3BBC-CDB3-43AF-897D-BC1B1E703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D16BF-E4B0-405F-8113-1244D9383A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077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E1ACF5FB-9083-47F3-AB7D-082964DE26E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BE2D7893-719E-4473-A620-9E3F6952C49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EFC38BB-CD7C-447F-A8F2-216A78E015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B89263D-8764-4E4E-B6BF-4626E1BEC58E}" type="datetimeFigureOut">
              <a:rPr lang="zh-CN" altLang="en-US"/>
              <a:pPr>
                <a:defRPr/>
              </a:pPr>
              <a:t>2019/3/19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29E8F91-9E5E-47C7-B299-638E5EE412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2F62D18-D823-476C-B22F-BA0B5E7347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72BB795-E6F5-49C4-871D-5C1813B92A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3DD42117-BD79-4970-90B0-F25CCC030E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9512" y="1484784"/>
            <a:ext cx="8964488" cy="2115666"/>
          </a:xfrm>
        </p:spPr>
        <p:txBody>
          <a:bodyPr/>
          <a:lstStyle/>
          <a:p>
            <a:pPr eaLnBrk="1" hangingPunct="1"/>
            <a:r>
              <a:rPr lang="en-US" sz="3200" b="1" dirty="0"/>
              <a:t>CE3-related: Unified MPM list based on CE3-3.3 and CE3-3.5.1 (JVET-</a:t>
            </a:r>
            <a:r>
              <a:rPr lang="en-US" altLang="zh-CN" sz="3200" b="1" dirty="0"/>
              <a:t>N0394</a:t>
            </a:r>
            <a:r>
              <a:rPr lang="en-US" sz="3200" b="1" dirty="0"/>
              <a:t>)</a:t>
            </a:r>
            <a:endParaRPr lang="en-US" altLang="en-US" sz="3200" dirty="0">
              <a:ea typeface="宋体" panose="02010600030101010101" pitchFamily="2" charset="-122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8151283-A4C9-42E4-AF09-35698F458E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87624" y="3886200"/>
            <a:ext cx="7344816" cy="1752600"/>
          </a:xfrm>
        </p:spPr>
        <p:txBody>
          <a:bodyPr rtlCol="0">
            <a:norm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L. Zhao, </a:t>
            </a:r>
            <a:r>
              <a:rPr lang="en-US" altLang="zh-CN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X. Zhao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X. Li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, S. Liu ( Tencent )</a:t>
            </a:r>
          </a:p>
          <a:p>
            <a:pPr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9/03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Simulation Results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5040560"/>
          </a:xfrm>
        </p:spPr>
        <p:txBody>
          <a:bodyPr/>
          <a:lstStyle/>
          <a:p>
            <a:r>
              <a:rPr lang="en-US" altLang="zh-CN" sz="2400" dirty="0"/>
              <a:t>Anchor: VTM-4.0</a:t>
            </a:r>
          </a:p>
          <a:p>
            <a:r>
              <a:rPr lang="en-US" altLang="zh-CN" sz="2400" dirty="0"/>
              <a:t>Test 6: Test 5 + feature #3 (double lambda for intra search)</a:t>
            </a:r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sz="2000" dirty="0"/>
          </a:p>
          <a:p>
            <a:pPr lvl="1"/>
            <a:endParaRPr lang="en-US" altLang="zh-CN" sz="2000" dirty="0"/>
          </a:p>
          <a:p>
            <a:endParaRPr 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7851950"/>
              </p:ext>
            </p:extLst>
          </p:nvPr>
        </p:nvGraphicFramePr>
        <p:xfrm>
          <a:off x="827584" y="2708920"/>
          <a:ext cx="7992888" cy="33694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146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22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98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14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801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345105"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All Intra Main10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Random Access Main10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Y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U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Y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-0.48%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-0.42%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-0.33%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94%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-0.26%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-0.24%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98%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-0.19%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0.00%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-0.16%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95%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96%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0.21%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B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-0.23%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-0.16%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-0.13%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96%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-0.24%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C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-0.12%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-0.10%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-0.04%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96%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-0.31%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-0.23%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-0.04%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-0.06%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96%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Overall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-0.24%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-0.14%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-0.14%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96%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-0.21%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Class D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-0.14%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-0.20%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97%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-0.39%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103%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F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-0.05%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0.11%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98%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102%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5296182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380263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Simulation Results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5040560"/>
          </a:xfrm>
        </p:spPr>
        <p:txBody>
          <a:bodyPr/>
          <a:lstStyle/>
          <a:p>
            <a:r>
              <a:rPr lang="en-US" altLang="zh-CN" sz="2400" dirty="0"/>
              <a:t>Anchor: VTM-4.0</a:t>
            </a:r>
          </a:p>
          <a:p>
            <a:r>
              <a:rPr lang="en-US" altLang="zh-CN" sz="2400" dirty="0"/>
              <a:t>Test 7: Test 6 + feature #4 (MPM list derivation modification)</a:t>
            </a:r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sz="2000" dirty="0"/>
          </a:p>
          <a:p>
            <a:pPr lvl="1"/>
            <a:endParaRPr lang="en-US" altLang="zh-CN" sz="2000" dirty="0"/>
          </a:p>
          <a:p>
            <a:endParaRPr 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2306268"/>
              </p:ext>
            </p:extLst>
          </p:nvPr>
        </p:nvGraphicFramePr>
        <p:xfrm>
          <a:off x="827584" y="2708920"/>
          <a:ext cx="7992888" cy="33694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146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22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98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14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801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345105"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All Intra Main10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Random Access Main10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Y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U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Y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-0.49%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-0.42%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-0.35%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-0.12%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-0.17%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-0.14%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-0.21%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-0.09%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-0.08%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0.06%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98%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B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-0.24%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-0.08%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0.14%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-0.29%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C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-0.06%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-0.16%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103%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-0.23%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-0.20%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kern="120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Overall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-0.25%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-0.07%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-0.16%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Class D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-0.16%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103%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F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-0.11%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102%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5296182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44813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3600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5040560"/>
          </a:xfrm>
        </p:spPr>
        <p:txBody>
          <a:bodyPr/>
          <a:lstStyle/>
          <a:p>
            <a:pPr algn="just">
              <a:spcAft>
                <a:spcPts val="1200"/>
              </a:spcAft>
            </a:pPr>
            <a:r>
              <a:rPr lang="en-US" altLang="zh-CN" sz="2400" dirty="0"/>
              <a:t>This contribution reports the combined CE tests between CE3-3.3 and CE3-3.5.1. Methods in CE3-related proposal JVE-N0450 are also combined</a:t>
            </a:r>
          </a:p>
          <a:p>
            <a:pPr algn="just">
              <a:spcAft>
                <a:spcPts val="1200"/>
              </a:spcAft>
            </a:pPr>
            <a:r>
              <a:rPr lang="en-US" altLang="zh-CN" sz="2400" dirty="0"/>
              <a:t>Combined test 7 achieves 0.25% coding gain in AI configuration with 96% encoding time</a:t>
            </a:r>
          </a:p>
          <a:p>
            <a:pPr algn="just"/>
            <a:r>
              <a:rPr lang="en-US" altLang="zh-CN" sz="2400" dirty="0"/>
              <a:t>It is proposed to adopt this proposal</a:t>
            </a:r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sz="2000" dirty="0"/>
          </a:p>
          <a:p>
            <a:pPr lvl="1"/>
            <a:endParaRPr lang="en-US" altLang="zh-CN" sz="20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16347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/>
              <a:t>Introduction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0810" y="1196752"/>
            <a:ext cx="8229600" cy="5328592"/>
          </a:xfrm>
        </p:spPr>
        <p:txBody>
          <a:bodyPr/>
          <a:lstStyle/>
          <a:p>
            <a:pPr algn="just"/>
            <a:r>
              <a:rPr lang="en-US" altLang="zh-CN" sz="2800" dirty="0"/>
              <a:t>Harmonization of MPM list has been studied in CE3-3</a:t>
            </a:r>
          </a:p>
          <a:p>
            <a:pPr algn="just">
              <a:spcBef>
                <a:spcPts val="1200"/>
              </a:spcBef>
            </a:pPr>
            <a:r>
              <a:rPr lang="en-US" altLang="zh-CN" sz="2800" dirty="0"/>
              <a:t>For CE3-3.3.2 and CE3-3.3.3</a:t>
            </a:r>
          </a:p>
          <a:p>
            <a:pPr lvl="1" algn="just"/>
            <a:r>
              <a:rPr lang="en-US" altLang="zh-CN" sz="2400" dirty="0"/>
              <a:t> Planar and DC modes are always the first two MPMs </a:t>
            </a:r>
          </a:p>
          <a:p>
            <a:pPr lvl="1" algn="just"/>
            <a:r>
              <a:rPr lang="en-US" sz="2400" dirty="0"/>
              <a:t>4 angular MPMs are derived using the zero-reference line MPM list generation</a:t>
            </a:r>
          </a:p>
          <a:p>
            <a:pPr algn="just">
              <a:spcBef>
                <a:spcPts val="1200"/>
              </a:spcBef>
            </a:pPr>
            <a:r>
              <a:rPr lang="en-US" altLang="zh-CN" sz="2800" dirty="0"/>
              <a:t>For CE3-3.5.1</a:t>
            </a:r>
          </a:p>
          <a:p>
            <a:pPr lvl="1" algn="just"/>
            <a:r>
              <a:rPr lang="en-US" altLang="zh-CN" sz="2400" dirty="0"/>
              <a:t>Planar and DC modes are coded separately</a:t>
            </a:r>
          </a:p>
          <a:p>
            <a:pPr lvl="1" algn="just"/>
            <a:r>
              <a:rPr lang="en-CA" sz="2400" dirty="0"/>
              <a:t>5/6 angular MPMs are derived by using the non-zero reference lines MPM list generation process</a:t>
            </a:r>
            <a:r>
              <a:rPr lang="en-US" altLang="zh-CN" sz="2400" dirty="0"/>
              <a:t> </a:t>
            </a:r>
          </a:p>
          <a:p>
            <a:pPr algn="just"/>
            <a:endParaRPr lang="en-US" altLang="zh-CN" sz="2400" dirty="0"/>
          </a:p>
          <a:p>
            <a:pPr algn="just"/>
            <a:endParaRPr lang="en-US" altLang="zh-CN" sz="2400" dirty="0"/>
          </a:p>
          <a:p>
            <a:pPr marL="0" indent="0" algn="just">
              <a:buNone/>
            </a:pPr>
            <a:endParaRPr lang="en-US" altLang="zh-CN" sz="2400" dirty="0"/>
          </a:p>
          <a:p>
            <a:endParaRPr lang="en-US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D6A8AD0E-14ED-42CA-ACF9-3A1E0823AD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9828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/>
              <a:t>Proposed method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0810" y="1196752"/>
            <a:ext cx="8229600" cy="5040560"/>
          </a:xfrm>
        </p:spPr>
        <p:txBody>
          <a:bodyPr/>
          <a:lstStyle/>
          <a:p>
            <a:pPr algn="just">
              <a:spcBef>
                <a:spcPts val="2400"/>
              </a:spcBef>
              <a:spcAft>
                <a:spcPts val="1200"/>
              </a:spcAft>
            </a:pPr>
            <a:r>
              <a:rPr lang="en-US" altLang="zh-CN" sz="2800" dirty="0"/>
              <a:t>Combination between CE3-3.3 and CE3-3.5.1</a:t>
            </a:r>
          </a:p>
          <a:p>
            <a:pPr lvl="1" algn="just">
              <a:spcBef>
                <a:spcPts val="1800"/>
              </a:spcBef>
              <a:spcAft>
                <a:spcPts val="600"/>
              </a:spcAft>
            </a:pPr>
            <a:r>
              <a:rPr lang="en-US" altLang="zh-CN" sz="2400" dirty="0"/>
              <a:t>Planar and DC modes are always the first two MPMs (CE3-3.3)</a:t>
            </a:r>
          </a:p>
          <a:p>
            <a:pPr lvl="1" algn="just">
              <a:spcBef>
                <a:spcPts val="1800"/>
              </a:spcBef>
              <a:spcAft>
                <a:spcPts val="600"/>
              </a:spcAft>
            </a:pPr>
            <a:r>
              <a:rPr lang="en-US" altLang="zh-CN" sz="2400" dirty="0"/>
              <a:t> 5/6 angular MPMs are derived by using the non-zero reference lines MPM list generation process (CE3-3.5.1)</a:t>
            </a:r>
          </a:p>
          <a:p>
            <a:pPr lvl="1" algn="just">
              <a:spcBef>
                <a:spcPts val="600"/>
              </a:spcBef>
              <a:spcAft>
                <a:spcPts val="600"/>
              </a:spcAft>
            </a:pPr>
            <a:endParaRPr lang="en-US" altLang="zh-CN" sz="2400" dirty="0"/>
          </a:p>
          <a:p>
            <a:pPr algn="just">
              <a:spcBef>
                <a:spcPts val="1800"/>
              </a:spcBef>
            </a:pPr>
            <a:endParaRPr lang="en-US" altLang="zh-CN" sz="2800" dirty="0"/>
          </a:p>
          <a:p>
            <a:pPr algn="just"/>
            <a:endParaRPr lang="en-US" altLang="zh-CN" sz="2800" dirty="0"/>
          </a:p>
          <a:p>
            <a:pPr algn="just"/>
            <a:endParaRPr lang="en-US" altLang="zh-CN" sz="2800" dirty="0"/>
          </a:p>
          <a:p>
            <a:pPr lvl="1"/>
            <a:endParaRPr lang="en-US" altLang="zh-CN" sz="2400" dirty="0"/>
          </a:p>
          <a:p>
            <a:endParaRPr lang="en-US" sz="3600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D6A8AD0E-14ED-42CA-ACF9-3A1E0823AD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95414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/>
              <a:t>Proposed method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0810" y="1196752"/>
            <a:ext cx="8229600" cy="5040560"/>
          </a:xfrm>
        </p:spPr>
        <p:txBody>
          <a:bodyPr/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US" altLang="zh-CN" sz="2800" dirty="0"/>
              <a:t>Further combination with JVET-N0450</a:t>
            </a:r>
          </a:p>
          <a:p>
            <a:pPr lvl="1" algn="just">
              <a:spcBef>
                <a:spcPts val="600"/>
              </a:spcBef>
              <a:spcAft>
                <a:spcPts val="600"/>
              </a:spcAft>
            </a:pPr>
            <a:r>
              <a:rPr lang="en-US" altLang="zh-CN" sz="2400" dirty="0"/>
              <a:t>Lossless encoder speedup for the intra mode search (Feature #1)</a:t>
            </a:r>
          </a:p>
          <a:p>
            <a:pPr lvl="1" algn="just">
              <a:spcBef>
                <a:spcPts val="600"/>
              </a:spcBef>
              <a:spcAft>
                <a:spcPts val="600"/>
              </a:spcAft>
            </a:pPr>
            <a:r>
              <a:rPr lang="en-US" altLang="zh-CN" sz="2400" dirty="0"/>
              <a:t>Encoder search in section 2.1 of JVET-N0450 is applied (Feature #2)</a:t>
            </a:r>
          </a:p>
          <a:p>
            <a:pPr lvl="1" algn="just">
              <a:spcBef>
                <a:spcPts val="600"/>
              </a:spcBef>
              <a:spcAft>
                <a:spcPts val="600"/>
              </a:spcAft>
            </a:pPr>
            <a:r>
              <a:rPr lang="en-US" altLang="zh-CN" sz="2400" dirty="0"/>
              <a:t>Lambda value for the initial mode search is doubled (Feature #3)</a:t>
            </a:r>
          </a:p>
          <a:p>
            <a:pPr lvl="1" algn="just">
              <a:spcBef>
                <a:spcPts val="600"/>
              </a:spcBef>
              <a:spcAft>
                <a:spcPts val="600"/>
              </a:spcAft>
            </a:pPr>
            <a:r>
              <a:rPr lang="en-US" altLang="zh-CN" sz="2400" dirty="0"/>
              <a:t>Only the first entry in the MPM list may be VDIA_IDX (Feature #4)</a:t>
            </a:r>
          </a:p>
          <a:p>
            <a:pPr lvl="1" algn="just">
              <a:spcBef>
                <a:spcPts val="600"/>
              </a:spcBef>
              <a:spcAft>
                <a:spcPts val="600"/>
              </a:spcAft>
            </a:pPr>
            <a:endParaRPr lang="en-US" altLang="zh-CN" sz="2400" dirty="0"/>
          </a:p>
          <a:p>
            <a:pPr algn="just">
              <a:spcBef>
                <a:spcPts val="1800"/>
              </a:spcBef>
            </a:pPr>
            <a:endParaRPr lang="en-US" altLang="zh-CN" sz="2800" dirty="0"/>
          </a:p>
          <a:p>
            <a:pPr algn="just"/>
            <a:endParaRPr lang="en-US" altLang="zh-CN" sz="2800" dirty="0"/>
          </a:p>
          <a:p>
            <a:pPr algn="just"/>
            <a:endParaRPr lang="en-US" altLang="zh-CN" sz="2800" dirty="0"/>
          </a:p>
          <a:p>
            <a:pPr lvl="1"/>
            <a:endParaRPr lang="en-US" altLang="zh-CN" sz="2400" dirty="0"/>
          </a:p>
          <a:p>
            <a:endParaRPr lang="en-US" sz="3600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D6A8AD0E-14ED-42CA-ACF9-3A1E0823AD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23135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Simulation Results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5040560"/>
          </a:xfrm>
        </p:spPr>
        <p:txBody>
          <a:bodyPr/>
          <a:lstStyle/>
          <a:p>
            <a:r>
              <a:rPr lang="en-US" altLang="zh-CN" sz="2400" dirty="0"/>
              <a:t>Anchor: VTM-4.0</a:t>
            </a:r>
          </a:p>
          <a:p>
            <a:r>
              <a:rPr lang="en-US" altLang="zh-CN" sz="2400" dirty="0"/>
              <a:t>Test 1: 5 angular MPMs + 2 contexts for MPM index</a:t>
            </a:r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sz="2000" dirty="0"/>
          </a:p>
          <a:p>
            <a:pPr lvl="1"/>
            <a:endParaRPr lang="en-US" altLang="zh-CN" sz="2000" dirty="0"/>
          </a:p>
          <a:p>
            <a:endParaRPr 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6350243"/>
              </p:ext>
            </p:extLst>
          </p:nvPr>
        </p:nvGraphicFramePr>
        <p:xfrm>
          <a:off x="827584" y="2708920"/>
          <a:ext cx="7992888" cy="33694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146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22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98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14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801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345105"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All Intra Main10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Random Access Main10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Y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U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Y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-0.36%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-0.25%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-0.30%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-0.11%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-0.08%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-0.20%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0.06%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-0.04%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B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-0.05%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-0.09%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0.07%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C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0.00%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0.08%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-0.15%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0.11%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Overall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-0.04%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-0.06%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Class D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-0.23%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-0.30%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F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0.11%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0.13%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5296182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15905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Simulation Results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5040560"/>
          </a:xfrm>
        </p:spPr>
        <p:txBody>
          <a:bodyPr/>
          <a:lstStyle/>
          <a:p>
            <a:r>
              <a:rPr lang="en-US" altLang="zh-CN" sz="2400" dirty="0"/>
              <a:t>Anchor: VTM-4.0</a:t>
            </a:r>
          </a:p>
          <a:p>
            <a:r>
              <a:rPr lang="en-US" altLang="zh-CN" sz="2400" dirty="0"/>
              <a:t>Test 2: 5 angular MPMs + 4 contexts for MPM index</a:t>
            </a:r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sz="2000" dirty="0"/>
          </a:p>
          <a:p>
            <a:pPr lvl="1"/>
            <a:endParaRPr lang="en-US" altLang="zh-CN" sz="2000" dirty="0"/>
          </a:p>
          <a:p>
            <a:endParaRPr 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6820238"/>
              </p:ext>
            </p:extLst>
          </p:nvPr>
        </p:nvGraphicFramePr>
        <p:xfrm>
          <a:off x="827584" y="2708920"/>
          <a:ext cx="7992888" cy="33694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146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22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98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14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801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345105"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All Intra Main10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Random Access Main10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Y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U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Y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-0.42%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-0.31%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-0.34%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-0.12%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-0.04%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-0.15%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0.24%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0.09%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B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-0.05%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0.03%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-0.24%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C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0.03%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-0.06%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Overall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-0.04%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0.05%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-0.11%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Class D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0.00%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-0.22%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-0.12%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F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0.10%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-0.14%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5296182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135585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Simulation Results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5040560"/>
          </a:xfrm>
        </p:spPr>
        <p:txBody>
          <a:bodyPr/>
          <a:lstStyle/>
          <a:p>
            <a:r>
              <a:rPr lang="en-US" altLang="zh-CN" sz="2400" dirty="0"/>
              <a:t>Anchor: VTM-4.0</a:t>
            </a:r>
          </a:p>
          <a:p>
            <a:r>
              <a:rPr lang="en-US" altLang="zh-CN" sz="2400" dirty="0"/>
              <a:t>Test 3: 6 angular MPMs + 2 contexts for MPM index</a:t>
            </a:r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sz="2000" dirty="0"/>
          </a:p>
          <a:p>
            <a:pPr lvl="1"/>
            <a:endParaRPr lang="en-US" altLang="zh-CN" sz="2000" dirty="0"/>
          </a:p>
          <a:p>
            <a:endParaRPr 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9812323"/>
              </p:ext>
            </p:extLst>
          </p:nvPr>
        </p:nvGraphicFramePr>
        <p:xfrm>
          <a:off x="827584" y="2708920"/>
          <a:ext cx="7992888" cy="33694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146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22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98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14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801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345105"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All Intra Main10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Random Access Main10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Y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U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Y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-0.37%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-0.33%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-0.33%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-0.13%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-0.22%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-0.16%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-0.10%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-0.09%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0.16%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0.12%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B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-0.14%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-0.07%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-0.05%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-0.06%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0.00%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-0.24%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C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-0.04%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-0.07%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98%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0.11%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102%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-0.12%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0.06%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0.05%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Overall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-0.15%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-0.08%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-0.08%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-0.04%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-0.09%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Class D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-0.10%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-0.09%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-0.28%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-0.25%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102%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F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0.07%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0.17%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0.07%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0.00%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5296182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39721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Simulation Results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5040560"/>
          </a:xfrm>
        </p:spPr>
        <p:txBody>
          <a:bodyPr/>
          <a:lstStyle/>
          <a:p>
            <a:r>
              <a:rPr lang="en-US" altLang="zh-CN" sz="2400" dirty="0"/>
              <a:t>Anchor: VTM-4.0</a:t>
            </a:r>
          </a:p>
          <a:p>
            <a:r>
              <a:rPr lang="en-US" altLang="zh-CN" sz="2400" dirty="0"/>
              <a:t>Test 4: 6 angular MPMs + 4 contexts for MPM index</a:t>
            </a:r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sz="2000" dirty="0"/>
          </a:p>
          <a:p>
            <a:pPr lvl="1"/>
            <a:endParaRPr lang="en-US" altLang="zh-CN" sz="2000" dirty="0"/>
          </a:p>
          <a:p>
            <a:endParaRPr 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228682"/>
              </p:ext>
            </p:extLst>
          </p:nvPr>
        </p:nvGraphicFramePr>
        <p:xfrm>
          <a:off x="827584" y="2708920"/>
          <a:ext cx="7992888" cy="33694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146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22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98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14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801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345105"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All Intra Main10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Random Access Main10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Y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U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Y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-0.42%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-0.41%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-0.35%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-0.14%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-0.38%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-0.10%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-0.06%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B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-0.06%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-0.10%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-0.22%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C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-0.18%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Overall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-0.07%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-0.11%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-0.15%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Class D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0.11%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F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5296182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16520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Simulation Results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5040560"/>
          </a:xfrm>
        </p:spPr>
        <p:txBody>
          <a:bodyPr/>
          <a:lstStyle/>
          <a:p>
            <a:r>
              <a:rPr lang="en-US" altLang="zh-CN" sz="2400" dirty="0"/>
              <a:t>Anchor: VTM-4.0</a:t>
            </a:r>
          </a:p>
          <a:p>
            <a:r>
              <a:rPr lang="en-US" altLang="zh-CN" sz="2400" dirty="0"/>
              <a:t>Test 5: Test 4 + feature #1 (lossless encoder speedup) + feature #2 (modified intra search)</a:t>
            </a:r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sz="2000" dirty="0"/>
          </a:p>
          <a:p>
            <a:pPr lvl="1"/>
            <a:endParaRPr lang="en-US" altLang="zh-CN" sz="2000" dirty="0"/>
          </a:p>
          <a:p>
            <a:endParaRPr 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2045623"/>
              </p:ext>
            </p:extLst>
          </p:nvPr>
        </p:nvGraphicFramePr>
        <p:xfrm>
          <a:off x="827584" y="2852936"/>
          <a:ext cx="7992888" cy="33694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146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22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98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14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801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345105"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All Intra Main10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Random Access Main10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Y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U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Y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-0.42%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-0.47%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-0.35%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-0.15%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-0.22%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-0.25%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-0.14%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-0.14%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95%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97%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-0.07%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0.07%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0.04%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B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-0.18%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-0.17%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-0.05%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97%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-0.05%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-0.06%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C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-0.06%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-0.08%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-0.04%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97%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-0.08%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-0.14%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103%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-0.15%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0.00%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98%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kern="120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Overall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-0.18%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-0.15%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-0.11%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97%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-0.06%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-0.07%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-0.10%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Class D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-0.07%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-0.04%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-0.13%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0.02%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-0.35%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-0.08%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103%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F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0.04%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0.05%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-0.10%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98%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0.03%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-0.09%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5296182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032536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12257</TotalTime>
  <Words>1904</Words>
  <Application>Microsoft Office PowerPoint</Application>
  <PresentationFormat>全屏显示(4:3)</PresentationFormat>
  <Paragraphs>794</Paragraphs>
  <Slides>12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8" baseType="lpstr">
      <vt:lpstr>SimSun</vt:lpstr>
      <vt:lpstr>SimSun</vt:lpstr>
      <vt:lpstr>Arial</vt:lpstr>
      <vt:lpstr>Calibri</vt:lpstr>
      <vt:lpstr>Times New Roman</vt:lpstr>
      <vt:lpstr>Office 主题</vt:lpstr>
      <vt:lpstr>CE3-related: Unified MPM list based on CE3-3.3 and CE3-3.5.1 (JVET-N0394)</vt:lpstr>
      <vt:lpstr>Introduction</vt:lpstr>
      <vt:lpstr>Proposed method</vt:lpstr>
      <vt:lpstr>Proposed method</vt:lpstr>
      <vt:lpstr>Simulation Results</vt:lpstr>
      <vt:lpstr>Simulation Results</vt:lpstr>
      <vt:lpstr>Simulation Results</vt:lpstr>
      <vt:lpstr>Simulation Results</vt:lpstr>
      <vt:lpstr>Simulation Results</vt:lpstr>
      <vt:lpstr>Simulation Results</vt:lpstr>
      <vt:lpstr>Simulation Results</vt:lpstr>
      <vt:lpstr>Conclusion</vt:lpstr>
    </vt:vector>
  </TitlesOfParts>
  <Company>tencent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hoowowguo</dc:creator>
  <cp:lastModifiedBy>Liang Zhao</cp:lastModifiedBy>
  <cp:revision>210</cp:revision>
  <dcterms:created xsi:type="dcterms:W3CDTF">2010-10-25T03:40:34Z</dcterms:created>
  <dcterms:modified xsi:type="dcterms:W3CDTF">2019-03-20T05:52:37Z</dcterms:modified>
</cp:coreProperties>
</file>