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1"/>
    <p:sldMasterId id="2147483825" r:id="rId2"/>
    <p:sldMasterId id="2147483813" r:id="rId3"/>
  </p:sldMasterIdLst>
  <p:notesMasterIdLst>
    <p:notesMasterId r:id="rId17"/>
  </p:notesMasterIdLst>
  <p:handoutMasterIdLst>
    <p:handoutMasterId r:id="rId18"/>
  </p:handoutMasterIdLst>
  <p:sldIdLst>
    <p:sldId id="527" r:id="rId4"/>
    <p:sldId id="551" r:id="rId5"/>
    <p:sldId id="553" r:id="rId6"/>
    <p:sldId id="544" r:id="rId7"/>
    <p:sldId id="550" r:id="rId8"/>
    <p:sldId id="546" r:id="rId9"/>
    <p:sldId id="549" r:id="rId10"/>
    <p:sldId id="555" r:id="rId11"/>
    <p:sldId id="556" r:id="rId12"/>
    <p:sldId id="554" r:id="rId13"/>
    <p:sldId id="557" r:id="rId14"/>
    <p:sldId id="545" r:id="rId15"/>
    <p:sldId id="530" r:id="rId16"/>
  </p:sldIdLst>
  <p:sldSz cx="9144000" cy="5143500" type="screen16x9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324">
          <p15:clr>
            <a:srgbClr val="A4A3A4"/>
          </p15:clr>
        </p15:guide>
        <p15:guide id="2" pos="33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003892"/>
    <a:srgbClr val="EAEAEA"/>
    <a:srgbClr val="1F419B"/>
    <a:srgbClr val="002664"/>
    <a:srgbClr val="BC45C7"/>
    <a:srgbClr val="010000"/>
    <a:srgbClr val="670825"/>
    <a:srgbClr val="1A286E"/>
    <a:srgbClr val="FAC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22" autoAdjust="0"/>
    <p:restoredTop sz="94649" autoAdjust="0"/>
  </p:normalViewPr>
  <p:slideViewPr>
    <p:cSldViewPr snapToGrid="0">
      <p:cViewPr varScale="1">
        <p:scale>
          <a:sx n="109" d="100"/>
          <a:sy n="109" d="100"/>
        </p:scale>
        <p:origin x="1114" y="77"/>
      </p:cViewPr>
      <p:guideLst>
        <p:guide orient="horz" pos="1324"/>
        <p:guide pos="3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792" y="114"/>
      </p:cViewPr>
      <p:guideLst>
        <p:guide orient="horz" pos="3108"/>
        <p:guide pos="212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9B5A3B0-999B-453D-9533-66D63A8CA24F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53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8" y="739775"/>
            <a:ext cx="65801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B93365-BD4E-4A3B-AD3D-2607680E9C7E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>
              <a:defRPr b="1"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890588"/>
            <a:ext cx="8594725" cy="36885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9" y="52388"/>
            <a:ext cx="2147887" cy="452675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2388"/>
            <a:ext cx="6294438" cy="45267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1670" y="1324951"/>
            <a:ext cx="4790661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11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43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latin typeface="Frutiger LT Std 45 Light" panose="020B0402020204020204" pitchFamily="34" charset="0"/>
              </a:defRPr>
            </a:lvl1pPr>
            <a:lvl2pPr>
              <a:defRPr>
                <a:latin typeface="Frutiger LT Std 45 Light" panose="020B0402020204020204" pitchFamily="34" charset="0"/>
              </a:defRPr>
            </a:lvl2pPr>
            <a:lvl3pPr>
              <a:defRPr>
                <a:latin typeface="Frutiger LT Std 45 Light" panose="020B0402020204020204" pitchFamily="34" charset="0"/>
              </a:defRPr>
            </a:lvl3pPr>
            <a:lvl4pPr>
              <a:defRPr>
                <a:latin typeface="Frutiger LT Std 45 Light" panose="020B0402020204020204" pitchFamily="34" charset="0"/>
              </a:defRPr>
            </a:lvl4pPr>
            <a:lvl5pPr>
              <a:defRPr>
                <a:latin typeface="Frutiger LT Std 45 Light" panose="020B0402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5030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0" y="1818463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19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03" y="1550545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87 ExtraBlk Cn" panose="020B0906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612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0087" y="1749021"/>
            <a:ext cx="7865165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88018" y="1148316"/>
            <a:ext cx="5111750" cy="3446307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54" y="2759370"/>
            <a:ext cx="7772400" cy="1022350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754" y="1633833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6" y="177290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Frutiger LT Std 45 Light" panose="020B04020202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1" y="890588"/>
            <a:ext cx="4221163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890588"/>
            <a:ext cx="4221162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1" r:id="rId2"/>
    <p:sldLayoutId id="2147483810" r:id="rId3"/>
    <p:sldLayoutId id="2147483809" r:id="rId4"/>
    <p:sldLayoutId id="2147483808" r:id="rId5"/>
    <p:sldLayoutId id="2147483807" r:id="rId6"/>
    <p:sldLayoutId id="2147483806" r:id="rId7"/>
    <p:sldLayoutId id="2147483805" r:id="rId8"/>
    <p:sldLayoutId id="2147483804" r:id="rId9"/>
    <p:sldLayoutId id="2147483803" r:id="rId10"/>
    <p:sldLayoutId id="214748380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355600" indent="-355600" algn="l" rtl="0" eaLnBrk="0" fontAlgn="base" hangingPunct="0">
        <a:spcBef>
          <a:spcPct val="40000"/>
        </a:spcBef>
        <a:spcAft>
          <a:spcPct val="0"/>
        </a:spcAft>
        <a:buClr>
          <a:srgbClr val="002664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34963" algn="l" rtl="0" eaLnBrk="0" fontAlgn="base" hangingPunct="0">
        <a:spcBef>
          <a:spcPct val="25000"/>
        </a:spcBef>
        <a:spcAft>
          <a:spcPct val="0"/>
        </a:spcAft>
        <a:buClr>
          <a:srgbClr val="002664"/>
        </a:buClr>
        <a:buSzPct val="11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023938" indent="-330200" algn="l" rtl="0" eaLnBrk="0" fontAlgn="base" hangingPunct="0">
        <a:spcBef>
          <a:spcPct val="15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377950" indent="-352425" algn="l" rtl="0" eaLnBrk="0" fontAlgn="base" hangingPunct="0">
        <a:spcBef>
          <a:spcPct val="10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3495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8067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32639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7211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41783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41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2" r:id="rId8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669" y="1168535"/>
            <a:ext cx="6264041" cy="1332109"/>
          </a:xfrm>
        </p:spPr>
        <p:txBody>
          <a:bodyPr/>
          <a:lstStyle/>
          <a:p>
            <a:r>
              <a:rPr lang="en-US" dirty="0"/>
              <a:t>JVET-N0391</a:t>
            </a:r>
            <a:br>
              <a:rPr lang="en-US" dirty="0"/>
            </a:br>
            <a:r>
              <a:rPr lang="en-US" dirty="0"/>
              <a:t>AHG14: Updates on Intra Refresh Proposal	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479323" y="3900387"/>
            <a:ext cx="16009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Jean-Marc Thiesse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Didier Nicholson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David </a:t>
            </a:r>
            <a:r>
              <a:rPr lang="fr-FR" sz="14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Gommelet</a:t>
            </a:r>
            <a:endParaRPr lang="fr-FR" sz="14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5612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401961" y="407096"/>
            <a:ext cx="8063023" cy="806255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>
              <a:buFont typeface="Symbol"/>
              <a:buChar char="Þ"/>
            </a:pPr>
            <a:r>
              <a:rPr lang="fr-FR" dirty="0"/>
              <a:t> </a:t>
            </a:r>
            <a:r>
              <a:rPr lang="fr-FR" dirty="0" err="1"/>
              <a:t>Promising</a:t>
            </a:r>
            <a:r>
              <a:rPr lang="fr-FR" dirty="0"/>
              <a:t> </a:t>
            </a:r>
            <a:r>
              <a:rPr lang="fr-FR" dirty="0" err="1"/>
              <a:t>improvement</a:t>
            </a:r>
            <a:r>
              <a:rPr lang="fr-FR" dirty="0"/>
              <a:t>, up to 16.71%.</a:t>
            </a:r>
          </a:p>
          <a:p>
            <a:pPr>
              <a:buFont typeface="Symbol"/>
              <a:buChar char="Þ"/>
            </a:pPr>
            <a:r>
              <a:rPr lang="fr-FR" dirty="0"/>
              <a:t>2% more </a:t>
            </a:r>
            <a:r>
              <a:rPr lang="fr-FR" dirty="0" err="1"/>
              <a:t>than</a:t>
            </a:r>
            <a:r>
              <a:rPr lang="fr-FR" dirty="0"/>
              <a:t> JVET-M0387 due to long </a:t>
            </a:r>
            <a:r>
              <a:rPr lang="fr-FR" dirty="0" err="1"/>
              <a:t>deblocking</a:t>
            </a:r>
            <a:r>
              <a:rPr lang="fr-FR" dirty="0"/>
              <a:t> </a:t>
            </a:r>
            <a:r>
              <a:rPr lang="fr-FR" dirty="0" err="1"/>
              <a:t>filter</a:t>
            </a:r>
            <a:r>
              <a:rPr lang="fr-FR" dirty="0"/>
              <a:t>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Normative Intra Refresh Version 1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546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JVET-N0391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F8A8C701-3553-4FD0-9962-1B1D50192D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267045"/>
              </p:ext>
            </p:extLst>
          </p:nvPr>
        </p:nvGraphicFramePr>
        <p:xfrm>
          <a:off x="2018714" y="886263"/>
          <a:ext cx="5446054" cy="2484988"/>
        </p:xfrm>
        <a:graphic>
          <a:graphicData uri="http://schemas.openxmlformats.org/drawingml/2006/table">
            <a:tbl>
              <a:tblPr/>
              <a:tblGrid>
                <a:gridCol w="1513819">
                  <a:extLst>
                    <a:ext uri="{9D8B030D-6E8A-4147-A177-3AD203B41FA5}">
                      <a16:colId xmlns:a16="http://schemas.microsoft.com/office/drawing/2014/main" val="1372328162"/>
                    </a:ext>
                  </a:extLst>
                </a:gridCol>
                <a:gridCol w="786447">
                  <a:extLst>
                    <a:ext uri="{9D8B030D-6E8A-4147-A177-3AD203B41FA5}">
                      <a16:colId xmlns:a16="http://schemas.microsoft.com/office/drawing/2014/main" val="1973259248"/>
                    </a:ext>
                  </a:extLst>
                </a:gridCol>
                <a:gridCol w="786447">
                  <a:extLst>
                    <a:ext uri="{9D8B030D-6E8A-4147-A177-3AD203B41FA5}">
                      <a16:colId xmlns:a16="http://schemas.microsoft.com/office/drawing/2014/main" val="3742275324"/>
                    </a:ext>
                  </a:extLst>
                </a:gridCol>
                <a:gridCol w="786447">
                  <a:extLst>
                    <a:ext uri="{9D8B030D-6E8A-4147-A177-3AD203B41FA5}">
                      <a16:colId xmlns:a16="http://schemas.microsoft.com/office/drawing/2014/main" val="2299689450"/>
                    </a:ext>
                  </a:extLst>
                </a:gridCol>
                <a:gridCol w="786447">
                  <a:extLst>
                    <a:ext uri="{9D8B030D-6E8A-4147-A177-3AD203B41FA5}">
                      <a16:colId xmlns:a16="http://schemas.microsoft.com/office/drawing/2014/main" val="1560081094"/>
                    </a:ext>
                  </a:extLst>
                </a:gridCol>
                <a:gridCol w="786447">
                  <a:extLst>
                    <a:ext uri="{9D8B030D-6E8A-4147-A177-3AD203B41FA5}">
                      <a16:colId xmlns:a16="http://schemas.microsoft.com/office/drawing/2014/main" val="786871635"/>
                    </a:ext>
                  </a:extLst>
                </a:gridCol>
              </a:tblGrid>
              <a:tr h="225908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Low-</a:t>
                      </a:r>
                      <a:r>
                        <a:rPr lang="fr-FR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delay</a:t>
                      </a:r>
                      <a:r>
                        <a:rPr lang="fr-FR" sz="105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 N</a:t>
                      </a:r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ormative</a:t>
                      </a:r>
                      <a:r>
                        <a:rPr lang="fr-FR" sz="105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intra </a:t>
                      </a:r>
                      <a:r>
                        <a:rPr lang="fr-FR" sz="105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refresh</a:t>
                      </a:r>
                      <a:r>
                        <a:rPr lang="fr-FR" sz="105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Version 1 Main 10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5833948"/>
                  </a:ext>
                </a:extLst>
              </a:tr>
              <a:tr h="225908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VTM4.0.1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635697"/>
                  </a:ext>
                </a:extLst>
              </a:tr>
              <a:tr h="225908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505880"/>
                  </a:ext>
                </a:extLst>
              </a:tr>
              <a:tr h="2259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266671"/>
                  </a:ext>
                </a:extLst>
              </a:tr>
              <a:tr h="2259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976271"/>
                  </a:ext>
                </a:extLst>
              </a:tr>
              <a:tr h="2259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4936017"/>
                  </a:ext>
                </a:extLst>
              </a:tr>
              <a:tr h="2259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-5,31%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-8,60%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0839112"/>
                  </a:ext>
                </a:extLst>
              </a:tr>
              <a:tr h="2259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-8,91%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-9,99%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-11,23%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464198"/>
                  </a:ext>
                </a:extLst>
              </a:tr>
              <a:tr h="2259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1748028"/>
                  </a:ext>
                </a:extLst>
              </a:tr>
              <a:tr h="2259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-6,18%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-8,64%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-9,18%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7447912"/>
                  </a:ext>
                </a:extLst>
              </a:tr>
              <a:tr h="2259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#NOMBRE!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936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04225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401961" y="407096"/>
            <a:ext cx="8063023" cy="806255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>
              <a:buFont typeface="Symbol"/>
              <a:buChar char="Þ"/>
            </a:pPr>
            <a:endParaRPr lang="fr-FR" dirty="0"/>
          </a:p>
          <a:p>
            <a:pPr>
              <a:buFont typeface="Symbol"/>
              <a:buChar char="Þ"/>
            </a:pPr>
            <a:r>
              <a:rPr lang="fr-FR" dirty="0" err="1"/>
              <a:t>Slightly</a:t>
            </a:r>
            <a:r>
              <a:rPr lang="fr-FR" dirty="0"/>
              <a:t> </a:t>
            </a:r>
            <a:r>
              <a:rPr lang="fr-FR" dirty="0" err="1"/>
              <a:t>improved</a:t>
            </a:r>
            <a:r>
              <a:rPr lang="fr-FR" dirty="0"/>
              <a:t> on top of Version 1.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Normative Intra Refresh Version 2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546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JVET-N0391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EBF08FBF-EA8B-4285-B46D-9BBFE936F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147108"/>
              </p:ext>
            </p:extLst>
          </p:nvPr>
        </p:nvGraphicFramePr>
        <p:xfrm>
          <a:off x="1807697" y="948725"/>
          <a:ext cx="5366826" cy="2483789"/>
        </p:xfrm>
        <a:graphic>
          <a:graphicData uri="http://schemas.openxmlformats.org/drawingml/2006/table">
            <a:tbl>
              <a:tblPr/>
              <a:tblGrid>
                <a:gridCol w="1491796">
                  <a:extLst>
                    <a:ext uri="{9D8B030D-6E8A-4147-A177-3AD203B41FA5}">
                      <a16:colId xmlns:a16="http://schemas.microsoft.com/office/drawing/2014/main" val="4213217834"/>
                    </a:ext>
                  </a:extLst>
                </a:gridCol>
                <a:gridCol w="775006">
                  <a:extLst>
                    <a:ext uri="{9D8B030D-6E8A-4147-A177-3AD203B41FA5}">
                      <a16:colId xmlns:a16="http://schemas.microsoft.com/office/drawing/2014/main" val="2692671431"/>
                    </a:ext>
                  </a:extLst>
                </a:gridCol>
                <a:gridCol w="775006">
                  <a:extLst>
                    <a:ext uri="{9D8B030D-6E8A-4147-A177-3AD203B41FA5}">
                      <a16:colId xmlns:a16="http://schemas.microsoft.com/office/drawing/2014/main" val="679123527"/>
                    </a:ext>
                  </a:extLst>
                </a:gridCol>
                <a:gridCol w="775006">
                  <a:extLst>
                    <a:ext uri="{9D8B030D-6E8A-4147-A177-3AD203B41FA5}">
                      <a16:colId xmlns:a16="http://schemas.microsoft.com/office/drawing/2014/main" val="3709600588"/>
                    </a:ext>
                  </a:extLst>
                </a:gridCol>
                <a:gridCol w="775006">
                  <a:extLst>
                    <a:ext uri="{9D8B030D-6E8A-4147-A177-3AD203B41FA5}">
                      <a16:colId xmlns:a16="http://schemas.microsoft.com/office/drawing/2014/main" val="1285550458"/>
                    </a:ext>
                  </a:extLst>
                </a:gridCol>
                <a:gridCol w="775006">
                  <a:extLst>
                    <a:ext uri="{9D8B030D-6E8A-4147-A177-3AD203B41FA5}">
                      <a16:colId xmlns:a16="http://schemas.microsoft.com/office/drawing/2014/main" val="2168438493"/>
                    </a:ext>
                  </a:extLst>
                </a:gridCol>
              </a:tblGrid>
              <a:tr h="225799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Low-</a:t>
                      </a:r>
                      <a:r>
                        <a:rPr lang="fr-FR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delay</a:t>
                      </a:r>
                      <a:r>
                        <a:rPr lang="fr-FR" sz="105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 N</a:t>
                      </a:r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ormative</a:t>
                      </a:r>
                      <a:r>
                        <a:rPr lang="fr-FR" sz="105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intra </a:t>
                      </a:r>
                      <a:r>
                        <a:rPr lang="fr-FR" sz="105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refresh</a:t>
                      </a:r>
                      <a:r>
                        <a:rPr lang="fr-FR" sz="105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Version 2 Main 10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3358406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VTM4.0.1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753272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4118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636825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3811614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972298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#NOMBRE!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798691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-9,53%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-11,50%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2858947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35210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-6,34%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-8,80%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-9,43%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244275"/>
                  </a:ext>
                </a:extLst>
              </a:tr>
              <a:tr h="2257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#NOMBRE!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74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64566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912210" cy="368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The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both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encoder-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and normative Intra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have been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updated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for VTM4.0.1 and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shared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on AHG14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Gitlab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Tests have been run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agreed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test conditions.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Performance have been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characterized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b="1" dirty="0" err="1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1600" b="1" dirty="0">
                <a:latin typeface="Frutiger LT Std 45 Light" panose="020B0402020204020204" pitchFamily="34" charset="0"/>
                <a:cs typeface="+mn-cs"/>
              </a:rPr>
              <a:t> of  17.97% 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in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average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for encoder-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Normative solution </a:t>
            </a:r>
            <a:r>
              <a:rPr lang="fr-FR" sz="1600" b="1" dirty="0" err="1">
                <a:latin typeface="Frutiger LT Std 45 Light" panose="020B0402020204020204" pitchFamily="34" charset="0"/>
                <a:cs typeface="+mn-cs"/>
              </a:rPr>
              <a:t>improvement</a:t>
            </a:r>
            <a:r>
              <a:rPr lang="fr-FR" sz="1600" b="1" dirty="0">
                <a:latin typeface="Frutiger LT Std 45 Light" panose="020B0402020204020204" pitchFamily="34" charset="0"/>
                <a:cs typeface="+mn-cs"/>
              </a:rPr>
              <a:t> of 7%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against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enc-only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285750" indent="-285750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/>
              <a:buChar char="Þ"/>
            </a:pP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A normative solution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desirable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bring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low-latency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functionnality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reduced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on VVC.</a:t>
            </a:r>
          </a:p>
          <a:p>
            <a:pPr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1200" dirty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b="1" dirty="0" err="1">
                <a:latin typeface="Frutiger LT Std 45 Light" panose="020B0402020204020204" pitchFamily="34" charset="0"/>
                <a:cs typeface="+mn-cs"/>
              </a:rPr>
              <a:t>Recommendation</a:t>
            </a:r>
            <a:r>
              <a:rPr lang="fr-FR" sz="1200" b="1" dirty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1200" b="1" dirty="0">
                <a:latin typeface="Frutiger LT Std 45 Light" panose="020B0402020204020204" pitchFamily="34" charset="0"/>
              </a:rPr>
              <a:t>To </a:t>
            </a:r>
            <a:r>
              <a:rPr lang="fr-FR" sz="1200" b="1" dirty="0" err="1">
                <a:latin typeface="Frutiger LT Std 45 Light" panose="020B0402020204020204" pitchFamily="34" charset="0"/>
              </a:rPr>
              <a:t>study</a:t>
            </a:r>
            <a:r>
              <a:rPr lang="fr-FR" sz="1200" b="1" dirty="0">
                <a:latin typeface="Frutiger LT Std 45 Light" panose="020B0402020204020204" pitchFamily="34" charset="0"/>
              </a:rPr>
              <a:t> </a:t>
            </a:r>
            <a:r>
              <a:rPr lang="fr-FR" sz="1200" b="1" dirty="0" err="1">
                <a:latin typeface="Frutiger LT Std 45 Light" panose="020B0402020204020204" pitchFamily="34" charset="0"/>
              </a:rPr>
              <a:t>these</a:t>
            </a:r>
            <a:r>
              <a:rPr lang="fr-FR" sz="1200" b="1" dirty="0">
                <a:latin typeface="Frutiger LT Std 45 Light" panose="020B0402020204020204" pitchFamily="34" charset="0"/>
              </a:rPr>
              <a:t> solutions in a CE </a:t>
            </a:r>
            <a:r>
              <a:rPr lang="fr-FR" sz="1200" b="1" dirty="0" err="1">
                <a:latin typeface="Frutiger LT Std 45 Light" panose="020B0402020204020204" pitchFamily="34" charset="0"/>
              </a:rPr>
              <a:t>together</a:t>
            </a:r>
            <a:r>
              <a:rPr lang="fr-FR" sz="1200" b="1" dirty="0">
                <a:latin typeface="Frutiger LT Std 45 Light" panose="020B0402020204020204" pitchFamily="34" charset="0"/>
              </a:rPr>
              <a:t> </a:t>
            </a:r>
            <a:r>
              <a:rPr lang="fr-FR" sz="1200" b="1" dirty="0" err="1">
                <a:latin typeface="Frutiger LT Std 45 Light" panose="020B0402020204020204" pitchFamily="34" charset="0"/>
              </a:rPr>
              <a:t>with</a:t>
            </a:r>
            <a:r>
              <a:rPr lang="fr-FR" sz="1200" b="1" dirty="0">
                <a:latin typeface="Frutiger LT Std 45 Light" panose="020B0402020204020204" pitchFamily="34" charset="0"/>
              </a:rPr>
              <a:t> </a:t>
            </a:r>
            <a:r>
              <a:rPr lang="fr-FR" sz="1200" b="1" dirty="0" err="1">
                <a:latin typeface="Frutiger LT Std 45 Light" panose="020B0402020204020204" pitchFamily="34" charset="0"/>
              </a:rPr>
              <a:t>other</a:t>
            </a:r>
            <a:r>
              <a:rPr lang="fr-FR" sz="1200" b="1" dirty="0">
                <a:latin typeface="Frutiger LT Std 45 Light" panose="020B0402020204020204" pitchFamily="34" charset="0"/>
              </a:rPr>
              <a:t> </a:t>
            </a:r>
            <a:r>
              <a:rPr lang="fr-FR" sz="1200" b="1" dirty="0" err="1">
                <a:latin typeface="Frutiger LT Std 45 Light" panose="020B0402020204020204" pitchFamily="34" charset="0"/>
              </a:rPr>
              <a:t>proposals</a:t>
            </a:r>
            <a:r>
              <a:rPr lang="fr-FR" sz="1200" b="1" dirty="0">
                <a:latin typeface="Frutiger LT Std 45 Light" panose="020B0402020204020204" pitchFamily="34" charset="0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>
                <a:latin typeface="Frutiger LT Std 45 Light" panose="020B0402020204020204" pitchFamily="34" charset="0"/>
                <a:cs typeface="+mn-cs"/>
              </a:rPr>
              <a:t>integrate</a:t>
            </a:r>
            <a:r>
              <a:rPr lang="fr-FR" sz="1200" b="1" dirty="0">
                <a:latin typeface="Frutiger LT Std 45 Light" panose="020B0402020204020204" pitchFamily="34" charset="0"/>
                <a:cs typeface="+mn-cs"/>
              </a:rPr>
              <a:t> encoder-</a:t>
            </a:r>
            <a:r>
              <a:rPr lang="fr-FR" sz="1200" b="1" dirty="0" err="1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200" b="1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>
                <a:latin typeface="Frutiger LT Std 45 Light" panose="020B0402020204020204" pitchFamily="34" charset="0"/>
                <a:cs typeface="+mn-cs"/>
              </a:rPr>
              <a:t>modfications</a:t>
            </a:r>
            <a:r>
              <a:rPr lang="fr-FR" sz="1200" b="1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b="1" dirty="0">
                <a:latin typeface="Frutiger LT Std 45 Light" panose="020B0402020204020204" pitchFamily="34" charset="0"/>
                <a:cs typeface="+mn-cs"/>
              </a:rPr>
              <a:t> VTM software.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12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JVET-N0391</a:t>
            </a:r>
          </a:p>
        </p:txBody>
      </p:sp>
    </p:spTree>
    <p:extLst>
      <p:ext uri="{BB962C8B-B14F-4D97-AF65-F5344CB8AC3E}">
        <p14:creationId xmlns:p14="http://schemas.microsoft.com/office/powerpoint/2010/main" val="346884715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03385" y="3051013"/>
            <a:ext cx="7899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The research leading to this work has been supported by the FUI23 EFIGI project, </a:t>
            </a:r>
            <a:r>
              <a:rPr lang="en-US" sz="12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BPIFrance</a:t>
            </a:r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and Region Ile de France.</a:t>
            </a:r>
            <a:endParaRPr lang="fr-FR" sz="12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1" y="3328012"/>
            <a:ext cx="1173582" cy="5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62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/>
              <a:t>Intra Refresh is a classical technology addressing:</a:t>
            </a:r>
          </a:p>
          <a:p>
            <a:pPr lvl="1"/>
            <a:r>
              <a:rPr lang="en-US" dirty="0"/>
              <a:t>Low-latency by removing of sizeable I picture while keeping random accessibility of stream</a:t>
            </a:r>
          </a:p>
          <a:p>
            <a:pPr lvl="1"/>
            <a:r>
              <a:rPr lang="en-US" dirty="0"/>
              <a:t>And/or error resilience.</a:t>
            </a:r>
          </a:p>
          <a:p>
            <a:r>
              <a:rPr lang="en-US" dirty="0"/>
              <a:t>Usually implemented by encoder-only modifications leading to significant efficiency losses.</a:t>
            </a:r>
          </a:p>
          <a:p>
            <a:r>
              <a:rPr lang="en-US" dirty="0" err="1"/>
              <a:t>AhG</a:t>
            </a:r>
            <a:r>
              <a:rPr lang="en-US" dirty="0"/>
              <a:t> 14 was established at Ljubljana.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546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JVET-N0391</a:t>
            </a:r>
          </a:p>
        </p:txBody>
      </p:sp>
    </p:spTree>
    <p:extLst>
      <p:ext uri="{BB962C8B-B14F-4D97-AF65-F5344CB8AC3E}">
        <p14:creationId xmlns:p14="http://schemas.microsoft.com/office/powerpoint/2010/main" val="424743914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440903" cy="2697209"/>
          </a:xfrm>
        </p:spPr>
        <p:txBody>
          <a:bodyPr/>
          <a:lstStyle/>
          <a:p>
            <a:r>
              <a:rPr lang="en-US" dirty="0"/>
              <a:t>This contribution provides updated results of JVET-M0387 to address AhG14 following mandates:</a:t>
            </a:r>
          </a:p>
          <a:p>
            <a:pPr lvl="1"/>
            <a:r>
              <a:rPr lang="en-US" dirty="0"/>
              <a:t>Proposition of test conditions for studying Intra Refresh.</a:t>
            </a:r>
          </a:p>
          <a:p>
            <a:pPr lvl="1"/>
            <a:r>
              <a:rPr lang="en-US" dirty="0"/>
              <a:t>Proposition of an encoder-only Intra Refresh implementation.</a:t>
            </a:r>
          </a:p>
          <a:p>
            <a:pPr lvl="1"/>
            <a:r>
              <a:rPr lang="en-US" dirty="0"/>
              <a:t>Characterization of the solution.</a:t>
            </a:r>
          </a:p>
          <a:p>
            <a:pPr lvl="1"/>
            <a:r>
              <a:rPr lang="en-US" dirty="0"/>
              <a:t>Study of a normative solution.</a:t>
            </a:r>
          </a:p>
          <a:p>
            <a:r>
              <a:rPr lang="en-US" dirty="0"/>
              <a:t>Loss of </a:t>
            </a:r>
            <a:r>
              <a:rPr lang="en-US" b="1" dirty="0"/>
              <a:t>18%</a:t>
            </a:r>
            <a:r>
              <a:rPr lang="en-US" dirty="0"/>
              <a:t> for enc-only solution vs fair reference.</a:t>
            </a:r>
          </a:p>
          <a:p>
            <a:r>
              <a:rPr lang="en-US" dirty="0"/>
              <a:t>Normative solution </a:t>
            </a:r>
            <a:r>
              <a:rPr lang="en-US" b="1" dirty="0"/>
              <a:t>improvement of 7% </a:t>
            </a:r>
            <a:r>
              <a:rPr lang="en-US" dirty="0"/>
              <a:t>with slightly intrusive modifications.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JVET-N0391</a:t>
            </a:r>
          </a:p>
        </p:txBody>
      </p:sp>
    </p:spTree>
    <p:extLst>
      <p:ext uri="{BB962C8B-B14F-4D97-AF65-F5344CB8AC3E}">
        <p14:creationId xmlns:p14="http://schemas.microsoft.com/office/powerpoint/2010/main" val="288126669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dirty="0"/>
              <a:t>The software modifications to support Intra Refresh tool at the encoder-level in VTM software include:</a:t>
            </a:r>
            <a:endParaRPr lang="fr-FR" dirty="0"/>
          </a:p>
          <a:p>
            <a:pPr lvl="1"/>
            <a:r>
              <a:rPr lang="en-US" dirty="0"/>
              <a:t>Intra prediction mode forced on column basis at CU level.</a:t>
            </a:r>
            <a:endParaRPr lang="fr-FR" dirty="0"/>
          </a:p>
          <a:p>
            <a:pPr lvl="1"/>
            <a:r>
              <a:rPr lang="en-US" dirty="0"/>
              <a:t>Constrained Intra Prediction enabled.</a:t>
            </a:r>
            <a:endParaRPr lang="fr-FR" dirty="0"/>
          </a:p>
          <a:p>
            <a:pPr lvl="1"/>
            <a:r>
              <a:rPr lang="en-US" dirty="0"/>
              <a:t>Motion vectors constrained (+8 pixels due to SAO and deblocking).</a:t>
            </a:r>
            <a:endParaRPr lang="fr-FR" dirty="0"/>
          </a:p>
          <a:p>
            <a:pPr lvl="1"/>
            <a:r>
              <a:rPr lang="en-US" dirty="0"/>
              <a:t>Removing of former reference pictures at re-looping.</a:t>
            </a:r>
            <a:endParaRPr lang="fr-FR" dirty="0"/>
          </a:p>
          <a:p>
            <a:pPr lvl="1"/>
            <a:r>
              <a:rPr lang="en-US" dirty="0"/>
              <a:t>Disabling of ALF of CTU including Intra refresh pixels.</a:t>
            </a:r>
            <a:endParaRPr lang="fr-FR" dirty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Encoder-only Intra Refresh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546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JVET-N0391</a:t>
            </a:r>
          </a:p>
        </p:txBody>
      </p:sp>
      <p:pic>
        <p:nvPicPr>
          <p:cNvPr id="8" name="Imag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124" y="810224"/>
            <a:ext cx="5429250" cy="104775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0954159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/>
              <a:t>Shared on AHG14 </a:t>
            </a:r>
            <a:r>
              <a:rPr lang="en-US" dirty="0" err="1"/>
              <a:t>Gitlab</a:t>
            </a:r>
            <a:r>
              <a:rPr lang="en-US" dirty="0"/>
              <a:t>.</a:t>
            </a:r>
          </a:p>
          <a:p>
            <a:r>
              <a:rPr lang="en-US" dirty="0"/>
              <a:t>18 changed files, 705 lines modifications.</a:t>
            </a:r>
          </a:p>
          <a:p>
            <a:r>
              <a:rPr lang="en-US" dirty="0"/>
              <a:t>The additional parameters added to the configuration file are as follows:</a:t>
            </a:r>
            <a:endParaRPr lang="fr-FR" dirty="0"/>
          </a:p>
          <a:p>
            <a:pPr marL="357187" lvl="1" indent="0">
              <a:buNone/>
            </a:pPr>
            <a:r>
              <a:rPr lang="en-US" sz="1600" dirty="0" err="1"/>
              <a:t>IntraRefreshType</a:t>
            </a:r>
            <a:r>
              <a:rPr lang="en-US" sz="1600" dirty="0"/>
              <a:t>  : 1			# Intra Refresh type flag 0: 						disable, 1: </a:t>
            </a:r>
            <a:r>
              <a:rPr lang="en-US" sz="1600" dirty="0" err="1"/>
              <a:t>enc</a:t>
            </a:r>
            <a:r>
              <a:rPr lang="en-US" sz="1600" dirty="0"/>
              <a:t>-only, 2: normative</a:t>
            </a:r>
            <a:endParaRPr lang="fr-FR" sz="1600" dirty="0"/>
          </a:p>
          <a:p>
            <a:pPr marL="357187" lvl="1" indent="0">
              <a:buNone/>
            </a:pPr>
            <a:r>
              <a:rPr lang="en-US" sz="1600" dirty="0" err="1"/>
              <a:t>IntraRefreshStart</a:t>
            </a:r>
            <a:r>
              <a:rPr lang="en-US" sz="1600" dirty="0"/>
              <a:t>  : 0			# Position of the first column of 						Intra refresh (in pixels)</a:t>
            </a:r>
            <a:endParaRPr lang="fr-FR" sz="1600" dirty="0"/>
          </a:p>
          <a:p>
            <a:pPr marL="357187" lvl="1" indent="0">
              <a:buNone/>
            </a:pPr>
            <a:r>
              <a:rPr lang="en-US" sz="1600" dirty="0" err="1"/>
              <a:t>IntraRefreshDirection</a:t>
            </a:r>
            <a:r>
              <a:rPr lang="en-US" sz="1600" dirty="0"/>
              <a:t>  : 0			# Direction of Intra Refresh 0: 						left to right, 1: right to left</a:t>
            </a:r>
            <a:endParaRPr lang="fr-FR" sz="1600" dirty="0"/>
          </a:p>
          <a:p>
            <a:pPr marL="357187" lvl="1" indent="0">
              <a:buNone/>
            </a:pPr>
            <a:r>
              <a:rPr lang="en-US" sz="1600" dirty="0" err="1"/>
              <a:t>IntraRefreshPeriod</a:t>
            </a:r>
            <a:r>
              <a:rPr lang="en-US" sz="1600" dirty="0"/>
              <a:t> : 32			# Period of the Intra Refresh</a:t>
            </a:r>
            <a:endParaRPr lang="fr-FR" sz="1600" dirty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modifications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546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JVET-N0391</a:t>
            </a:r>
          </a:p>
        </p:txBody>
      </p:sp>
    </p:spTree>
    <p:extLst>
      <p:ext uri="{BB962C8B-B14F-4D97-AF65-F5344CB8AC3E}">
        <p14:creationId xmlns:p14="http://schemas.microsoft.com/office/powerpoint/2010/main" val="114482554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164109" cy="2697209"/>
          </a:xfrm>
        </p:spPr>
        <p:txBody>
          <a:bodyPr/>
          <a:lstStyle/>
          <a:p>
            <a:pPr marL="0" indent="0">
              <a:buNone/>
            </a:pPr>
            <a:r>
              <a:rPr lang="fr-FR" u="sng" dirty="0"/>
              <a:t>Intra </a:t>
            </a:r>
            <a:r>
              <a:rPr lang="fr-FR" u="sng" dirty="0" err="1"/>
              <a:t>Refresh</a:t>
            </a:r>
            <a:r>
              <a:rPr lang="fr-FR" u="sng" dirty="0"/>
              <a:t> </a:t>
            </a:r>
            <a:r>
              <a:rPr lang="fr-FR" u="sng" dirty="0" err="1"/>
              <a:t>anchor</a:t>
            </a:r>
            <a:r>
              <a:rPr lang="fr-FR" u="sng" dirty="0"/>
              <a:t> </a:t>
            </a:r>
            <a:r>
              <a:rPr lang="fr-FR" u="sng" dirty="0" err="1"/>
              <a:t>proposal</a:t>
            </a:r>
            <a:r>
              <a:rPr lang="fr-FR" u="sng" dirty="0"/>
              <a:t>:</a:t>
            </a:r>
          </a:p>
          <a:p>
            <a:pPr lvl="1"/>
            <a:r>
              <a:rPr lang="fr-FR" dirty="0"/>
              <a:t>Basis= </a:t>
            </a:r>
            <a:r>
              <a:rPr lang="fr-FR" dirty="0" err="1"/>
              <a:t>Low</a:t>
            </a:r>
            <a:r>
              <a:rPr lang="fr-FR" dirty="0"/>
              <a:t>-Delay B Main10 configuration.</a:t>
            </a:r>
          </a:p>
          <a:p>
            <a:pPr lvl="1"/>
            <a:r>
              <a:rPr lang="fr-FR" dirty="0" err="1"/>
              <a:t>Without</a:t>
            </a:r>
            <a:r>
              <a:rPr lang="fr-FR" dirty="0"/>
              <a:t> pyramidal B structure (</a:t>
            </a:r>
            <a:r>
              <a:rPr lang="fr-FR" dirty="0" err="1"/>
              <a:t>GOPSize</a:t>
            </a:r>
            <a:r>
              <a:rPr lang="fr-FR" dirty="0"/>
              <a:t> = 1).</a:t>
            </a:r>
          </a:p>
          <a:p>
            <a:pPr lvl="1"/>
            <a:r>
              <a:rPr lang="fr-FR" dirty="0"/>
              <a:t>QP offset of +1 </a:t>
            </a:r>
            <a:r>
              <a:rPr lang="fr-FR" dirty="0" err="1"/>
              <a:t>between</a:t>
            </a:r>
            <a:r>
              <a:rPr lang="fr-FR" dirty="0"/>
              <a:t> I and P </a:t>
            </a:r>
            <a:r>
              <a:rPr lang="fr-FR" dirty="0" err="1"/>
              <a:t>picture</a:t>
            </a:r>
            <a:r>
              <a:rPr lang="fr-FR" dirty="0"/>
              <a:t> (</a:t>
            </a:r>
            <a:r>
              <a:rPr lang="fr-FR" dirty="0" err="1"/>
              <a:t>same</a:t>
            </a:r>
            <a:r>
              <a:rPr lang="fr-FR" dirty="0"/>
              <a:t> QP for IR).</a:t>
            </a:r>
          </a:p>
          <a:p>
            <a:pPr lvl="1"/>
            <a:r>
              <a:rPr lang="fr-FR" dirty="0"/>
              <a:t>Intra </a:t>
            </a:r>
            <a:r>
              <a:rPr lang="fr-FR" dirty="0" err="1"/>
              <a:t>Refresh</a:t>
            </a:r>
            <a:r>
              <a:rPr lang="fr-FR" dirty="0"/>
              <a:t> </a:t>
            </a:r>
            <a:r>
              <a:rPr lang="fr-FR" dirty="0" err="1"/>
              <a:t>period</a:t>
            </a:r>
            <a:r>
              <a:rPr lang="fr-FR" dirty="0"/>
              <a:t> of </a:t>
            </a:r>
            <a:r>
              <a:rPr lang="fr-FR" dirty="0">
                <a:highlight>
                  <a:srgbClr val="FFFF00"/>
                </a:highlight>
              </a:rPr>
              <a:t>1 second</a:t>
            </a:r>
            <a:r>
              <a:rPr lang="fr-FR" dirty="0"/>
              <a:t>.</a:t>
            </a:r>
          </a:p>
          <a:p>
            <a:pPr lvl="1"/>
            <a:r>
              <a:rPr lang="fr-FR" dirty="0">
                <a:highlight>
                  <a:srgbClr val="FFFF00"/>
                </a:highlight>
              </a:rPr>
              <a:t>PSNR/</a:t>
            </a:r>
            <a:r>
              <a:rPr lang="fr-FR" dirty="0" err="1">
                <a:highlight>
                  <a:srgbClr val="FFFF00"/>
                </a:highlight>
              </a:rPr>
              <a:t>bitrates</a:t>
            </a:r>
            <a:r>
              <a:rPr lang="fr-FR" dirty="0">
                <a:highlight>
                  <a:srgbClr val="FFFF00"/>
                </a:highlight>
              </a:rPr>
              <a:t> </a:t>
            </a:r>
            <a:r>
              <a:rPr lang="fr-FR" dirty="0" err="1">
                <a:highlight>
                  <a:srgbClr val="FFFF00"/>
                </a:highlight>
              </a:rPr>
              <a:t>computed</a:t>
            </a:r>
            <a:r>
              <a:rPr lang="fr-FR" dirty="0">
                <a:highlight>
                  <a:srgbClr val="FFFF00"/>
                </a:highlight>
              </a:rPr>
              <a:t> </a:t>
            </a:r>
            <a:r>
              <a:rPr lang="fr-FR" dirty="0" err="1">
                <a:highlight>
                  <a:srgbClr val="FFFF00"/>
                </a:highlight>
              </a:rPr>
              <a:t>after</a:t>
            </a:r>
            <a:r>
              <a:rPr lang="fr-FR" dirty="0">
                <a:highlight>
                  <a:srgbClr val="FFFF00"/>
                </a:highlight>
              </a:rPr>
              <a:t> 1 cycle of </a:t>
            </a:r>
            <a:r>
              <a:rPr lang="fr-FR" dirty="0" err="1">
                <a:highlight>
                  <a:srgbClr val="FFFF00"/>
                </a:highlight>
              </a:rPr>
              <a:t>refresh</a:t>
            </a:r>
            <a:r>
              <a:rPr lang="fr-FR" dirty="0">
                <a:highlight>
                  <a:srgbClr val="FFFF00"/>
                </a:highlight>
              </a:rPr>
              <a:t> and </a:t>
            </a:r>
            <a:r>
              <a:rPr lang="fr-FR" dirty="0" err="1">
                <a:highlight>
                  <a:srgbClr val="FFFF00"/>
                </a:highlight>
              </a:rPr>
              <a:t>without</a:t>
            </a:r>
            <a:r>
              <a:rPr lang="fr-FR" dirty="0">
                <a:highlight>
                  <a:srgbClr val="FFFF00"/>
                </a:highlight>
              </a:rPr>
              <a:t> first Intra </a:t>
            </a:r>
            <a:r>
              <a:rPr lang="fr-FR" dirty="0" err="1">
                <a:highlight>
                  <a:srgbClr val="FFFF00"/>
                </a:highlight>
              </a:rPr>
              <a:t>picture</a:t>
            </a:r>
            <a:r>
              <a:rPr lang="fr-FR" dirty="0">
                <a:highlight>
                  <a:srgbClr val="FFFF00"/>
                </a:highlight>
              </a:rPr>
              <a:t>.</a:t>
            </a:r>
            <a:endParaRPr lang="en-US" dirty="0"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en-US" u="sng" dirty="0"/>
              <a:t>Reference for losses characterization:</a:t>
            </a:r>
          </a:p>
          <a:p>
            <a:pPr marL="336550" lvl="1" indent="0">
              <a:buNone/>
            </a:pPr>
            <a:r>
              <a:rPr lang="en-US" dirty="0"/>
              <a:t>Same with an Intra period of 32 (</a:t>
            </a:r>
            <a:r>
              <a:rPr lang="en-US" dirty="0" err="1"/>
              <a:t>DecodingRefreshType</a:t>
            </a:r>
            <a:r>
              <a:rPr lang="en-US" dirty="0"/>
              <a:t>  = 1).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condition for Intra Refresh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546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JVET-N0391</a:t>
            </a:r>
          </a:p>
        </p:txBody>
      </p:sp>
    </p:spTree>
    <p:extLst>
      <p:ext uri="{BB962C8B-B14F-4D97-AF65-F5344CB8AC3E}">
        <p14:creationId xmlns:p14="http://schemas.microsoft.com/office/powerpoint/2010/main" val="268968622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916757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>
              <a:buFont typeface="Symbol"/>
              <a:buChar char="Þ"/>
            </a:pPr>
            <a:r>
              <a:rPr lang="fr-FR" dirty="0"/>
              <a:t> </a:t>
            </a:r>
            <a:r>
              <a:rPr lang="fr-FR" sz="2000" dirty="0" err="1"/>
              <a:t>Significant</a:t>
            </a:r>
            <a:r>
              <a:rPr lang="fr-FR" sz="2000" dirty="0"/>
              <a:t> </a:t>
            </a:r>
            <a:r>
              <a:rPr lang="fr-FR" sz="2000" dirty="0" err="1"/>
              <a:t>losses</a:t>
            </a:r>
            <a:r>
              <a:rPr lang="fr-FR" sz="2000" dirty="0"/>
              <a:t>, </a:t>
            </a:r>
            <a:r>
              <a:rPr lang="fr-FR" sz="2000" dirty="0" err="1"/>
              <a:t>especially</a:t>
            </a:r>
            <a:r>
              <a:rPr lang="fr-FR" sz="2000" dirty="0"/>
              <a:t> for </a:t>
            </a:r>
            <a:r>
              <a:rPr lang="fr-FR" sz="2000" dirty="0" err="1"/>
              <a:t>low</a:t>
            </a:r>
            <a:r>
              <a:rPr lang="fr-FR" sz="2000" dirty="0"/>
              <a:t> motion </a:t>
            </a:r>
            <a:r>
              <a:rPr lang="fr-FR" sz="2000" dirty="0" err="1"/>
              <a:t>sequences</a:t>
            </a:r>
            <a:r>
              <a:rPr lang="fr-FR" sz="2000" dirty="0"/>
              <a:t>.</a:t>
            </a:r>
          </a:p>
          <a:p>
            <a:pPr>
              <a:buFont typeface="Symbol"/>
              <a:buChar char="Þ"/>
            </a:pPr>
            <a:r>
              <a:rPr lang="fr-FR" sz="2000" dirty="0"/>
              <a:t> </a:t>
            </a:r>
            <a:r>
              <a:rPr lang="fr-FR" sz="2000" dirty="0" err="1"/>
              <a:t>Losses</a:t>
            </a:r>
            <a:r>
              <a:rPr lang="fr-FR" sz="2000" dirty="0"/>
              <a:t> </a:t>
            </a:r>
            <a:r>
              <a:rPr lang="fr-FR" sz="2000" dirty="0" err="1"/>
              <a:t>slightly</a:t>
            </a:r>
            <a:r>
              <a:rPr lang="fr-FR" sz="2000" dirty="0"/>
              <a:t> </a:t>
            </a:r>
            <a:r>
              <a:rPr lang="fr-FR" sz="2000" dirty="0" err="1"/>
              <a:t>reduced</a:t>
            </a:r>
            <a:r>
              <a:rPr lang="fr-FR" sz="2000" dirty="0"/>
              <a:t> </a:t>
            </a:r>
            <a:r>
              <a:rPr lang="fr-FR" sz="2000" dirty="0" err="1"/>
              <a:t>compared</a:t>
            </a:r>
            <a:r>
              <a:rPr lang="fr-FR" sz="2000" dirty="0"/>
              <a:t> to JVET-M0387 </a:t>
            </a:r>
            <a:r>
              <a:rPr lang="fr-FR" sz="2000" dirty="0" err="1"/>
              <a:t>thanks</a:t>
            </a:r>
            <a:r>
              <a:rPr lang="fr-FR" sz="2000" dirty="0"/>
              <a:t> to new </a:t>
            </a:r>
            <a:r>
              <a:rPr lang="fr-FR" sz="2000" dirty="0" err="1"/>
              <a:t>testing</a:t>
            </a:r>
            <a:r>
              <a:rPr lang="fr-FR" sz="2000" dirty="0"/>
              <a:t> conditions.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</a:t>
            </a:r>
            <a:r>
              <a:rPr lang="en-US" dirty="0" err="1"/>
              <a:t>Enc</a:t>
            </a:r>
            <a:r>
              <a:rPr lang="en-US" dirty="0"/>
              <a:t>-only Intra Refresh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546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JVET-N0391</a:t>
            </a:r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F470D57A-664B-4837-8311-0DE2BBF535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290610"/>
              </p:ext>
            </p:extLst>
          </p:nvPr>
        </p:nvGraphicFramePr>
        <p:xfrm>
          <a:off x="1681090" y="914689"/>
          <a:ext cx="5972933" cy="2484658"/>
        </p:xfrm>
        <a:graphic>
          <a:graphicData uri="http://schemas.openxmlformats.org/drawingml/2006/table">
            <a:tbl>
              <a:tblPr/>
              <a:tblGrid>
                <a:gridCol w="1660273">
                  <a:extLst>
                    <a:ext uri="{9D8B030D-6E8A-4147-A177-3AD203B41FA5}">
                      <a16:colId xmlns:a16="http://schemas.microsoft.com/office/drawing/2014/main" val="966423930"/>
                    </a:ext>
                  </a:extLst>
                </a:gridCol>
                <a:gridCol w="862532">
                  <a:extLst>
                    <a:ext uri="{9D8B030D-6E8A-4147-A177-3AD203B41FA5}">
                      <a16:colId xmlns:a16="http://schemas.microsoft.com/office/drawing/2014/main" val="3762685082"/>
                    </a:ext>
                  </a:extLst>
                </a:gridCol>
                <a:gridCol w="862532">
                  <a:extLst>
                    <a:ext uri="{9D8B030D-6E8A-4147-A177-3AD203B41FA5}">
                      <a16:colId xmlns:a16="http://schemas.microsoft.com/office/drawing/2014/main" val="2501680209"/>
                    </a:ext>
                  </a:extLst>
                </a:gridCol>
                <a:gridCol w="862532">
                  <a:extLst>
                    <a:ext uri="{9D8B030D-6E8A-4147-A177-3AD203B41FA5}">
                      <a16:colId xmlns:a16="http://schemas.microsoft.com/office/drawing/2014/main" val="2856451590"/>
                    </a:ext>
                  </a:extLst>
                </a:gridCol>
                <a:gridCol w="862532">
                  <a:extLst>
                    <a:ext uri="{9D8B030D-6E8A-4147-A177-3AD203B41FA5}">
                      <a16:colId xmlns:a16="http://schemas.microsoft.com/office/drawing/2014/main" val="1666056147"/>
                    </a:ext>
                  </a:extLst>
                </a:gridCol>
                <a:gridCol w="862532">
                  <a:extLst>
                    <a:ext uri="{9D8B030D-6E8A-4147-A177-3AD203B41FA5}">
                      <a16:colId xmlns:a16="http://schemas.microsoft.com/office/drawing/2014/main" val="688928892"/>
                    </a:ext>
                  </a:extLst>
                </a:gridCol>
              </a:tblGrid>
              <a:tr h="225878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Low delay B Intra Refresh Encoder Only Main 10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684548"/>
                  </a:ext>
                </a:extLst>
              </a:tr>
              <a:tr h="225878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VTM4.0.1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5161989"/>
                  </a:ext>
                </a:extLst>
              </a:tr>
              <a:tr h="225878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52175"/>
                  </a:ext>
                </a:extLst>
              </a:tr>
              <a:tr h="2258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9880"/>
                  </a:ext>
                </a:extLst>
              </a:tr>
              <a:tr h="2258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146960"/>
                  </a:ext>
                </a:extLst>
              </a:tr>
              <a:tr h="2258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50,61%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316958"/>
                  </a:ext>
                </a:extLst>
              </a:tr>
              <a:tr h="2258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1067634"/>
                  </a:ext>
                </a:extLst>
              </a:tr>
              <a:tr h="2258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35,34%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47,97%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57,54%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466773"/>
                  </a:ext>
                </a:extLst>
              </a:tr>
              <a:tr h="2258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17,97%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31,33%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43,20%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958204"/>
                  </a:ext>
                </a:extLst>
              </a:tr>
              <a:tr h="2258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36,88%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40,38%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7038056"/>
                  </a:ext>
                </a:extLst>
              </a:tr>
              <a:tr h="2258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27,11%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6633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42351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Normative Intra Refresh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49903" y="914282"/>
            <a:ext cx="8754254" cy="4167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>
                <a:latin typeface="Frutiger LT Std 45 Light" panose="020B0402020204020204" pitchFamily="34" charset="0"/>
                <a:cs typeface="+mn-cs"/>
              </a:rPr>
              <a:t>Add</a:t>
            </a: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>
                <a:latin typeface="Frutiger LT Std 45 Light" panose="020B0402020204020204" pitchFamily="34" charset="0"/>
                <a:cs typeface="+mn-cs"/>
              </a:rPr>
              <a:t>indicating</a:t>
            </a: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 the position of IR </a:t>
            </a:r>
            <a:r>
              <a:rPr lang="fr-FR" sz="2400" dirty="0" err="1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Exploit </a:t>
            </a:r>
            <a:r>
              <a:rPr lang="fr-FR" sz="2400" dirty="0" err="1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 IR </a:t>
            </a:r>
            <a:r>
              <a:rPr lang="fr-FR" sz="2400" dirty="0" err="1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 positions </a:t>
            </a:r>
            <a:r>
              <a:rPr lang="fr-FR" sz="2400" dirty="0" err="1">
                <a:latin typeface="Frutiger LT Std 45 Light" panose="020B0402020204020204" pitchFamily="34" charset="0"/>
                <a:cs typeface="+mn-cs"/>
              </a:rPr>
              <a:t>knowledge</a:t>
            </a: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400" dirty="0" err="1">
                <a:latin typeface="Frutiger LT Std 45 Light" panose="020B0402020204020204" pitchFamily="34" charset="0"/>
                <a:cs typeface="+mn-cs"/>
              </a:rPr>
              <a:t>improve</a:t>
            </a: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>
                <a:latin typeface="Frutiger LT Std 45 Light" panose="020B0402020204020204" pitchFamily="34" charset="0"/>
                <a:cs typeface="+mn-cs"/>
              </a:rPr>
              <a:t>quality</a:t>
            </a: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u="sng" dirty="0">
                <a:latin typeface="Frutiger LT Std 45 Light" panose="020B0402020204020204" pitchFamily="34" charset="0"/>
                <a:cs typeface="+mn-cs"/>
              </a:rPr>
              <a:t>Version1: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Enable CIP </a:t>
            </a:r>
            <a:r>
              <a:rPr lang="fr-FR" sz="2000" dirty="0" err="1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>
                <a:latin typeface="Frutiger LT Std 45 Light" panose="020B0402020204020204" pitchFamily="34" charset="0"/>
                <a:cs typeface="+mn-cs"/>
              </a:rPr>
              <a:t>Disabling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>
                <a:latin typeface="Frutiger LT Std 45 Light" panose="020B0402020204020204" pitchFamily="34" charset="0"/>
                <a:cs typeface="+mn-cs"/>
              </a:rPr>
              <a:t>Deblocking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at IR </a:t>
            </a:r>
            <a:r>
              <a:rPr lang="fr-FR" sz="2000" dirty="0" err="1">
                <a:latin typeface="Frutiger LT Std 45 Light" panose="020B0402020204020204" pitchFamily="34" charset="0"/>
                <a:cs typeface="+mn-cs"/>
              </a:rPr>
              <a:t>boundary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</a:p>
          <a:p>
            <a:pPr marL="1257300" lvl="2" indent="-342900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 panose="05050102010706020507" pitchFamily="18" charset="2"/>
              <a:buChar char="Þ"/>
            </a:pP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This </a:t>
            </a:r>
            <a:r>
              <a:rPr lang="fr-FR" sz="2000" dirty="0" err="1">
                <a:latin typeface="Frutiger LT Std 45 Light" panose="020B0402020204020204" pitchFamily="34" charset="0"/>
                <a:cs typeface="+mn-cs"/>
              </a:rPr>
              <a:t>allows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000" dirty="0" err="1">
                <a:latin typeface="Frutiger LT Std 45 Light" panose="020B0402020204020204" pitchFamily="34" charset="0"/>
                <a:cs typeface="+mn-cs"/>
              </a:rPr>
              <a:t>partially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relax the MV </a:t>
            </a:r>
            <a:r>
              <a:rPr lang="fr-FR" sz="2000" dirty="0" err="1">
                <a:latin typeface="Frutiger LT Std 45 Light" panose="020B0402020204020204" pitchFamily="34" charset="0"/>
                <a:cs typeface="+mn-cs"/>
              </a:rPr>
              <a:t>constraint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(</a:t>
            </a:r>
            <a:r>
              <a:rPr lang="fr-FR" sz="2000" dirty="0" err="1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8 to 2 pixels).</a:t>
            </a:r>
          </a:p>
          <a:p>
            <a:pPr marL="800100" lvl="1" indent="-342900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Arial" panose="020B0604020202020204" pitchFamily="34" charset="0"/>
              <a:buChar char="•"/>
            </a:pPr>
            <a:r>
              <a:rPr lang="fr-FR" sz="2400" u="sng" dirty="0">
                <a:latin typeface="Frutiger LT Std 45 Light" panose="020B0402020204020204" pitchFamily="34" charset="0"/>
                <a:cs typeface="+mn-cs"/>
              </a:rPr>
              <a:t>Version</a:t>
            </a:r>
            <a:r>
              <a:rPr lang="fr-FR" sz="2000" u="sng" dirty="0">
                <a:latin typeface="Frutiger LT Std 45 Light" panose="020B0402020204020204" pitchFamily="34" charset="0"/>
                <a:cs typeface="+mn-cs"/>
              </a:rPr>
              <a:t> 2: </a:t>
            </a:r>
          </a:p>
          <a:p>
            <a:pPr lvl="2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r>
              <a:rPr lang="fr-FR" sz="2000" dirty="0">
                <a:latin typeface="Frutiger LT Std 45 Light" panose="020B0402020204020204" pitchFamily="34" charset="0"/>
              </a:rPr>
              <a:t>+ Do not transmit </a:t>
            </a:r>
            <a:r>
              <a:rPr lang="fr-FR" sz="2000" i="1" dirty="0" err="1"/>
              <a:t>pred_mode_flag</a:t>
            </a:r>
            <a:r>
              <a:rPr lang="fr-FR" sz="2000" dirty="0">
                <a:latin typeface="Frutiger LT Std 45 Light" panose="020B0402020204020204" pitchFamily="34" charset="0"/>
              </a:rPr>
              <a:t> </a:t>
            </a:r>
            <a:r>
              <a:rPr lang="fr-FR" sz="2000" dirty="0" err="1">
                <a:latin typeface="Frutiger LT Std 45 Light" panose="020B0402020204020204" pitchFamily="34" charset="0"/>
              </a:rPr>
              <a:t>nor</a:t>
            </a:r>
            <a:r>
              <a:rPr lang="fr-FR" sz="2000" dirty="0">
                <a:latin typeface="Frutiger LT Std 45 Light" panose="020B0402020204020204" pitchFamily="34" charset="0"/>
              </a:rPr>
              <a:t> </a:t>
            </a:r>
            <a:r>
              <a:rPr lang="fr-FR" sz="2000" i="1" dirty="0" err="1"/>
              <a:t>cu_skip_flag</a:t>
            </a:r>
            <a:r>
              <a:rPr lang="fr-FR" sz="2000" dirty="0">
                <a:latin typeface="Frutiger LT Std 45 Light" panose="020B0402020204020204" pitchFamily="34" charset="0"/>
              </a:rPr>
              <a:t> on IR CU.</a:t>
            </a:r>
            <a:endParaRPr lang="fr-FR" sz="2000" dirty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0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546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JVET-N0391</a:t>
            </a:r>
          </a:p>
        </p:txBody>
      </p:sp>
    </p:spTree>
    <p:extLst>
      <p:ext uri="{BB962C8B-B14F-4D97-AF65-F5344CB8AC3E}">
        <p14:creationId xmlns:p14="http://schemas.microsoft.com/office/powerpoint/2010/main" val="141153637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signalization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21328" y="864901"/>
            <a:ext cx="8754254" cy="382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>
                <a:latin typeface="Frutiger LT Std 45 Light" panose="020B0402020204020204" pitchFamily="34" charset="0"/>
              </a:rPr>
              <a:t>SPS </a:t>
            </a:r>
            <a:r>
              <a:rPr lang="fr-FR" sz="2400" dirty="0" err="1">
                <a:latin typeface="Frutiger LT Std 45 Light" panose="020B0402020204020204" pitchFamily="34" charset="0"/>
              </a:rPr>
              <a:t>level</a:t>
            </a:r>
            <a:r>
              <a:rPr lang="fr-FR" sz="2400" dirty="0">
                <a:latin typeface="Frutiger LT Std 45 Light" panose="020B0402020204020204" pitchFamily="34" charset="0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sps_intra_refresh_enabled_flag</a:t>
            </a:r>
            <a:endParaRPr lang="fr-FR" i="1" dirty="0"/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>
                <a:latin typeface="Frutiger LT Std 45 Light" panose="020B0402020204020204" pitchFamily="34" charset="0"/>
              </a:rPr>
              <a:t>PPS </a:t>
            </a:r>
            <a:r>
              <a:rPr lang="fr-FR" sz="2400" dirty="0" err="1">
                <a:latin typeface="Frutiger LT Std 45 Light" panose="020B0402020204020204" pitchFamily="34" charset="0"/>
              </a:rPr>
              <a:t>level</a:t>
            </a:r>
            <a:r>
              <a:rPr lang="fr-FR" sz="2400" dirty="0">
                <a:latin typeface="Frutiger LT Std 45 Light" panose="020B0402020204020204" pitchFamily="34" charset="0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pps_intra_refresh_mode</a:t>
            </a:r>
            <a:r>
              <a:rPr lang="fr-FR" dirty="0"/>
              <a:t> 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pps_intra_refresh_size</a:t>
            </a:r>
            <a:endParaRPr lang="fr-FR" i="1" dirty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pps_intra_refresh_delta_qp</a:t>
            </a:r>
            <a:r>
              <a:rPr lang="fr-FR" dirty="0"/>
              <a:t> </a:t>
            </a:r>
            <a:r>
              <a:rPr lang="fr-FR" i="1" dirty="0"/>
              <a:t> </a:t>
            </a:r>
            <a:r>
              <a:rPr lang="fr-FR" dirty="0"/>
              <a:t> </a:t>
            </a:r>
            <a:endParaRPr lang="fr-FR" dirty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>
                <a:latin typeface="Frutiger LT Std 45 Light" panose="020B0402020204020204" pitchFamily="34" charset="0"/>
                <a:cs typeface="+mn-cs"/>
              </a:rPr>
              <a:t>Tile</a:t>
            </a: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-group </a:t>
            </a:r>
            <a:r>
              <a:rPr lang="fr-FR" sz="2400" dirty="0" err="1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tile_group_intra_refresh_direction</a:t>
            </a:r>
            <a:r>
              <a:rPr lang="fr-FR" dirty="0"/>
              <a:t> 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tile_group_intra_refresh_position</a:t>
            </a:r>
            <a:r>
              <a:rPr lang="fr-FR" i="1" dirty="0"/>
              <a:t> </a:t>
            </a:r>
            <a:endParaRPr lang="fr-FR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546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JVET-N0391</a:t>
            </a:r>
          </a:p>
        </p:txBody>
      </p:sp>
    </p:spTree>
    <p:extLst>
      <p:ext uri="{BB962C8B-B14F-4D97-AF65-F5344CB8AC3E}">
        <p14:creationId xmlns:p14="http://schemas.microsoft.com/office/powerpoint/2010/main" val="310282975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. VITEC_template_2016_Q3">
  <a:themeElements>
    <a:clrScheme name="VITEC_template_Nov2011_4x3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0000FF"/>
      </a:folHlink>
    </a:clrScheme>
    <a:fontScheme name="VITEC_template_Nov2011_4x3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ITEC_template_Nov2011_4x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. VITEC_Title_2016_Q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. VITEC_ TY_2016_Q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28648</TotalTime>
  <Words>1026</Words>
  <Application>Microsoft Office PowerPoint</Application>
  <PresentationFormat>Affichage à l'écran (16:9)</PresentationFormat>
  <Paragraphs>286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13</vt:i4>
      </vt:variant>
    </vt:vector>
  </HeadingPairs>
  <TitlesOfParts>
    <vt:vector size="25" baseType="lpstr">
      <vt:lpstr>Arial</vt:lpstr>
      <vt:lpstr>Calibri</vt:lpstr>
      <vt:lpstr>Frutiger LT Std 45 Light</vt:lpstr>
      <vt:lpstr>Frutiger LT Std 47 Light Cn</vt:lpstr>
      <vt:lpstr>Frutiger LT Std 55 Roman</vt:lpstr>
      <vt:lpstr>Frutiger LT Std 57 Cn</vt:lpstr>
      <vt:lpstr>Frutiger LT Std 87 ExtraBlk Cn</vt:lpstr>
      <vt:lpstr>Symbol</vt:lpstr>
      <vt:lpstr>Times New Roman</vt:lpstr>
      <vt:lpstr>1. VITEC_template_2016_Q3</vt:lpstr>
      <vt:lpstr>1. VITEC_Title_2016_Q3</vt:lpstr>
      <vt:lpstr>3. VITEC_ TY_2016_Q3</vt:lpstr>
      <vt:lpstr>JVET-N0391 AHG14: Updates on Intra Refresh Proposal </vt:lpstr>
      <vt:lpstr>Background</vt:lpstr>
      <vt:lpstr>Summary</vt:lpstr>
      <vt:lpstr>Encoder-only Intra Refresh</vt:lpstr>
      <vt:lpstr>Software modifications</vt:lpstr>
      <vt:lpstr>Test condition for Intra Refresh</vt:lpstr>
      <vt:lpstr>Results: Enc-only Intra Refresh</vt:lpstr>
      <vt:lpstr>Proposal: Normative Intra Refresh</vt:lpstr>
      <vt:lpstr>New signalization</vt:lpstr>
      <vt:lpstr>Results: Normative Intra Refresh Version 1</vt:lpstr>
      <vt:lpstr>Results: Normative Intra Refresh Version 2</vt:lpstr>
      <vt:lpstr>Conclusion</vt:lpstr>
      <vt:lpstr>Thank you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rose.moody@vitec.com</dc:creator>
  <cp:lastModifiedBy>Jean-Marc Thiesse</cp:lastModifiedBy>
  <cp:revision>550</cp:revision>
  <cp:lastPrinted>2012-02-08T21:07:19Z</cp:lastPrinted>
  <dcterms:created xsi:type="dcterms:W3CDTF">2012-03-01T15:39:10Z</dcterms:created>
  <dcterms:modified xsi:type="dcterms:W3CDTF">2019-03-22T17:13:32Z</dcterms:modified>
</cp:coreProperties>
</file>