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1689" r:id="rId2"/>
    <p:sldId id="1885" r:id="rId3"/>
    <p:sldId id="1883" r:id="rId4"/>
    <p:sldId id="1886" r:id="rId5"/>
    <p:sldId id="1888" r:id="rId6"/>
    <p:sldId id="1887" r:id="rId7"/>
    <p:sldId id="1889" r:id="rId8"/>
    <p:sldId id="1890" r:id="rId9"/>
    <p:sldId id="1891" r:id="rId10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92" autoAdjust="0"/>
    <p:restoredTop sz="88181" autoAdjust="0"/>
  </p:normalViewPr>
  <p:slideViewPr>
    <p:cSldViewPr snapToGrid="0">
      <p:cViewPr varScale="1">
        <p:scale>
          <a:sx n="100" d="100"/>
          <a:sy n="100" d="100"/>
        </p:scale>
        <p:origin x="1344" y="6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22/03/2019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109490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77525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3/22/2019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pPr algn="l"/>
            <a:r>
              <a:rPr lang="en-CA" b="1" dirty="0"/>
              <a:t>Non-CE6: Shape Adaptive Transform Selection for ISP, SBT and MTS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JVET-N0388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Mar. 2019</a:t>
            </a:r>
          </a:p>
          <a:p>
            <a:r>
              <a:rPr lang="fr-FR" sz="900" b="1" dirty="0">
                <a:latin typeface="Trebuchet MS" pitchFamily="34" charset="0"/>
              </a:rPr>
              <a:t>Karam NASER</a:t>
            </a:r>
            <a:r>
              <a:rPr lang="fr-FR" sz="900" dirty="0">
                <a:latin typeface="Trebuchet MS" pitchFamily="34" charset="0"/>
              </a:rPr>
              <a:t>, </a:t>
            </a:r>
            <a:r>
              <a:rPr lang="fr-FR" sz="900" dirty="0" err="1">
                <a:latin typeface="Trebuchet MS" pitchFamily="34" charset="0"/>
              </a:rPr>
              <a:t>Tangi</a:t>
            </a:r>
            <a:r>
              <a:rPr lang="fr-FR" sz="900" dirty="0">
                <a:latin typeface="Trebuchet MS" pitchFamily="34" charset="0"/>
              </a:rPr>
              <a:t> POIRIER, Fabrice Le LEANNEC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19B1834-7ECC-4B98-9F41-38B7B7519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8952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FCA7B23-0427-4AE9-8FA7-529A720D4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27" y="934242"/>
            <a:ext cx="3636269" cy="7779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C1BD91D-2029-43D9-8B1A-30044B881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12" y="1892743"/>
            <a:ext cx="4696026" cy="14494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31279FB-ABCD-4136-B46A-5D32B1183E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5154" y="836485"/>
            <a:ext cx="5078846" cy="33790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E80473A-71D4-4BB0-BFBA-3F3ADAB17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3587994"/>
            <a:ext cx="3742788" cy="48819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EAF3EB6-6B7F-4E61-BF53-53786121BF23}"/>
              </a:ext>
            </a:extLst>
          </p:cNvPr>
          <p:cNvSpPr txBox="1"/>
          <p:nvPr/>
        </p:nvSpPr>
        <p:spPr>
          <a:xfrm>
            <a:off x="341292" y="4526924"/>
            <a:ext cx="6569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rebuchet MS" pitchFamily="34" charset="0"/>
              </a:rPr>
              <a:t>Current spec is too complicated for transform selection</a:t>
            </a:r>
          </a:p>
        </p:txBody>
      </p:sp>
    </p:spTree>
    <p:extLst>
      <p:ext uri="{BB962C8B-B14F-4D97-AF65-F5344CB8AC3E}">
        <p14:creationId xmlns:p14="http://schemas.microsoft.com/office/powerpoint/2010/main" val="40747546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5885C3F-87EC-4790-B9B9-5F288D1A9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VTM4.0: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SPS flag to enable </a:t>
            </a:r>
            <a:r>
              <a:rPr lang="en-US" dirty="0" err="1"/>
              <a:t>implicitMTS</a:t>
            </a:r>
            <a:r>
              <a:rPr lang="en-US" dirty="0"/>
              <a:t>:</a:t>
            </a:r>
          </a:p>
          <a:p>
            <a:pPr marL="466725" lvl="1" indent="-285750">
              <a:buFontTx/>
              <a:buChar char="-"/>
            </a:pPr>
            <a:r>
              <a:rPr lang="en-US" sz="1400" b="1" dirty="0" err="1"/>
              <a:t>sps_mts_enabled_flag</a:t>
            </a:r>
            <a:r>
              <a:rPr lang="en-US" sz="1400" b="1" dirty="0"/>
              <a:t> </a:t>
            </a:r>
            <a:r>
              <a:rPr lang="en-US" sz="1400" dirty="0"/>
              <a:t>is </a:t>
            </a:r>
            <a:r>
              <a:rPr lang="en-US" sz="1400" b="1" dirty="0"/>
              <a:t>true </a:t>
            </a:r>
            <a:r>
              <a:rPr lang="en-US" sz="1400" dirty="0"/>
              <a:t>and both </a:t>
            </a:r>
            <a:r>
              <a:rPr lang="en-CA" sz="1400" b="1" dirty="0" err="1"/>
              <a:t>sps_explicit_mts_intra_enabled_flag</a:t>
            </a:r>
            <a:r>
              <a:rPr lang="en-CA" sz="1400" b="1" dirty="0"/>
              <a:t> 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are</a:t>
            </a:r>
            <a:r>
              <a:rPr lang="en-CA" sz="1400" b="1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false</a:t>
            </a:r>
            <a:endParaRPr lang="en-US" sz="1400" dirty="0"/>
          </a:p>
        </p:txBody>
      </p:sp>
      <p:graphicFrame>
        <p:nvGraphicFramePr>
          <p:cNvPr id="13" name="Content Placeholder 8">
            <a:extLst>
              <a:ext uri="{FF2B5EF4-FFF2-40B4-BE49-F238E27FC236}">
                <a16:creationId xmlns:a16="http://schemas.microsoft.com/office/drawing/2014/main" id="{AEB877F9-18D5-4110-B2F0-77208F6AD6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44135"/>
              </p:ext>
            </p:extLst>
          </p:nvPr>
        </p:nvGraphicFramePr>
        <p:xfrm>
          <a:off x="1250319" y="1327533"/>
          <a:ext cx="7339888" cy="762000"/>
        </p:xfrm>
        <a:graphic>
          <a:graphicData uri="http://schemas.openxmlformats.org/drawingml/2006/table">
            <a:tbl>
              <a:tblPr/>
              <a:tblGrid>
                <a:gridCol w="6407839">
                  <a:extLst>
                    <a:ext uri="{9D8B030D-6E8A-4147-A177-3AD203B41FA5}">
                      <a16:colId xmlns:a16="http://schemas.microsoft.com/office/drawing/2014/main" val="1811099482"/>
                    </a:ext>
                  </a:extLst>
                </a:gridCol>
                <a:gridCol w="932049">
                  <a:extLst>
                    <a:ext uri="{9D8B030D-6E8A-4147-A177-3AD203B41FA5}">
                      <a16:colId xmlns:a16="http://schemas.microsoft.com/office/drawing/2014/main" val="12317765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sps_mts_enabled_flag</a:t>
                      </a:r>
                      <a:endParaRPr lang="en-US" sz="1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280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sps_mts_enabled_flag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676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sps_explicit_mts_intra_enabled_flag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318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sps_explicit_mts_inter_enabled_flag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054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040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8F1C6C-13F9-4F1D-8CDE-5BA9F12CB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Clean up the transform selection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8911E1-43FB-46E7-B3F1-74542CD18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27" y="1417191"/>
            <a:ext cx="3636269" cy="7779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7CFE92-FBD9-41AA-85AD-D6107E3DB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12" y="2375692"/>
            <a:ext cx="4696026" cy="14494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017B7B-16AD-45EC-B23B-6E2D9553A9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5154" y="1319434"/>
            <a:ext cx="5078846" cy="33790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E92259-71FF-42DA-BBA8-2C409EBC75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4070943"/>
            <a:ext cx="3742788" cy="48819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BD1249B-D8C0-4387-8A20-F45C5F2CE0EF}"/>
              </a:ext>
            </a:extLst>
          </p:cNvPr>
          <p:cNvCxnSpPr/>
          <p:nvPr/>
        </p:nvCxnSpPr>
        <p:spPr>
          <a:xfrm flipH="1">
            <a:off x="4430332" y="1654935"/>
            <a:ext cx="4301544" cy="27882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BA7E9BC-8A38-471C-BAE3-A2B18ADD33FC}"/>
              </a:ext>
            </a:extLst>
          </p:cNvPr>
          <p:cNvCxnSpPr>
            <a:cxnSpLocks/>
          </p:cNvCxnSpPr>
          <p:nvPr/>
        </p:nvCxnSpPr>
        <p:spPr>
          <a:xfrm flipH="1" flipV="1">
            <a:off x="4314424" y="1584101"/>
            <a:ext cx="4650189" cy="290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0908C9E-0629-4C96-B793-79021D5C19B5}"/>
              </a:ext>
            </a:extLst>
          </p:cNvPr>
          <p:cNvCxnSpPr>
            <a:cxnSpLocks/>
          </p:cNvCxnSpPr>
          <p:nvPr/>
        </p:nvCxnSpPr>
        <p:spPr>
          <a:xfrm flipH="1">
            <a:off x="381000" y="2504941"/>
            <a:ext cx="3684154" cy="13202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5257B7-0CBE-4E79-91E7-DD4BBF89153B}"/>
              </a:ext>
            </a:extLst>
          </p:cNvPr>
          <p:cNvCxnSpPr>
            <a:cxnSpLocks/>
          </p:cNvCxnSpPr>
          <p:nvPr/>
        </p:nvCxnSpPr>
        <p:spPr>
          <a:xfrm flipH="1" flipV="1">
            <a:off x="405687" y="2452386"/>
            <a:ext cx="3451536" cy="12492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99F6EA7-204F-42E8-8409-D6EA5A1AD4C7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2252394" y="1906073"/>
            <a:ext cx="735505" cy="21648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83862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60DD3-41E5-473E-BAAA-2951F98A0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848C0-4C80-4B3F-957A-FBD3A067B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- Embedding shape adaptive transform selection in MTS: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- ISP and SBT uses shape adaptive transform selection 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DFD0991-E218-4541-BF4A-0806F96C50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993693"/>
              </p:ext>
            </p:extLst>
          </p:nvPr>
        </p:nvGraphicFramePr>
        <p:xfrm>
          <a:off x="1565116" y="1484453"/>
          <a:ext cx="6215380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902335">
                  <a:extLst>
                    <a:ext uri="{9D8B030D-6E8A-4147-A177-3AD203B41FA5}">
                      <a16:colId xmlns:a16="http://schemas.microsoft.com/office/drawing/2014/main" val="2359396447"/>
                    </a:ext>
                  </a:extLst>
                </a:gridCol>
                <a:gridCol w="902335">
                  <a:extLst>
                    <a:ext uri="{9D8B030D-6E8A-4147-A177-3AD203B41FA5}">
                      <a16:colId xmlns:a16="http://schemas.microsoft.com/office/drawing/2014/main" val="2858829855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4236385250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254817322"/>
                    </a:ext>
                  </a:extLst>
                </a:gridCol>
                <a:gridCol w="989965">
                  <a:extLst>
                    <a:ext uri="{9D8B030D-6E8A-4147-A177-3AD203B41FA5}">
                      <a16:colId xmlns:a16="http://schemas.microsoft.com/office/drawing/2014/main" val="309210192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324469348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tu_mts_idx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 type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binarization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07425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horizontal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vertical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 &amp; TS enabled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 enabled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TS enabled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485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SKIP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SKIP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892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DCT-II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DCT-II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447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DST-VII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DST-VII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06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DCT-VIII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DST-VII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61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DST-VII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DCT-VIII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4113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ImplicitMTS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ImplicitMTS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25957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F489A12-7F9D-47F3-923C-0DE419751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064" y="3508188"/>
            <a:ext cx="5945661" cy="107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7162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60DD3-41E5-473E-BAAA-2951F98A0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848C0-4C80-4B3F-957A-FBD3A067B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</a:t>
            </a:r>
            <a:r>
              <a:rPr lang="en-US" dirty="0" err="1"/>
              <a:t>ImplicitMTS</a:t>
            </a:r>
            <a:r>
              <a:rPr lang="en-US" dirty="0"/>
              <a:t> flag coding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encoder can optionally select to always use shape adaptive transform selection (last pair in MTS) to emulate </a:t>
            </a:r>
            <a:r>
              <a:rPr lang="en-US" dirty="0" err="1"/>
              <a:t>ImplicitMTS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9F72C03-7A52-4FD9-B103-7450471E29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241594"/>
              </p:ext>
            </p:extLst>
          </p:nvPr>
        </p:nvGraphicFramePr>
        <p:xfrm>
          <a:off x="883275" y="1342377"/>
          <a:ext cx="7339888" cy="1066800"/>
        </p:xfrm>
        <a:graphic>
          <a:graphicData uri="http://schemas.openxmlformats.org/drawingml/2006/table">
            <a:tbl>
              <a:tblPr/>
              <a:tblGrid>
                <a:gridCol w="6407839">
                  <a:extLst>
                    <a:ext uri="{9D8B030D-6E8A-4147-A177-3AD203B41FA5}">
                      <a16:colId xmlns:a16="http://schemas.microsoft.com/office/drawing/2014/main" val="3554643942"/>
                    </a:ext>
                  </a:extLst>
                </a:gridCol>
                <a:gridCol w="932049">
                  <a:extLst>
                    <a:ext uri="{9D8B030D-6E8A-4147-A177-3AD203B41FA5}">
                      <a16:colId xmlns:a16="http://schemas.microsoft.com/office/drawing/2014/main" val="29874850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b="1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sps_mts_enabled_flag</a:t>
                      </a:r>
                      <a:endParaRPr lang="en-US" sz="1000" strike="sng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strike="sng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482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sps_mts_enabled_flag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776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sps_explicit_mts_intra_enabled_flag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502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sps_explicit_mts_inter_enabled_flag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024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388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</a:t>
                      </a:r>
                      <a:r>
                        <a:rPr lang="en-US" sz="1000" b="1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sps_explicit_mts_intra_enabled_flag</a:t>
                      </a:r>
                      <a:r>
                        <a:rPr lang="en-US" sz="1000" b="1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|| </a:t>
                      </a:r>
                      <a:r>
                        <a:rPr lang="en-US" sz="1000" b="1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sps_explicit_mts_inter_enabled_flag</a:t>
                      </a:r>
                      <a:r>
                        <a:rPr lang="en-US" sz="1000" b="1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706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CA" sz="1000" b="1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sps_mts_enabled_flag</a:t>
                      </a:r>
                      <a:r>
                        <a:rPr lang="en-CA" sz="1000" b="1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=1</a:t>
                      </a:r>
                      <a:endParaRPr lang="en-US" sz="1000" b="1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02180" marR="102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278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04316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23150-C18D-4BE2-990F-2FFC86579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56A76-3835-40CF-9F3B-01D495FEB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1: Implicit MTS for ISP and SBT and inside MTS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D33C0D-925A-4E5D-BCFC-919B22F91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85950"/>
            <a:ext cx="3380165" cy="1371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D83E25-31F1-4BB2-8EFA-8AB2D257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165" y="1885950"/>
            <a:ext cx="2589526" cy="1371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0ADEFD-37BB-4C79-94F6-58353233C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691" y="1885950"/>
            <a:ext cx="2589526" cy="1371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2A16919-FEAA-455C-A9D5-0A465AC8DC1F}"/>
              </a:ext>
            </a:extLst>
          </p:cNvPr>
          <p:cNvSpPr txBox="1"/>
          <p:nvPr/>
        </p:nvSpPr>
        <p:spPr>
          <a:xfrm>
            <a:off x="392807" y="4095484"/>
            <a:ext cx="2593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rebuchet MS" pitchFamily="34" charset="0"/>
              </a:rPr>
              <a:t>Thanks to LGE for cross-check</a:t>
            </a:r>
          </a:p>
        </p:txBody>
      </p:sp>
    </p:spTree>
    <p:extLst>
      <p:ext uri="{BB962C8B-B14F-4D97-AF65-F5344CB8AC3E}">
        <p14:creationId xmlns:p14="http://schemas.microsoft.com/office/powerpoint/2010/main" val="213105074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23150-C18D-4BE2-990F-2FFC86579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56A76-3835-40CF-9F3B-01D495FEB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2: Implicit MTS for ISP</a:t>
            </a:r>
            <a:r>
              <a:rPr lang="en-US" strike="sngStrike" dirty="0"/>
              <a:t> and SBT </a:t>
            </a:r>
            <a:r>
              <a:rPr lang="en-US" dirty="0"/>
              <a:t>and inside MTS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D33C0D-925A-4E5D-BCFC-919B22F91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85950"/>
            <a:ext cx="3380165" cy="1371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A994F8-ECFE-41DD-A3CF-EAE48C022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165" y="1885950"/>
            <a:ext cx="2589526" cy="1371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F6C2C7-8C0B-47D4-A97B-BA4B5C856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691" y="1885950"/>
            <a:ext cx="2589526" cy="1371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721B52-B843-4432-8D68-FD77956E49A1}"/>
              </a:ext>
            </a:extLst>
          </p:cNvPr>
          <p:cNvSpPr txBox="1"/>
          <p:nvPr/>
        </p:nvSpPr>
        <p:spPr>
          <a:xfrm>
            <a:off x="392807" y="4095484"/>
            <a:ext cx="2593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rebuchet MS" pitchFamily="34" charset="0"/>
              </a:rPr>
              <a:t>Thanks to LGE for cross-check</a:t>
            </a:r>
          </a:p>
        </p:txBody>
      </p:sp>
    </p:spTree>
    <p:extLst>
      <p:ext uri="{BB962C8B-B14F-4D97-AF65-F5344CB8AC3E}">
        <p14:creationId xmlns:p14="http://schemas.microsoft.com/office/powerpoint/2010/main" val="396404074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AA856-7516-4A8A-AE76-F7625E207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74631-CD98-4A8A-971C-B2DBBB4C7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-Simplification and cleanup regarding transform selection is presented</a:t>
            </a:r>
          </a:p>
          <a:p>
            <a:r>
              <a:rPr lang="en-US" dirty="0"/>
              <a:t>-SPS flag is removed</a:t>
            </a:r>
          </a:p>
          <a:p>
            <a:r>
              <a:rPr lang="en-US" dirty="0"/>
              <a:t>-Results show zero loss (Test2) or reasonable loss (Test1)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04460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304</Words>
  <Application>Microsoft Office PowerPoint</Application>
  <PresentationFormat>On-screen Show (16:9)</PresentationFormat>
  <Paragraphs>112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</vt:lpstr>
      <vt:lpstr>2013_Technicolor</vt:lpstr>
      <vt:lpstr>Non-CE6: Shape Adaptive Transform Selection for ISP, SBT and MTS</vt:lpstr>
      <vt:lpstr>Introduction</vt:lpstr>
      <vt:lpstr>Introduction</vt:lpstr>
      <vt:lpstr>Proposal</vt:lpstr>
      <vt:lpstr>Proposal</vt:lpstr>
      <vt:lpstr>Proposal</vt:lpstr>
      <vt:lpstr>Experimental Results</vt:lpstr>
      <vt:lpstr>Experimental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2019-03-22T14:58:17Z</dcterms:modified>
</cp:coreProperties>
</file>