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8" r:id="rId4"/>
    <p:sldId id="281" r:id="rId5"/>
    <p:sldId id="279" r:id="rId6"/>
    <p:sldId id="280" r:id="rId7"/>
    <p:sldId id="277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85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2019/3/16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4D5B4.5628A1C0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AHG16/Non-CE8: IBC search range adjustment for implementation consideration(JVET-N0383)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WD-4.0/VTM-4.0, 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IBC search range is limited to reconstructed part of current CTU and </a:t>
            </a:r>
          </a:p>
          <a:p>
            <a:pPr lvl="1"/>
            <a:r>
              <a:rPr lang="en-US" altLang="zh-CN" sz="2400" dirty="0"/>
              <a:t>Part of left CTU when the reference block’s collocated 64x64 region in current CTU has not yet been written</a:t>
            </a:r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a corner case is discussed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For the first CU in a 64x64 region, part of its reference block is in the collocated 64x64 region in the left CTU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It is asserted that this case is not implementation friendly and should be prohibited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only minor coding efficiency impact was observed by the proposal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IBC search range in VVC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z="2000" dirty="0"/>
              <a:t>The following conditions shall be true:</a:t>
            </a:r>
            <a:endParaRPr lang="en-US" sz="2000" dirty="0"/>
          </a:p>
          <a:p>
            <a:pPr lvl="1"/>
            <a:r>
              <a:rPr lang="en-CA" sz="1600" dirty="0"/>
              <a:t>( </a:t>
            </a:r>
            <a:r>
              <a:rPr lang="en-CA" sz="1600" dirty="0" err="1"/>
              <a:t>yCb</a:t>
            </a:r>
            <a:r>
              <a:rPr lang="en-CA" sz="1600" dirty="0"/>
              <a:t> + ( </a:t>
            </a:r>
            <a:r>
              <a:rPr lang="en-CA" sz="1600" dirty="0" err="1"/>
              <a:t>mvL</a:t>
            </a:r>
            <a:r>
              <a:rPr lang="en-CA" sz="1600" dirty="0"/>
              <a:t>[ 1 ] &gt;&gt; 4 ) ) &gt;&gt; CtbLog2SizeY = </a:t>
            </a:r>
            <a:r>
              <a:rPr lang="en-CA" sz="1600" dirty="0" err="1"/>
              <a:t>yCb</a:t>
            </a:r>
            <a:r>
              <a:rPr lang="en-CA" sz="1600" dirty="0"/>
              <a:t> &gt;&gt; CtbLog2SizeY	(8‑972)</a:t>
            </a:r>
            <a:endParaRPr lang="en-US" sz="1600" dirty="0"/>
          </a:p>
          <a:p>
            <a:pPr lvl="1"/>
            <a:r>
              <a:rPr lang="en-CA" sz="1600" dirty="0"/>
              <a:t>( </a:t>
            </a:r>
            <a:r>
              <a:rPr lang="en-CA" sz="1600" dirty="0" err="1"/>
              <a:t>yCb</a:t>
            </a:r>
            <a:r>
              <a:rPr lang="en-CA" sz="1600" dirty="0"/>
              <a:t> + ( </a:t>
            </a:r>
            <a:r>
              <a:rPr lang="en-CA" sz="1600" dirty="0" err="1"/>
              <a:t>mvL</a:t>
            </a:r>
            <a:r>
              <a:rPr lang="en-CA" sz="1600" dirty="0"/>
              <a:t>[ 1 ] &gt;&gt; 4 ) + </a:t>
            </a:r>
            <a:r>
              <a:rPr lang="en-CA" sz="1600" dirty="0" err="1"/>
              <a:t>cbHeight</a:t>
            </a:r>
            <a:r>
              <a:rPr lang="en-CA" sz="1600" dirty="0"/>
              <a:t> − 1) &gt;&gt; CtbLog2SizeY = </a:t>
            </a:r>
            <a:r>
              <a:rPr lang="en-CA" sz="1600" dirty="0" err="1"/>
              <a:t>yCb</a:t>
            </a:r>
            <a:r>
              <a:rPr lang="en-CA" sz="1600" dirty="0"/>
              <a:t> &gt;&gt; CtbLog2SizeY	(8‑973)</a:t>
            </a:r>
            <a:endParaRPr lang="en-US" sz="1600" dirty="0"/>
          </a:p>
          <a:p>
            <a:pPr lvl="1"/>
            <a:r>
              <a:rPr lang="en-CA" sz="1600" dirty="0"/>
              <a:t>( </a:t>
            </a:r>
            <a:r>
              <a:rPr lang="en-CA" sz="1600" dirty="0" err="1"/>
              <a:t>xCb</a:t>
            </a:r>
            <a:r>
              <a:rPr lang="en-CA" sz="1600" dirty="0"/>
              <a:t> + ( </a:t>
            </a:r>
            <a:r>
              <a:rPr lang="en-CA" sz="1600" dirty="0" err="1"/>
              <a:t>mvL</a:t>
            </a:r>
            <a:r>
              <a:rPr lang="en-CA" sz="1600" dirty="0"/>
              <a:t>[ 0 ] &gt;&gt; 4 ) ) &gt;&gt; CtbLog2SizeY &gt;= ( </a:t>
            </a:r>
            <a:r>
              <a:rPr lang="en-CA" sz="1600" dirty="0" err="1"/>
              <a:t>xCb</a:t>
            </a:r>
            <a:r>
              <a:rPr lang="en-CA" sz="1600" dirty="0"/>
              <a:t> &gt;&gt; CtbLog2SizeY ) − 1	(8‑974)</a:t>
            </a:r>
            <a:endParaRPr lang="en-US" sz="1600" dirty="0"/>
          </a:p>
          <a:p>
            <a:pPr lvl="1"/>
            <a:r>
              <a:rPr lang="en-CA" sz="1600" dirty="0"/>
              <a:t>( </a:t>
            </a:r>
            <a:r>
              <a:rPr lang="en-CA" sz="1600" dirty="0" err="1"/>
              <a:t>xCb</a:t>
            </a:r>
            <a:r>
              <a:rPr lang="en-CA" sz="1600" dirty="0"/>
              <a:t> + ( </a:t>
            </a:r>
            <a:r>
              <a:rPr lang="en-CA" sz="1600" dirty="0" err="1"/>
              <a:t>mvL</a:t>
            </a:r>
            <a:r>
              <a:rPr lang="en-CA" sz="1600" dirty="0"/>
              <a:t>[ 0 ] &gt;&gt; 4 ) + </a:t>
            </a:r>
            <a:r>
              <a:rPr lang="en-CA" sz="1600" dirty="0" err="1"/>
              <a:t>cbWidth</a:t>
            </a:r>
            <a:r>
              <a:rPr lang="en-CA" sz="1600" dirty="0"/>
              <a:t> − 1) &gt;&gt; CtbLog2SizeY &lt;= ( </a:t>
            </a:r>
            <a:r>
              <a:rPr lang="en-CA" sz="1600" dirty="0" err="1"/>
              <a:t>xCb</a:t>
            </a:r>
            <a:r>
              <a:rPr lang="en-CA" sz="1600" dirty="0"/>
              <a:t> &gt;&gt; CtbLog2SizeY )	 (8‑975)</a:t>
            </a:r>
            <a:endParaRPr lang="en-US" sz="1600" dirty="0"/>
          </a:p>
          <a:p>
            <a:pPr lvl="0"/>
            <a:r>
              <a:rPr lang="en-CA" sz="2000" dirty="0"/>
              <a:t>When ( </a:t>
            </a:r>
            <a:r>
              <a:rPr lang="en-CA" sz="2000" dirty="0" err="1"/>
              <a:t>xCb</a:t>
            </a:r>
            <a:r>
              <a:rPr lang="en-CA" sz="2000" dirty="0"/>
              <a:t> + ( </a:t>
            </a:r>
            <a:r>
              <a:rPr lang="en-CA" sz="2000" dirty="0" err="1"/>
              <a:t>mvL</a:t>
            </a:r>
            <a:r>
              <a:rPr lang="en-CA" sz="2000" dirty="0"/>
              <a:t>[ 0 ] &gt;&gt; 4 ) ) &gt;&gt; CtbLog2SizeY is equal to ( </a:t>
            </a:r>
            <a:r>
              <a:rPr lang="en-CA" sz="2000" dirty="0" err="1"/>
              <a:t>xCb</a:t>
            </a:r>
            <a:r>
              <a:rPr lang="en-CA" sz="2000" dirty="0"/>
              <a:t> &gt;&gt; CtbLog2SizeY ) − 1, the derivation process for block availability as specified in clause 6.4.X is invoked with the current </a:t>
            </a:r>
            <a:r>
              <a:rPr lang="en-CA" sz="2000" dirty="0" err="1"/>
              <a:t>luma</a:t>
            </a:r>
            <a:r>
              <a:rPr lang="en-CA" sz="2000" dirty="0"/>
              <a:t> location( </a:t>
            </a:r>
            <a:r>
              <a:rPr lang="en-CA" sz="2000" dirty="0" err="1"/>
              <a:t>xCurr</a:t>
            </a:r>
            <a:r>
              <a:rPr lang="en-CA" sz="2000" dirty="0"/>
              <a:t>, </a:t>
            </a:r>
            <a:r>
              <a:rPr lang="en-CA" sz="2000" dirty="0" err="1"/>
              <a:t>yCurr</a:t>
            </a:r>
            <a:r>
              <a:rPr lang="en-CA" sz="2000" dirty="0"/>
              <a:t> ) set equal to ( </a:t>
            </a:r>
            <a:r>
              <a:rPr lang="en-CA" sz="2000" dirty="0" err="1"/>
              <a:t>xCb</a:t>
            </a:r>
            <a:r>
              <a:rPr lang="en-CA" sz="2000" dirty="0"/>
              <a:t>, </a:t>
            </a:r>
            <a:r>
              <a:rPr lang="en-CA" sz="2000" dirty="0" err="1"/>
              <a:t>yCb</a:t>
            </a:r>
            <a:r>
              <a:rPr lang="en-CA" sz="2000" dirty="0"/>
              <a:t> ) and the neighbouring </a:t>
            </a:r>
            <a:r>
              <a:rPr lang="en-CA" sz="2000" dirty="0" err="1"/>
              <a:t>luma</a:t>
            </a:r>
            <a:r>
              <a:rPr lang="en-CA" sz="2000" dirty="0"/>
              <a:t> location ( ( ( </a:t>
            </a:r>
            <a:r>
              <a:rPr lang="en-CA" sz="2000" dirty="0" err="1"/>
              <a:t>xCb</a:t>
            </a:r>
            <a:r>
              <a:rPr lang="en-CA" sz="2000" dirty="0"/>
              <a:t> + ( </a:t>
            </a:r>
            <a:r>
              <a:rPr lang="en-CA" sz="2000" dirty="0" err="1"/>
              <a:t>mvL</a:t>
            </a:r>
            <a:r>
              <a:rPr lang="en-CA" sz="2000" dirty="0"/>
              <a:t>[ 0 ] &gt;&gt; 4 ) + </a:t>
            </a:r>
            <a:r>
              <a:rPr lang="en-CA" sz="2000" dirty="0" err="1"/>
              <a:t>CtbSizeY</a:t>
            </a:r>
            <a:r>
              <a:rPr lang="en-CA" sz="2000" dirty="0"/>
              <a:t> ) &gt;&gt; ( CtbLog2SizeY − 1 ) ) &lt;&lt; ( CtbLog2SizeY − 1 ), ( ( </a:t>
            </a:r>
            <a:r>
              <a:rPr lang="en-CA" sz="2000" dirty="0" err="1"/>
              <a:t>yCb</a:t>
            </a:r>
            <a:r>
              <a:rPr lang="en-CA" sz="2000" dirty="0"/>
              <a:t> + ( </a:t>
            </a:r>
            <a:r>
              <a:rPr lang="en-CA" sz="2000" dirty="0" err="1"/>
              <a:t>mvL</a:t>
            </a:r>
            <a:r>
              <a:rPr lang="en-CA" sz="2000" dirty="0"/>
              <a:t>[ 1 ] &gt;&gt; 4 ) ) &gt;&gt; ( CtbLog2SizeY − 1 ) ) &lt;&lt; ( CtbLog2SizeY − 1 ) ) as inputs, and the output shall be equal to FALSE.</a:t>
            </a:r>
            <a:endParaRPr lang="en-US" sz="2000" dirty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1398F-5F06-422F-BF97-C2BEE02B3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corner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4BFB6-1C58-4306-AD0C-E36EA02C75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decoding the first CU in a 64x64 region (VPDU), the prediction sample location may be overlapped with the reconstruction sample location</a:t>
            </a:r>
          </a:p>
          <a:p>
            <a:pPr lvl="1"/>
            <a:r>
              <a:rPr lang="en-US" dirty="0"/>
              <a:t>Considered as not friendly for implementation</a:t>
            </a:r>
          </a:p>
        </p:txBody>
      </p:sp>
      <p:pic>
        <p:nvPicPr>
          <p:cNvPr id="4" name="Picture 3" descr="cid:9e1e828ad699279_0.3">
            <a:extLst>
              <a:ext uri="{FF2B5EF4-FFF2-40B4-BE49-F238E27FC236}">
                <a16:creationId xmlns:a16="http://schemas.microsoft.com/office/drawing/2014/main" id="{96750896-57A6-452A-A254-F2E1C2587162}"/>
              </a:ext>
            </a:extLst>
          </p:cNvPr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65712"/>
            <a:ext cx="3024336" cy="158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1889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constraint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1"/>
            <a:r>
              <a:rPr lang="en-CA" sz="2400" dirty="0"/>
              <a:t>When ( </a:t>
            </a:r>
            <a:r>
              <a:rPr lang="en-CA" sz="2400" dirty="0" err="1"/>
              <a:t>xCb</a:t>
            </a:r>
            <a:r>
              <a:rPr lang="en-CA" sz="2400" dirty="0"/>
              <a:t> + ( </a:t>
            </a:r>
            <a:r>
              <a:rPr lang="en-CA" sz="2400" dirty="0" err="1"/>
              <a:t>mvL</a:t>
            </a:r>
            <a:r>
              <a:rPr lang="en-CA" sz="2400" dirty="0"/>
              <a:t>[ 0 ] &gt;&gt; 4 ) ) &gt;&gt; CtbLog2SizeY is equal to ( </a:t>
            </a:r>
            <a:r>
              <a:rPr lang="en-CA" sz="2400" dirty="0" err="1"/>
              <a:t>xCb</a:t>
            </a:r>
            <a:r>
              <a:rPr lang="en-CA" sz="2400" dirty="0"/>
              <a:t> &gt;&gt; CtbLog2SizeY ) – 1, </a:t>
            </a:r>
            <a:r>
              <a:rPr lang="en-CA" sz="2400" dirty="0">
                <a:highlight>
                  <a:srgbClr val="FFFF00"/>
                </a:highlight>
              </a:rPr>
              <a:t>the following conditions shall be true:</a:t>
            </a:r>
            <a:endParaRPr lang="en-US" sz="2400" dirty="0">
              <a:highlight>
                <a:srgbClr val="FFFF00"/>
              </a:highlight>
            </a:endParaRPr>
          </a:p>
          <a:p>
            <a:pPr lvl="2"/>
            <a:r>
              <a:rPr lang="en-CA" sz="2000" dirty="0"/>
              <a:t>the derivation process for block availability as specified in clause 6.4.X [Neighbouring blocks availability checking process] is invoked with the current </a:t>
            </a:r>
            <a:r>
              <a:rPr lang="en-CA" sz="2000" dirty="0" err="1"/>
              <a:t>luma</a:t>
            </a:r>
            <a:r>
              <a:rPr lang="en-CA" sz="2000" dirty="0"/>
              <a:t> location( </a:t>
            </a:r>
            <a:r>
              <a:rPr lang="en-CA" sz="2000" dirty="0" err="1"/>
              <a:t>xCurr</a:t>
            </a:r>
            <a:r>
              <a:rPr lang="en-CA" sz="2000" dirty="0"/>
              <a:t>, </a:t>
            </a:r>
            <a:r>
              <a:rPr lang="en-CA" sz="2000" dirty="0" err="1"/>
              <a:t>yCurr</a:t>
            </a:r>
            <a:r>
              <a:rPr lang="en-CA" sz="2000" dirty="0"/>
              <a:t> ) set equal to ( </a:t>
            </a:r>
            <a:r>
              <a:rPr lang="en-CA" sz="2000" dirty="0" err="1"/>
              <a:t>xCb</a:t>
            </a:r>
            <a:r>
              <a:rPr lang="en-CA" sz="2000" dirty="0"/>
              <a:t>, </a:t>
            </a:r>
            <a:r>
              <a:rPr lang="en-CA" sz="2000" dirty="0" err="1"/>
              <a:t>yCb</a:t>
            </a:r>
            <a:r>
              <a:rPr lang="en-CA" sz="2000" dirty="0"/>
              <a:t> ) and the neighbouring </a:t>
            </a:r>
            <a:r>
              <a:rPr lang="en-CA" sz="2000" dirty="0" err="1"/>
              <a:t>luma</a:t>
            </a:r>
            <a:r>
              <a:rPr lang="en-CA" sz="2000" dirty="0"/>
              <a:t> location ( ( ( </a:t>
            </a:r>
            <a:r>
              <a:rPr lang="en-CA" sz="2000" dirty="0" err="1"/>
              <a:t>xCb</a:t>
            </a:r>
            <a:r>
              <a:rPr lang="en-CA" sz="2000" dirty="0"/>
              <a:t> + ( </a:t>
            </a:r>
            <a:r>
              <a:rPr lang="en-CA" sz="2000" dirty="0" err="1"/>
              <a:t>mvL</a:t>
            </a:r>
            <a:r>
              <a:rPr lang="en-CA" sz="2000" dirty="0"/>
              <a:t>[ 0 ] &gt;&gt; 4 ) + </a:t>
            </a:r>
            <a:r>
              <a:rPr lang="en-CA" sz="2000" dirty="0" err="1"/>
              <a:t>CtbSizeY</a:t>
            </a:r>
            <a:r>
              <a:rPr lang="en-CA" sz="2000" dirty="0"/>
              <a:t> ) &gt;&gt; ( CtbLog2SizeY − 1 ) ) &lt;&lt; ( CtbLog2SizeY − 1 ), ( ( </a:t>
            </a:r>
            <a:r>
              <a:rPr lang="en-CA" sz="2000" dirty="0" err="1"/>
              <a:t>yCb</a:t>
            </a:r>
            <a:r>
              <a:rPr lang="en-CA" sz="2000" dirty="0"/>
              <a:t> + ( </a:t>
            </a:r>
            <a:r>
              <a:rPr lang="en-CA" sz="2000" dirty="0" err="1"/>
              <a:t>mvL</a:t>
            </a:r>
            <a:r>
              <a:rPr lang="en-CA" sz="2000" dirty="0"/>
              <a:t>[ 1 ] &gt;&gt; 4 ) ) &gt;&gt; ( CtbLog2SizeY − 1 ) ) &lt;&lt; ( CtbLog2SizeY − 1 ) ) as inputs, and the output shall be equal to FALSE.</a:t>
            </a:r>
            <a:endParaRPr lang="en-US" sz="2000" dirty="0"/>
          </a:p>
          <a:p>
            <a:pPr lvl="2"/>
            <a:r>
              <a:rPr lang="en-CA" sz="2000" dirty="0">
                <a:highlight>
                  <a:srgbClr val="FFFF00"/>
                </a:highlight>
              </a:rPr>
              <a:t>The </a:t>
            </a:r>
            <a:r>
              <a:rPr lang="en-CA" sz="2000" dirty="0" err="1">
                <a:highlight>
                  <a:srgbClr val="FFFF00"/>
                </a:highlight>
              </a:rPr>
              <a:t>luma</a:t>
            </a:r>
            <a:r>
              <a:rPr lang="en-CA" sz="2000" dirty="0">
                <a:highlight>
                  <a:srgbClr val="FFFF00"/>
                </a:highlight>
              </a:rPr>
              <a:t> location ( ( ( </a:t>
            </a:r>
            <a:r>
              <a:rPr lang="en-CA" sz="2000" dirty="0" err="1">
                <a:highlight>
                  <a:srgbClr val="FFFF00"/>
                </a:highlight>
              </a:rPr>
              <a:t>xCb</a:t>
            </a:r>
            <a:r>
              <a:rPr lang="en-CA" sz="2000" dirty="0">
                <a:highlight>
                  <a:srgbClr val="FFFF00"/>
                </a:highlight>
              </a:rPr>
              <a:t> + ( </a:t>
            </a:r>
            <a:r>
              <a:rPr lang="en-CA" sz="2000" dirty="0" err="1">
                <a:highlight>
                  <a:srgbClr val="FFFF00"/>
                </a:highlight>
              </a:rPr>
              <a:t>mvL</a:t>
            </a:r>
            <a:r>
              <a:rPr lang="en-CA" sz="2000" dirty="0">
                <a:highlight>
                  <a:srgbClr val="FFFF00"/>
                </a:highlight>
              </a:rPr>
              <a:t>[ 0 ] &gt;&gt; 4 ) + </a:t>
            </a:r>
            <a:r>
              <a:rPr lang="en-CA" sz="2000" dirty="0" err="1">
                <a:highlight>
                  <a:srgbClr val="FFFF00"/>
                </a:highlight>
              </a:rPr>
              <a:t>CtbSizeY</a:t>
            </a:r>
            <a:r>
              <a:rPr lang="en-CA" sz="2000" dirty="0">
                <a:highlight>
                  <a:srgbClr val="FFFF00"/>
                </a:highlight>
              </a:rPr>
              <a:t> ) &gt;&gt; ( CtbLog2SizeY − 1 ) ) &lt;&lt; ( CtbLog2SizeY − 1 ), ( ( </a:t>
            </a:r>
            <a:r>
              <a:rPr lang="en-CA" sz="2000" dirty="0" err="1">
                <a:highlight>
                  <a:srgbClr val="FFFF00"/>
                </a:highlight>
              </a:rPr>
              <a:t>yCb</a:t>
            </a:r>
            <a:r>
              <a:rPr lang="en-CA" sz="2000" dirty="0">
                <a:highlight>
                  <a:srgbClr val="FFFF00"/>
                </a:highlight>
              </a:rPr>
              <a:t> + ( </a:t>
            </a:r>
            <a:r>
              <a:rPr lang="en-CA" sz="2000" dirty="0" err="1">
                <a:highlight>
                  <a:srgbClr val="FFFF00"/>
                </a:highlight>
              </a:rPr>
              <a:t>mvL</a:t>
            </a:r>
            <a:r>
              <a:rPr lang="en-CA" sz="2000" dirty="0">
                <a:highlight>
                  <a:srgbClr val="FFFF00"/>
                </a:highlight>
              </a:rPr>
              <a:t>[ 1 ] &gt;&gt; 4 ) ) &gt;&gt; ( CtbLog2SizeY − 1 ) ) &lt;&lt; ( CtbLog2SizeY − 1 ) ) shall not be equal to ( </a:t>
            </a:r>
            <a:r>
              <a:rPr lang="en-CA" sz="2000" dirty="0" err="1">
                <a:highlight>
                  <a:srgbClr val="FFFF00"/>
                </a:highlight>
              </a:rPr>
              <a:t>xCb</a:t>
            </a:r>
            <a:r>
              <a:rPr lang="en-CA" sz="2000" dirty="0">
                <a:highlight>
                  <a:srgbClr val="FFFF00"/>
                </a:highlight>
              </a:rPr>
              <a:t>, </a:t>
            </a:r>
            <a:r>
              <a:rPr lang="en-CA" sz="2000" dirty="0" err="1">
                <a:highlight>
                  <a:srgbClr val="FFFF00"/>
                </a:highlight>
              </a:rPr>
              <a:t>yCb</a:t>
            </a:r>
            <a:r>
              <a:rPr lang="en-CA" sz="2000" dirty="0">
                <a:highlight>
                  <a:srgbClr val="FFFF00"/>
                </a:highlight>
              </a:rPr>
              <a:t> ).</a:t>
            </a:r>
            <a:endParaRPr lang="en-US" sz="2000" dirty="0">
              <a:highlight>
                <a:srgbClr val="FFFF00"/>
              </a:highlight>
            </a:endParaRPr>
          </a:p>
          <a:p>
            <a:endParaRPr lang="en-US" sz="24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3CF0D37-AA8A-4452-8C22-7262743E0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35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BC4AF-C9D6-45BB-8796-0D0914F7F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FB61554-D3FD-4537-9BC5-99F2F2804C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16649"/>
              </p:ext>
            </p:extLst>
          </p:nvPr>
        </p:nvGraphicFramePr>
        <p:xfrm>
          <a:off x="1475656" y="1484785"/>
          <a:ext cx="6264698" cy="4321331"/>
        </p:xfrm>
        <a:graphic>
          <a:graphicData uri="http://schemas.openxmlformats.org/drawingml/2006/table">
            <a:tbl>
              <a:tblPr/>
              <a:tblGrid>
                <a:gridCol w="2176518">
                  <a:extLst>
                    <a:ext uri="{9D8B030D-6E8A-4147-A177-3AD203B41FA5}">
                      <a16:colId xmlns:a16="http://schemas.microsoft.com/office/drawing/2014/main" val="235592518"/>
                    </a:ext>
                  </a:extLst>
                </a:gridCol>
                <a:gridCol w="817636">
                  <a:extLst>
                    <a:ext uri="{9D8B030D-6E8A-4147-A177-3AD203B41FA5}">
                      <a16:colId xmlns:a16="http://schemas.microsoft.com/office/drawing/2014/main" val="3660229744"/>
                    </a:ext>
                  </a:extLst>
                </a:gridCol>
                <a:gridCol w="817636">
                  <a:extLst>
                    <a:ext uri="{9D8B030D-6E8A-4147-A177-3AD203B41FA5}">
                      <a16:colId xmlns:a16="http://schemas.microsoft.com/office/drawing/2014/main" val="1073328763"/>
                    </a:ext>
                  </a:extLst>
                </a:gridCol>
                <a:gridCol w="817636">
                  <a:extLst>
                    <a:ext uri="{9D8B030D-6E8A-4147-A177-3AD203B41FA5}">
                      <a16:colId xmlns:a16="http://schemas.microsoft.com/office/drawing/2014/main" val="365758909"/>
                    </a:ext>
                  </a:extLst>
                </a:gridCol>
                <a:gridCol w="817636">
                  <a:extLst>
                    <a:ext uri="{9D8B030D-6E8A-4147-A177-3AD203B41FA5}">
                      <a16:colId xmlns:a16="http://schemas.microsoft.com/office/drawing/2014/main" val="1592298177"/>
                    </a:ext>
                  </a:extLst>
                </a:gridCol>
                <a:gridCol w="817636">
                  <a:extLst>
                    <a:ext uri="{9D8B030D-6E8A-4147-A177-3AD203B41FA5}">
                      <a16:colId xmlns:a16="http://schemas.microsoft.com/office/drawing/2014/main" val="1225150789"/>
                    </a:ext>
                  </a:extLst>
                </a:gridCol>
              </a:tblGrid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768898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VTM4-IBC-on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095469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7577008"/>
                  </a:ext>
                </a:extLst>
              </a:tr>
              <a:tr h="2488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727777"/>
                  </a:ext>
                </a:extLst>
              </a:tr>
              <a:tr h="2488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837330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546696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558593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VTM4-IBC-on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317289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934016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236740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903812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917197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1972108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VTM4-IBC-on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429249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348561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457215"/>
                  </a:ext>
                </a:extLst>
              </a:tr>
              <a:tr h="2548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77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688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In this contribution, a constraint is imposed on the availability checking of IBC search range in a corner case</a:t>
            </a:r>
          </a:p>
          <a:p>
            <a:r>
              <a:rPr lang="en-US" altLang="zh-CN" sz="2400" dirty="0"/>
              <a:t>It is asserted to be friendly for implementation with minor impact on coding efficiency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It is recommended to adopt this proposal into next the VTM release</a:t>
            </a:r>
          </a:p>
          <a:p>
            <a:r>
              <a:rPr lang="en-US" sz="2400" dirty="0"/>
              <a:t>This proposal has been crosschecked by </a:t>
            </a:r>
            <a:r>
              <a:rPr lang="en-US" sz="2400" dirty="0" err="1"/>
              <a:t>ByteDance</a:t>
            </a:r>
            <a:r>
              <a:rPr lang="en-US" sz="2400" dirty="0"/>
              <a:t> by having identical results as in N0251.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11306</TotalTime>
  <Words>357</Words>
  <Application>Microsoft Office PowerPoint</Application>
  <PresentationFormat>On-screen Show (4:3)</PresentationFormat>
  <Paragraphs>88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主题</vt:lpstr>
      <vt:lpstr>AHG16/Non-CE8: IBC search range adjustment for implementation consideration(JVET-N0383)</vt:lpstr>
      <vt:lpstr>Summary</vt:lpstr>
      <vt:lpstr>Current IBC search range in VVC</vt:lpstr>
      <vt:lpstr>The corner case</vt:lpstr>
      <vt:lpstr>Proposed constraint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xlxiangli(XiangLi)</cp:lastModifiedBy>
  <cp:revision>238</cp:revision>
  <dcterms:created xsi:type="dcterms:W3CDTF">2010-10-25T03:40:34Z</dcterms:created>
  <dcterms:modified xsi:type="dcterms:W3CDTF">2019-03-17T06:41:41Z</dcterms:modified>
</cp:coreProperties>
</file>