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78" r:id="rId4"/>
    <p:sldId id="279" r:id="rId5"/>
    <p:sldId id="280" r:id="rId6"/>
    <p:sldId id="277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55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2019/3/20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CE8-related: Unified intra block copy block vector prediction (JVET-N0382)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 in VVC WD-4.0/VTM-4.0, </a:t>
            </a:r>
          </a:p>
          <a:p>
            <a:pPr lvl="1"/>
            <a:r>
              <a:rPr lang="en-US" altLang="zh-CN" sz="2400" dirty="0">
                <a:ea typeface="宋体" panose="02010600030101010101" pitchFamily="2" charset="-122"/>
              </a:rPr>
              <a:t>IBC is considered in VVC as a separate mode from inter/intra mode</a:t>
            </a:r>
          </a:p>
          <a:p>
            <a:pPr lvl="1"/>
            <a:r>
              <a:rPr lang="en-US" altLang="zh-CN" sz="2400" dirty="0"/>
              <a:t>IBC BV prediction is (in merge and AMVP) largely aligned with inter, but not necessary</a:t>
            </a:r>
            <a:endParaRPr lang="en-US" altLang="zh-CN" sz="2400" dirty="0">
              <a:ea typeface="宋体" panose="02010600030101010101" pitchFamily="2" charset="-122"/>
            </a:endParaRPr>
          </a:p>
          <a:p>
            <a:r>
              <a:rPr lang="en-US" altLang="zh-CN" sz="2800" dirty="0">
                <a:ea typeface="宋体" panose="02010600030101010101" pitchFamily="2" charset="-122"/>
              </a:rPr>
              <a:t>In this contribution, two aspects are proposed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Simplification of BV prediction candidate list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Apply this list to either merge mode or both merge and AMVP mode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It is reported that the proposed methods bring: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No significant performance </a:t>
            </a:r>
            <a:r>
              <a:rPr lang="en-US" altLang="zh-CN" sz="2400" dirty="0">
                <a:ea typeface="宋体" panose="02010600030101010101" pitchFamily="2" charset="-122"/>
              </a:rPr>
              <a:t>change</a:t>
            </a:r>
            <a:r>
              <a:rPr lang="en-US" altLang="en-US" sz="2400" dirty="0">
                <a:ea typeface="宋体" panose="02010600030101010101" pitchFamily="2" charset="-122"/>
              </a:rPr>
              <a:t> to the VTM-4 anchor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Simplification to the BV derivation process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BV prediction in VVC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85CE7-E0CB-40CD-94E3-39A66E9F1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Merge mode</a:t>
            </a:r>
          </a:p>
          <a:p>
            <a:pPr lvl="1"/>
            <a:r>
              <a:rPr lang="en-CA" dirty="0"/>
              <a:t>5 spatial neighboring positions</a:t>
            </a:r>
            <a:endParaRPr lang="en-US" dirty="0"/>
          </a:p>
          <a:p>
            <a:pPr lvl="1"/>
            <a:r>
              <a:rPr lang="en-CA" dirty="0"/>
              <a:t>5 HMVP entries</a:t>
            </a:r>
            <a:endParaRPr lang="en-US" dirty="0"/>
          </a:p>
          <a:p>
            <a:pPr lvl="1"/>
            <a:r>
              <a:rPr lang="en-CA" dirty="0"/>
              <a:t>1 pairwise average</a:t>
            </a:r>
            <a:endParaRPr lang="en-US" dirty="0"/>
          </a:p>
          <a:p>
            <a:r>
              <a:rPr lang="en-US" sz="2400" dirty="0">
                <a:solidFill>
                  <a:srgbClr val="FF0000"/>
                </a:solidFill>
              </a:rPr>
              <a:t>Note: list may not be full</a:t>
            </a:r>
          </a:p>
          <a:p>
            <a:r>
              <a:rPr lang="en-US" dirty="0"/>
              <a:t>AMVP mode</a:t>
            </a:r>
          </a:p>
          <a:p>
            <a:pPr lvl="1"/>
            <a:r>
              <a:rPr lang="en-CA" dirty="0"/>
              <a:t>First available candidate from left two neighbors</a:t>
            </a:r>
            <a:endParaRPr lang="en-US" dirty="0"/>
          </a:p>
          <a:p>
            <a:pPr lvl="1"/>
            <a:r>
              <a:rPr lang="en-CA" dirty="0"/>
              <a:t>First available candidate from top three neighbors</a:t>
            </a:r>
            <a:endParaRPr lang="en-US" dirty="0"/>
          </a:p>
          <a:p>
            <a:pPr lvl="1"/>
            <a:r>
              <a:rPr lang="en-CA" dirty="0"/>
              <a:t>5 HMVP entries</a:t>
            </a:r>
            <a:endParaRPr lang="en-US" dirty="0"/>
          </a:p>
          <a:p>
            <a:pPr lvl="1"/>
            <a:r>
              <a:rPr lang="en-CA" dirty="0"/>
              <a:t>Up to two zero candidates (</a:t>
            </a:r>
            <a:r>
              <a:rPr lang="en-CA" dirty="0">
                <a:solidFill>
                  <a:srgbClr val="FF0000"/>
                </a:solidFill>
              </a:rPr>
              <a:t>invalid</a:t>
            </a:r>
            <a:r>
              <a:rPr lang="en-CA" dirty="0"/>
              <a:t>)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043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BV predictor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85CE7-E0CB-40CD-94E3-39A66E9F1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CA" sz="2800" dirty="0"/>
              <a:t>2 spatial neighboring positions (A1, B1 as in Fig. )</a:t>
            </a:r>
            <a:endParaRPr lang="en-US" sz="2800" dirty="0"/>
          </a:p>
          <a:p>
            <a:pPr lvl="0"/>
            <a:r>
              <a:rPr lang="en-CA" sz="2800" dirty="0"/>
              <a:t>5 HMVP entries</a:t>
            </a:r>
            <a:endParaRPr lang="en-US" sz="2800" dirty="0"/>
          </a:p>
          <a:p>
            <a:pPr lvl="0"/>
            <a:r>
              <a:rPr lang="en-CA" sz="2800" dirty="0"/>
              <a:t>Default vectors (w, h refers to the width and height of current block), no pruning</a:t>
            </a:r>
          </a:p>
          <a:p>
            <a:pPr lvl="1"/>
            <a:r>
              <a:rPr lang="en-CA" sz="2000" dirty="0"/>
              <a:t>(-2w, 0)</a:t>
            </a:r>
          </a:p>
          <a:p>
            <a:pPr lvl="1"/>
            <a:r>
              <a:rPr lang="en-CA" sz="2000" dirty="0"/>
              <a:t>(0, -2h)</a:t>
            </a:r>
          </a:p>
          <a:p>
            <a:pPr lvl="1"/>
            <a:r>
              <a:rPr lang="en-CA" sz="2000" dirty="0"/>
              <a:t>(-w, 0)</a:t>
            </a:r>
          </a:p>
          <a:p>
            <a:pPr lvl="1"/>
            <a:r>
              <a:rPr lang="en-CA" sz="2000" dirty="0"/>
              <a:t>(0, -h)</a:t>
            </a:r>
          </a:p>
          <a:p>
            <a:pPr lvl="1"/>
            <a:r>
              <a:rPr lang="en-CA" sz="2000" dirty="0"/>
              <a:t>(-2w, -2h)</a:t>
            </a:r>
          </a:p>
          <a:p>
            <a:pPr lvl="1"/>
            <a:r>
              <a:rPr lang="en-CA" sz="2000" dirty="0"/>
              <a:t>(-w, -h)</a:t>
            </a:r>
          </a:p>
          <a:p>
            <a:r>
              <a:rPr lang="en-CA" sz="2800" dirty="0"/>
              <a:t>Proposal: use this list for BV prediction in 1) both merge and AMVP mode or 2) merge mode only</a:t>
            </a:r>
            <a:endParaRPr lang="en-US" sz="2800" dirty="0"/>
          </a:p>
          <a:p>
            <a:endParaRPr lang="en-US" sz="280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3CF0D37-AA8A-4452-8C22-7262743E0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C306F1-C4DF-425E-B5B1-1B8DCF6295C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455004"/>
            <a:ext cx="2232248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035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BC4AF-C9D6-45BB-8796-0D0914F7F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B22F76-0F82-498D-9540-33011FC5C0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/>
          <a:lstStyle/>
          <a:p>
            <a:r>
              <a:rPr lang="en-US" dirty="0"/>
              <a:t>Merge and AMVP                           Merge Only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73F4C6F-808A-4522-B930-8BC5A50698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599540"/>
              </p:ext>
            </p:extLst>
          </p:nvPr>
        </p:nvGraphicFramePr>
        <p:xfrm>
          <a:off x="4679859" y="2420888"/>
          <a:ext cx="4457703" cy="4104459"/>
        </p:xfrm>
        <a:graphic>
          <a:graphicData uri="http://schemas.openxmlformats.org/drawingml/2006/table">
            <a:tbl>
              <a:tblPr/>
              <a:tblGrid>
                <a:gridCol w="1548723">
                  <a:extLst>
                    <a:ext uri="{9D8B030D-6E8A-4147-A177-3AD203B41FA5}">
                      <a16:colId xmlns:a16="http://schemas.microsoft.com/office/drawing/2014/main" val="3630836185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709684780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4082842130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536872410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3300943081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6729057"/>
                    </a:ext>
                  </a:extLst>
                </a:gridCol>
              </a:tblGrid>
              <a:tr h="24210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203222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064129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146706"/>
                  </a:ext>
                </a:extLst>
              </a:tr>
              <a:tr h="2364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83207"/>
                  </a:ext>
                </a:extLst>
              </a:tr>
              <a:tr h="2364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515220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310433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0019372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3702899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944056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260949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192600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302446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204940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140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834389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668746"/>
                  </a:ext>
                </a:extLst>
              </a:tr>
              <a:tr h="2421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03644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85FF304-9B17-4F81-BE0A-0479DCBF9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176014"/>
              </p:ext>
            </p:extLst>
          </p:nvPr>
        </p:nvGraphicFramePr>
        <p:xfrm>
          <a:off x="130850" y="2440409"/>
          <a:ext cx="4457703" cy="4084931"/>
        </p:xfrm>
        <a:graphic>
          <a:graphicData uri="http://schemas.openxmlformats.org/drawingml/2006/table">
            <a:tbl>
              <a:tblPr/>
              <a:tblGrid>
                <a:gridCol w="1548723">
                  <a:extLst>
                    <a:ext uri="{9D8B030D-6E8A-4147-A177-3AD203B41FA5}">
                      <a16:colId xmlns:a16="http://schemas.microsoft.com/office/drawing/2014/main" val="60922073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517965847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93416880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572111160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661884774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983723939"/>
                    </a:ext>
                  </a:extLst>
                </a:gridCol>
              </a:tblGrid>
              <a:tr h="24095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698112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7799539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3310910"/>
                  </a:ext>
                </a:extLst>
              </a:tr>
              <a:tr h="2352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205275"/>
                  </a:ext>
                </a:extLst>
              </a:tr>
              <a:tr h="2352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007672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5839728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9959188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2748209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799951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328163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951955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664115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2428301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3340674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2625418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507744"/>
                  </a:ext>
                </a:extLst>
              </a:tr>
              <a:tr h="2409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096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688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In this contribution, simplification of BV prediction for IBC mode is proposed</a:t>
            </a:r>
            <a:endParaRPr lang="en-US" altLang="en-US" sz="1800" dirty="0">
              <a:ea typeface="宋体" panose="02010600030101010101" pitchFamily="2" charset="-122"/>
            </a:endParaRPr>
          </a:p>
          <a:p>
            <a:r>
              <a:rPr lang="en-US" altLang="en-US" sz="2400" dirty="0">
                <a:ea typeface="宋体" panose="02010600030101010101" pitchFamily="2" charset="-122"/>
              </a:rPr>
              <a:t>It is reported that the BD rate changes for Class TGM are 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-0.13%/-0.11%/-0.15%, for AI/RA/LDB, respectively, when the proposed method is applied to both merge and AMVP candidate lists.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-0.12%/-0.11%/-0.08%, for AI/RA/LDB, respectively, when the proposed method is applied to only merge candidate list.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It is recommended to adopt one of the two methods in this proposal into next the VTM release</a:t>
            </a:r>
          </a:p>
          <a:p>
            <a:r>
              <a:rPr lang="en-US" sz="2400" dirty="0"/>
              <a:t>Thanks MediaTek for performing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11308</TotalTime>
  <Words>619</Words>
  <Application>Microsoft Office PowerPoint</Application>
  <PresentationFormat>On-screen Show (4:3)</PresentationFormat>
  <Paragraphs>158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主题</vt:lpstr>
      <vt:lpstr>CE8-related: Unified intra block copy block vector prediction (JVET-N0382)</vt:lpstr>
      <vt:lpstr>Summary</vt:lpstr>
      <vt:lpstr>Current BV prediction in VVC</vt:lpstr>
      <vt:lpstr>Proposed BV predictor list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Intra Block Copy</cp:lastModifiedBy>
  <cp:revision>237</cp:revision>
  <dcterms:created xsi:type="dcterms:W3CDTF">2010-10-25T03:40:34Z</dcterms:created>
  <dcterms:modified xsi:type="dcterms:W3CDTF">2019-03-20T16:05:42Z</dcterms:modified>
</cp:coreProperties>
</file>