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2" r:id="rId3"/>
    <p:sldId id="296" r:id="rId4"/>
    <p:sldId id="297" r:id="rId5"/>
    <p:sldId id="284" r:id="rId6"/>
    <p:sldId id="298" r:id="rId7"/>
    <p:sldId id="286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938" autoAdjust="0"/>
  </p:normalViewPr>
  <p:slideViewPr>
    <p:cSldViewPr>
      <p:cViewPr varScale="1">
        <p:scale>
          <a:sx n="132" d="100"/>
          <a:sy n="132" d="100"/>
        </p:scale>
        <p:origin x="263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80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534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693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2019/3/22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8964488" cy="2115666"/>
          </a:xfrm>
        </p:spPr>
        <p:txBody>
          <a:bodyPr/>
          <a:lstStyle/>
          <a:p>
            <a:pPr eaLnBrk="1" hangingPunct="1"/>
            <a:r>
              <a:rPr lang="en-US" sz="3200" b="1" dirty="0"/>
              <a:t>JVET-N0364: Non-CE6: Further cost reduction for primary transform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9/03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Introduction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328592"/>
          </a:xfrm>
        </p:spPr>
        <p:txBody>
          <a:bodyPr/>
          <a:lstStyle/>
          <a:p>
            <a:pPr algn="just"/>
            <a:r>
              <a:rPr lang="en-CA" dirty="0"/>
              <a:t>In Marrakesh meeting, a zero-out scheme for 32-point DST-7 and DCT-8 was adopted which reduces the worst-case multiplications per coefficient on primary transform</a:t>
            </a:r>
          </a:p>
          <a:p>
            <a:pPr algn="just"/>
            <a:r>
              <a:rPr lang="en-CA" dirty="0"/>
              <a:t>According to the analysis in JVET-M0046</a:t>
            </a:r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98EB238-9D3C-4590-AC9C-8740C9C6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752" y="407707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A589909-A2DA-46A3-9650-47B6AFFE5EC6}"/>
                  </a:ext>
                </a:extLst>
              </p:cNvPr>
              <p:cNvSpPr/>
              <p:nvPr/>
            </p:nvSpPr>
            <p:spPr>
              <a:xfrm>
                <a:off x="1763688" y="4088238"/>
                <a:ext cx="5526360" cy="564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𝑀𝑢𝑙𝑠</m:t>
                          </m:r>
                          <m:r>
                            <m:rPr>
                              <m:lit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𝑝𝑒𝑟</m:t>
                          </m:r>
                          <m:r>
                            <m:rPr>
                              <m:lit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𝑐𝑜𝑒𝑓𝑓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𝑑𝑖𝑟𝑒𝑐𝑡𝑀𝑎𝑡𝑟𝑖𝑥𝑀𝑢𝑙𝑡𝑖𝑝𝑙𝑦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A589909-A2DA-46A3-9650-47B6AFFE5E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4088238"/>
                <a:ext cx="5526360" cy="5648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60BCDD9-B608-4FEA-9139-FAE6485BF8F4}"/>
                  </a:ext>
                </a:extLst>
              </p:cNvPr>
              <p:cNvSpPr/>
              <p:nvPr/>
            </p:nvSpPr>
            <p:spPr>
              <a:xfrm>
                <a:off x="707380" y="4736310"/>
                <a:ext cx="8046640" cy="564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𝑀𝑢𝑙𝑠</m:t>
                          </m:r>
                          <m:r>
                            <m:rPr>
                              <m:lit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𝑝𝑒𝑟</m:t>
                          </m:r>
                          <m:r>
                            <m:rPr>
                              <m:lit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𝑐𝑜𝑒𝑓𝑓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h𝑎𝑙𝑓𝐵𝑢𝑡𝑡𝑒𝑟𝐹𝑙𝑦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(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begChr m:val="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i="0">
                          <a:latin typeface="Cambria Math" panose="02040503050406030204" pitchFamily="18" charset="0"/>
                        </a:rPr>
                        <m:t>+(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begChr m:val="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60BCDD9-B608-4FEA-9139-FAE6485BF8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380" y="4736310"/>
                <a:ext cx="8046640" cy="5648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0982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b="1" dirty="0"/>
              <a:t>Method 1</a:t>
            </a:r>
          </a:p>
          <a:p>
            <a:r>
              <a:rPr lang="en-CA" sz="2400" dirty="0"/>
              <a:t>For 32x64 DCT-2, switch the horizontal and vertical transform, such that 64-length vertical DCT-2 transform using zero-out is performed first, followed by the 32-length full size DCT-2.</a:t>
            </a:r>
            <a:endParaRPr lang="en-US" sz="2400" dirty="0"/>
          </a:p>
          <a:p>
            <a:r>
              <a:rPr lang="en-CA" sz="2400" dirty="0"/>
              <a:t>For the 32x32 DCT-2, it is proposed to keep the non-zero coefficients for the top half 32x16 region, i.e., a zero-out transform (keeps the first 16 coefficients) is applied only for the vertical transform, while the horizontal transform is still a full-size transform</a:t>
            </a:r>
            <a:endParaRPr lang="en-US" altLang="zh-CN" sz="2800" dirty="0"/>
          </a:p>
          <a:p>
            <a:pPr algn="just">
              <a:spcBef>
                <a:spcPts val="1800"/>
              </a:spcBef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7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b="1" dirty="0"/>
              <a:t>Method 2</a:t>
            </a:r>
          </a:p>
          <a:p>
            <a:r>
              <a:rPr lang="en-CA" sz="2400" dirty="0"/>
              <a:t>For </a:t>
            </a:r>
            <a:r>
              <a:rPr lang="en-US" sz="2400" dirty="0"/>
              <a:t>bot</a:t>
            </a:r>
            <a:r>
              <a:rPr lang="zh-CN" altLang="en-US" sz="2400" dirty="0"/>
              <a:t> </a:t>
            </a:r>
            <a:r>
              <a:rPr lang="en-CA" sz="2400" dirty="0"/>
              <a:t>the 32x32 and 32x64 DCT-2, it is proposed to keep the non-zero coefficients for the top half 32x16 region</a:t>
            </a:r>
            <a:endParaRPr lang="en-US" altLang="zh-CN" sz="2800" dirty="0"/>
          </a:p>
          <a:p>
            <a:pPr algn="just">
              <a:spcBef>
                <a:spcPts val="1800"/>
              </a:spcBef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B458CD-6317-48EF-9109-CEDF75821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968" y="3212976"/>
            <a:ext cx="7796064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659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1: Method 1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41567B-2436-4EEA-B732-A7078411AF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757829"/>
              </p:ext>
            </p:extLst>
          </p:nvPr>
        </p:nvGraphicFramePr>
        <p:xfrm>
          <a:off x="276285" y="2708920"/>
          <a:ext cx="8591429" cy="2304254"/>
        </p:xfrm>
        <a:graphic>
          <a:graphicData uri="http://schemas.openxmlformats.org/drawingml/2006/table">
            <a:tbl>
              <a:tblPr firstRow="1" firstCol="1" bandRow="1"/>
              <a:tblGrid>
                <a:gridCol w="616562">
                  <a:extLst>
                    <a:ext uri="{9D8B030D-6E8A-4147-A177-3AD203B41FA5}">
                      <a16:colId xmlns:a16="http://schemas.microsoft.com/office/drawing/2014/main" val="1280174819"/>
                    </a:ext>
                  </a:extLst>
                </a:gridCol>
                <a:gridCol w="517324">
                  <a:extLst>
                    <a:ext uri="{9D8B030D-6E8A-4147-A177-3AD203B41FA5}">
                      <a16:colId xmlns:a16="http://schemas.microsoft.com/office/drawing/2014/main" val="3905735458"/>
                    </a:ext>
                  </a:extLst>
                </a:gridCol>
                <a:gridCol w="580725">
                  <a:extLst>
                    <a:ext uri="{9D8B030D-6E8A-4147-A177-3AD203B41FA5}">
                      <a16:colId xmlns:a16="http://schemas.microsoft.com/office/drawing/2014/main" val="2352024948"/>
                    </a:ext>
                  </a:extLst>
                </a:gridCol>
                <a:gridCol w="514567">
                  <a:extLst>
                    <a:ext uri="{9D8B030D-6E8A-4147-A177-3AD203B41FA5}">
                      <a16:colId xmlns:a16="http://schemas.microsoft.com/office/drawing/2014/main" val="2387008340"/>
                    </a:ext>
                  </a:extLst>
                </a:gridCol>
                <a:gridCol w="474136">
                  <a:extLst>
                    <a:ext uri="{9D8B030D-6E8A-4147-A177-3AD203B41FA5}">
                      <a16:colId xmlns:a16="http://schemas.microsoft.com/office/drawing/2014/main" val="3163283706"/>
                    </a:ext>
                  </a:extLst>
                </a:gridCol>
                <a:gridCol w="474136">
                  <a:extLst>
                    <a:ext uri="{9D8B030D-6E8A-4147-A177-3AD203B41FA5}">
                      <a16:colId xmlns:a16="http://schemas.microsoft.com/office/drawing/2014/main" val="3819643427"/>
                    </a:ext>
                  </a:extLst>
                </a:gridCol>
                <a:gridCol w="622075">
                  <a:extLst>
                    <a:ext uri="{9D8B030D-6E8A-4147-A177-3AD203B41FA5}">
                      <a16:colId xmlns:a16="http://schemas.microsoft.com/office/drawing/2014/main" val="4146113291"/>
                    </a:ext>
                  </a:extLst>
                </a:gridCol>
                <a:gridCol w="654235">
                  <a:extLst>
                    <a:ext uri="{9D8B030D-6E8A-4147-A177-3AD203B41FA5}">
                      <a16:colId xmlns:a16="http://schemas.microsoft.com/office/drawing/2014/main" val="3776877699"/>
                    </a:ext>
                  </a:extLst>
                </a:gridCol>
                <a:gridCol w="617480">
                  <a:extLst>
                    <a:ext uri="{9D8B030D-6E8A-4147-A177-3AD203B41FA5}">
                      <a16:colId xmlns:a16="http://schemas.microsoft.com/office/drawing/2014/main" val="704808263"/>
                    </a:ext>
                  </a:extLst>
                </a:gridCol>
                <a:gridCol w="477812">
                  <a:extLst>
                    <a:ext uri="{9D8B030D-6E8A-4147-A177-3AD203B41FA5}">
                      <a16:colId xmlns:a16="http://schemas.microsoft.com/office/drawing/2014/main" val="1834289701"/>
                    </a:ext>
                  </a:extLst>
                </a:gridCol>
                <a:gridCol w="482407">
                  <a:extLst>
                    <a:ext uri="{9D8B030D-6E8A-4147-A177-3AD203B41FA5}">
                      <a16:colId xmlns:a16="http://schemas.microsoft.com/office/drawing/2014/main" val="2702861787"/>
                    </a:ext>
                  </a:extLst>
                </a:gridCol>
                <a:gridCol w="517324">
                  <a:extLst>
                    <a:ext uri="{9D8B030D-6E8A-4147-A177-3AD203B41FA5}">
                      <a16:colId xmlns:a16="http://schemas.microsoft.com/office/drawing/2014/main" val="506614439"/>
                    </a:ext>
                  </a:extLst>
                </a:gridCol>
                <a:gridCol w="579807">
                  <a:extLst>
                    <a:ext uri="{9D8B030D-6E8A-4147-A177-3AD203B41FA5}">
                      <a16:colId xmlns:a16="http://schemas.microsoft.com/office/drawing/2014/main" val="4025968452"/>
                    </a:ext>
                  </a:extLst>
                </a:gridCol>
                <a:gridCol w="514567">
                  <a:extLst>
                    <a:ext uri="{9D8B030D-6E8A-4147-A177-3AD203B41FA5}">
                      <a16:colId xmlns:a16="http://schemas.microsoft.com/office/drawing/2014/main" val="1125248634"/>
                    </a:ext>
                  </a:extLst>
                </a:gridCol>
                <a:gridCol w="474136">
                  <a:extLst>
                    <a:ext uri="{9D8B030D-6E8A-4147-A177-3AD203B41FA5}">
                      <a16:colId xmlns:a16="http://schemas.microsoft.com/office/drawing/2014/main" val="1302844338"/>
                    </a:ext>
                  </a:extLst>
                </a:gridCol>
                <a:gridCol w="474136">
                  <a:extLst>
                    <a:ext uri="{9D8B030D-6E8A-4147-A177-3AD203B41FA5}">
                      <a16:colId xmlns:a16="http://schemas.microsoft.com/office/drawing/2014/main" val="1884062500"/>
                    </a:ext>
                  </a:extLst>
                </a:gridCol>
              </a:tblGrid>
              <a:tr h="291931">
                <a:tc>
                  <a:txBody>
                    <a:bodyPr/>
                    <a:lstStyle/>
                    <a:p>
                      <a:endParaRPr lang="en-US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768" marR="95768" marT="47884" marB="478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768" marR="95768" marT="47884" marB="478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768" marR="95768" marT="47884" marB="478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025118"/>
                  </a:ext>
                </a:extLst>
              </a:tr>
              <a:tr h="229717">
                <a:tc>
                  <a:txBody>
                    <a:bodyPr/>
                    <a:lstStyle/>
                    <a:p>
                      <a:endParaRPr lang="en-US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020686"/>
                  </a:ext>
                </a:extLst>
              </a:tr>
              <a:tr h="21869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589489"/>
                  </a:ext>
                </a:extLst>
              </a:tr>
              <a:tr h="21869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6474869"/>
                  </a:ext>
                </a:extLst>
              </a:tr>
              <a:tr h="21869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248173"/>
                  </a:ext>
                </a:extLst>
              </a:tr>
              <a:tr h="21869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935312"/>
                  </a:ext>
                </a:extLst>
              </a:tr>
              <a:tr h="2297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209916"/>
                  </a:ext>
                </a:extLst>
              </a:tr>
              <a:tr h="2297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980614"/>
                  </a:ext>
                </a:extLst>
              </a:tr>
              <a:tr h="21869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345620"/>
                  </a:ext>
                </a:extLst>
              </a:tr>
              <a:tr h="22971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006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1: Method 2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FCDC6F4-E07B-4484-82AD-A2A3DD1D20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011920"/>
              </p:ext>
            </p:extLst>
          </p:nvPr>
        </p:nvGraphicFramePr>
        <p:xfrm>
          <a:off x="204416" y="2852936"/>
          <a:ext cx="8735168" cy="2231775"/>
        </p:xfrm>
        <a:graphic>
          <a:graphicData uri="http://schemas.openxmlformats.org/drawingml/2006/table">
            <a:tbl>
              <a:tblPr firstRow="1" firstCol="1" bandRow="1"/>
              <a:tblGrid>
                <a:gridCol w="545948">
                  <a:extLst>
                    <a:ext uri="{9D8B030D-6E8A-4147-A177-3AD203B41FA5}">
                      <a16:colId xmlns:a16="http://schemas.microsoft.com/office/drawing/2014/main" val="2788462980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1016748242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3072651342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4208557965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824567662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267404635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3557205015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1977672415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1686628420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1807186151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3610454164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3827339088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172722988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2597389341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412995131"/>
                    </a:ext>
                  </a:extLst>
                </a:gridCol>
                <a:gridCol w="545948">
                  <a:extLst>
                    <a:ext uri="{9D8B030D-6E8A-4147-A177-3AD203B41FA5}">
                      <a16:colId xmlns:a16="http://schemas.microsoft.com/office/drawing/2014/main" val="2780574901"/>
                    </a:ext>
                  </a:extLst>
                </a:gridCol>
              </a:tblGrid>
              <a:tr h="228534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305973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931630"/>
                  </a:ext>
                </a:extLst>
              </a:tr>
              <a:tr h="21782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935146"/>
                  </a:ext>
                </a:extLst>
              </a:tr>
              <a:tr h="21782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972477"/>
                  </a:ext>
                </a:extLst>
              </a:tr>
              <a:tr h="21782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786747"/>
                  </a:ext>
                </a:extLst>
              </a:tr>
              <a:tr h="21782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728018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268346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7102217"/>
                  </a:ext>
                </a:extLst>
              </a:tr>
              <a:tr h="21782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363499"/>
                  </a:ext>
                </a:extLst>
              </a:tr>
              <a:tr h="228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488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118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CA" dirty="0"/>
              <a:t>It is reportedly shown that the worst-case multiplication per sample is reduced by 25% with proposed method </a:t>
            </a:r>
          </a:p>
          <a:p>
            <a:r>
              <a:rPr lang="en-CA" dirty="0"/>
              <a:t>It is recommended to </a:t>
            </a:r>
            <a:r>
              <a:rPr lang="en-US" altLang="zh-CN" dirty="0"/>
              <a:t>further study in CE together with coefficient coding changes applied for transform zero-out</a:t>
            </a:r>
          </a:p>
          <a:p>
            <a:r>
              <a:rPr lang="en-US" altLang="zh-CN" dirty="0"/>
              <a:t>Thanks to Samsung for crosscheck!</a:t>
            </a:r>
            <a:endParaRPr lang="en-US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13190</TotalTime>
  <Words>797</Words>
  <Application>Microsoft Office PowerPoint</Application>
  <PresentationFormat>On-screen Show (4:3)</PresentationFormat>
  <Paragraphs>336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</vt:lpstr>
      <vt:lpstr>Cambria Math</vt:lpstr>
      <vt:lpstr>Times New Roman</vt:lpstr>
      <vt:lpstr>Office 主题</vt:lpstr>
      <vt:lpstr>JVET-N0364: Non-CE6: Further cost reduction for primary transform</vt:lpstr>
      <vt:lpstr>Introduction</vt:lpstr>
      <vt:lpstr>Proposed methods</vt:lpstr>
      <vt:lpstr>Proposed methods</vt:lpstr>
      <vt:lpstr>Simulation Results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Xin Zhao</cp:lastModifiedBy>
  <cp:revision>221</cp:revision>
  <dcterms:created xsi:type="dcterms:W3CDTF">2010-10-25T03:40:34Z</dcterms:created>
  <dcterms:modified xsi:type="dcterms:W3CDTF">2019-03-23T09:19:49Z</dcterms:modified>
</cp:coreProperties>
</file>