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9" r:id="rId3"/>
    <p:sldId id="270" r:id="rId4"/>
    <p:sldId id="271" r:id="rId5"/>
    <p:sldId id="272" r:id="rId6"/>
    <p:sldId id="273" r:id="rId7"/>
    <p:sldId id="274" r:id="rId8"/>
    <p:sldId id="261" r:id="rId9"/>
  </p:sldIdLst>
  <p:sldSz cx="12192000" cy="6858000"/>
  <p:notesSz cx="6858000" cy="9144000"/>
  <p:embeddedFontLst>
    <p:embeddedFont>
      <p:font typeface="Ericsson Hilda" panose="00000500000000000000" pitchFamily="2" charset="0"/>
      <p:regular r:id="rId12"/>
      <p:bold r:id="rId13"/>
    </p:embeddedFont>
    <p:embeddedFont>
      <p:font typeface="Ericsson Hilda Light" panose="00000400000000000000" pitchFamily="2" charset="0"/>
      <p:regular r:id="rId14"/>
    </p:embeddedFont>
    <p:embeddedFont>
      <p:font typeface="Ericsson Technical Icons" panose="00000500000000000000" pitchFamily="2" charset="0"/>
      <p:regular r:id="rId15"/>
    </p:embeddedFont>
    <p:embeddedFont>
      <p:font typeface="Malgun Gothic" panose="020B0503020000020004" pitchFamily="34" charset="-127"/>
      <p:regular r:id="rId16"/>
      <p:bold r:id="rId17"/>
    </p:embeddedFont>
    <p:embeddedFont>
      <p:font typeface="SimSun" panose="02010600030101010101" pitchFamily="2" charset="-122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VET-M0471" initials="KAR" lastIdx="1" clrIdx="0">
    <p:extLst>
      <p:ext uri="{19B8F6BF-5375-455C-9EA6-DF929625EA0E}">
        <p15:presenceInfo xmlns:p15="http://schemas.microsoft.com/office/powerpoint/2012/main" userId="JVET-M047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4CE75F-7CE6-4C7D-985F-8194C2956327}" v="626" dt="2019-03-21T17:14:31.5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3284" autoAdjust="0"/>
  </p:normalViewPr>
  <p:slideViewPr>
    <p:cSldViewPr snapToGrid="0" snapToObjects="1" showGuides="1">
      <p:cViewPr varScale="1">
        <p:scale>
          <a:sx n="99" d="100"/>
          <a:sy n="99" d="100"/>
        </p:scale>
        <p:origin x="78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eth Andersson R" userId="7a42cd6b-c489-4b75-9fae-7ec40be363a2" providerId="ADAL" clId="{494CE75F-7CE6-4C7D-985F-8194C2956327}"/>
    <pc:docChg chg="modSld">
      <pc:chgData name="Kenneth Andersson R" userId="7a42cd6b-c489-4b75-9fae-7ec40be363a2" providerId="ADAL" clId="{494CE75F-7CE6-4C7D-985F-8194C2956327}" dt="2019-03-21T17:14:31.568" v="625" actId="20577"/>
      <pc:docMkLst>
        <pc:docMk/>
      </pc:docMkLst>
      <pc:sldChg chg="modSp">
        <pc:chgData name="Kenneth Andersson R" userId="7a42cd6b-c489-4b75-9fae-7ec40be363a2" providerId="ADAL" clId="{494CE75F-7CE6-4C7D-985F-8194C2956327}" dt="2019-03-21T17:11:24.160" v="516" actId="108"/>
        <pc:sldMkLst>
          <pc:docMk/>
          <pc:sldMk cId="3197411155" sldId="269"/>
        </pc:sldMkLst>
        <pc:spChg chg="mod">
          <ac:chgData name="Kenneth Andersson R" userId="7a42cd6b-c489-4b75-9fae-7ec40be363a2" providerId="ADAL" clId="{494CE75F-7CE6-4C7D-985F-8194C2956327}" dt="2019-03-21T17:11:24.160" v="516" actId="108"/>
          <ac:spMkLst>
            <pc:docMk/>
            <pc:sldMk cId="3197411155" sldId="269"/>
            <ac:spMk id="3" creationId="{FAC8223F-8EF3-4A0D-92A2-73391DA384E1}"/>
          </ac:spMkLst>
        </pc:spChg>
      </pc:sldChg>
      <pc:sldChg chg="modSp addCm modCm">
        <pc:chgData name="Kenneth Andersson R" userId="7a42cd6b-c489-4b75-9fae-7ec40be363a2" providerId="ADAL" clId="{494CE75F-7CE6-4C7D-985F-8194C2956327}" dt="2019-03-21T17:13:12.153" v="518"/>
        <pc:sldMkLst>
          <pc:docMk/>
          <pc:sldMk cId="1617587275" sldId="271"/>
        </pc:sldMkLst>
        <pc:spChg chg="mod">
          <ac:chgData name="Kenneth Andersson R" userId="7a42cd6b-c489-4b75-9fae-7ec40be363a2" providerId="ADAL" clId="{494CE75F-7CE6-4C7D-985F-8194C2956327}" dt="2019-03-21T17:11:07.428" v="514" actId="20577"/>
          <ac:spMkLst>
            <pc:docMk/>
            <pc:sldMk cId="1617587275" sldId="271"/>
            <ac:spMk id="3" creationId="{6E335E1B-0E0A-4198-82D1-6B9F66341767}"/>
          </ac:spMkLst>
        </pc:spChg>
      </pc:sldChg>
      <pc:sldChg chg="modSp">
        <pc:chgData name="Kenneth Andersson R" userId="7a42cd6b-c489-4b75-9fae-7ec40be363a2" providerId="ADAL" clId="{494CE75F-7CE6-4C7D-985F-8194C2956327}" dt="2019-03-21T17:13:27.217" v="520" actId="20577"/>
        <pc:sldMkLst>
          <pc:docMk/>
          <pc:sldMk cId="2382030663" sldId="272"/>
        </pc:sldMkLst>
        <pc:spChg chg="mod">
          <ac:chgData name="Kenneth Andersson R" userId="7a42cd6b-c489-4b75-9fae-7ec40be363a2" providerId="ADAL" clId="{494CE75F-7CE6-4C7D-985F-8194C2956327}" dt="2019-03-21T17:13:27.217" v="520" actId="20577"/>
          <ac:spMkLst>
            <pc:docMk/>
            <pc:sldMk cId="2382030663" sldId="272"/>
            <ac:spMk id="2" creationId="{EEAB0183-294E-4311-B763-6A719BC2338E}"/>
          </ac:spMkLst>
        </pc:spChg>
      </pc:sldChg>
      <pc:sldChg chg="addSp modSp">
        <pc:chgData name="Kenneth Andersson R" userId="7a42cd6b-c489-4b75-9fae-7ec40be363a2" providerId="ADAL" clId="{494CE75F-7CE6-4C7D-985F-8194C2956327}" dt="2019-03-21T17:14:31.568" v="625" actId="20577"/>
        <pc:sldMkLst>
          <pc:docMk/>
          <pc:sldMk cId="2598053180" sldId="273"/>
        </pc:sldMkLst>
        <pc:spChg chg="add mod">
          <ac:chgData name="Kenneth Andersson R" userId="7a42cd6b-c489-4b75-9fae-7ec40be363a2" providerId="ADAL" clId="{494CE75F-7CE6-4C7D-985F-8194C2956327}" dt="2019-03-21T17:14:31.568" v="625" actId="20577"/>
          <ac:spMkLst>
            <pc:docMk/>
            <pc:sldMk cId="2598053180" sldId="273"/>
            <ac:spMk id="3" creationId="{899A1607-9509-4142-85EC-E79320399BF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JVET-N0358 Harmonization of CBF coding for ISP coding mode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Zhi Zhang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sv-SE" dirty="0"/>
              <a:t>Ericsson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CBF for intra </a:t>
            </a:r>
            <a:r>
              <a:rPr lang="sv-SE" dirty="0" err="1"/>
              <a:t>sub</a:t>
            </a:r>
            <a:r>
              <a:rPr lang="sv-SE" dirty="0"/>
              <a:t>-partition in VTM4</a:t>
            </a:r>
            <a:br>
              <a:rPr lang="sv-SE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Decoder assume at least one sub-partition has a non-zero CBF</a:t>
            </a:r>
          </a:p>
          <a:p>
            <a:pPr lvl="1"/>
            <a:r>
              <a:rPr lang="sv-SE" dirty="0"/>
              <a:t>Block is divided into n (n = 2 or 4) sub-partitions</a:t>
            </a:r>
          </a:p>
          <a:p>
            <a:pPr lvl="1"/>
            <a:r>
              <a:rPr lang="sv-SE" dirty="0"/>
              <a:t>CBF for first n </a:t>
            </a:r>
            <a:r>
              <a:rPr lang="sv-SE" dirty="0">
                <a:sym typeface="Symbol" panose="05050102010706020507" pitchFamily="18" charset="2"/>
              </a:rPr>
              <a:t> 1 sub-partitions are decoded from bitstream</a:t>
            </a:r>
          </a:p>
          <a:p>
            <a:pPr lvl="1"/>
            <a:r>
              <a:rPr lang="sv-SE" dirty="0">
                <a:sym typeface="Symbol" panose="05050102010706020507" pitchFamily="18" charset="2"/>
              </a:rPr>
              <a:t>CBF for the n-th sub-partition handled differently </a:t>
            </a:r>
          </a:p>
          <a:p>
            <a:pPr lvl="2"/>
            <a:r>
              <a:rPr lang="sv-SE" dirty="0" err="1">
                <a:sym typeface="Symbol" panose="05050102010706020507" pitchFamily="18" charset="2"/>
              </a:rPr>
              <a:t>Inferred</a:t>
            </a:r>
            <a:r>
              <a:rPr lang="sv-SE" dirty="0">
                <a:sym typeface="Symbol" panose="05050102010706020507" pitchFamily="18" charset="2"/>
              </a:rPr>
              <a:t> to be 1 </a:t>
            </a:r>
            <a:r>
              <a:rPr lang="sv-SE" dirty="0" err="1">
                <a:sym typeface="Symbol" panose="05050102010706020507" pitchFamily="18" charset="2"/>
              </a:rPr>
              <a:t>if</a:t>
            </a:r>
            <a:r>
              <a:rPr lang="sv-SE" dirty="0">
                <a:sym typeface="Symbol" panose="05050102010706020507" pitchFamily="18" charset="2"/>
              </a:rPr>
              <a:t> all </a:t>
            </a:r>
            <a:r>
              <a:rPr lang="sv-SE" dirty="0" err="1">
                <a:sym typeface="Symbol" panose="05050102010706020507" pitchFamily="18" charset="2"/>
              </a:rPr>
              <a:t>first</a:t>
            </a:r>
            <a:r>
              <a:rPr lang="sv-SE" dirty="0">
                <a:sym typeface="Symbol" panose="05050102010706020507" pitchFamily="18" charset="2"/>
              </a:rPr>
              <a:t> </a:t>
            </a:r>
            <a:r>
              <a:rPr lang="sv-SE" dirty="0"/>
              <a:t>n </a:t>
            </a:r>
            <a:r>
              <a:rPr lang="sv-SE" dirty="0">
                <a:sym typeface="Symbol" panose="05050102010706020507" pitchFamily="18" charset="2"/>
              </a:rPr>
              <a:t> 1 </a:t>
            </a:r>
            <a:r>
              <a:rPr lang="sv-SE" dirty="0" err="1">
                <a:sym typeface="Symbol" panose="05050102010706020507" pitchFamily="18" charset="2"/>
              </a:rPr>
              <a:t>sub</a:t>
            </a:r>
            <a:r>
              <a:rPr lang="sv-SE" dirty="0">
                <a:sym typeface="Symbol" panose="05050102010706020507" pitchFamily="18" charset="2"/>
              </a:rPr>
              <a:t>-partitions </a:t>
            </a:r>
            <a:r>
              <a:rPr lang="sv-SE" dirty="0" err="1">
                <a:sym typeface="Symbol" panose="05050102010706020507" pitchFamily="18" charset="2"/>
              </a:rPr>
              <a:t>have</a:t>
            </a:r>
            <a:r>
              <a:rPr lang="sv-SE" dirty="0">
                <a:sym typeface="Symbol" panose="05050102010706020507" pitchFamily="18" charset="2"/>
              </a:rPr>
              <a:t> a </a:t>
            </a:r>
            <a:r>
              <a:rPr lang="sv-SE" dirty="0" err="1">
                <a:sym typeface="Symbol" panose="05050102010706020507" pitchFamily="18" charset="2"/>
              </a:rPr>
              <a:t>zero</a:t>
            </a:r>
            <a:r>
              <a:rPr lang="sv-SE" dirty="0">
                <a:sym typeface="Symbol" panose="05050102010706020507" pitchFamily="18" charset="2"/>
              </a:rPr>
              <a:t> CBF</a:t>
            </a:r>
          </a:p>
          <a:p>
            <a:pPr lvl="2"/>
            <a:r>
              <a:rPr lang="sv-SE" dirty="0">
                <a:sym typeface="Symbol" panose="05050102010706020507" pitchFamily="18" charset="2"/>
              </a:rPr>
              <a:t>Otherwise decoded from bitstream</a:t>
            </a:r>
          </a:p>
          <a:p>
            <a:endParaRPr lang="sv-SE" dirty="0">
              <a:sym typeface="Symbol" panose="05050102010706020507" pitchFamily="18" charset="2"/>
            </a:endParaRPr>
          </a:p>
          <a:p>
            <a:r>
              <a:rPr lang="sv-SE" dirty="0">
                <a:sym typeface="Symbol" panose="05050102010706020507" pitchFamily="18" charset="2"/>
              </a:rPr>
              <a:t>Drawbacks</a:t>
            </a:r>
          </a:p>
          <a:p>
            <a:pPr lvl="1"/>
            <a:r>
              <a:rPr lang="sv-SE" dirty="0">
                <a:sym typeface="Symbol" panose="05050102010706020507" pitchFamily="18" charset="2"/>
              </a:rPr>
              <a:t>Non-uniform handling of sub-partitions</a:t>
            </a:r>
          </a:p>
          <a:p>
            <a:pPr lvl="1"/>
            <a:r>
              <a:rPr lang="sv-SE" dirty="0">
                <a:sym typeface="Symbol" panose="05050102010706020507" pitchFamily="18" charset="2"/>
              </a:rPr>
              <a:t>Restricted flexibility for encoder (all zero CBF not possible)</a:t>
            </a:r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2B2B0-76AC-4C40-A7B7-76012E0E6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Proposed</a:t>
            </a:r>
            <a:r>
              <a:rPr lang="sv-SE" dirty="0"/>
              <a:t> </a:t>
            </a:r>
            <a:r>
              <a:rPr lang="sv-SE" dirty="0" err="1"/>
              <a:t>method</a:t>
            </a:r>
            <a:br>
              <a:rPr lang="sv-SE" dirty="0"/>
            </a:br>
            <a:r>
              <a:rPr lang="sv-SE" dirty="0"/>
              <a:t>Explicit signal CBF for all </a:t>
            </a:r>
            <a:r>
              <a:rPr lang="sv-SE" dirty="0" err="1"/>
              <a:t>sub</a:t>
            </a:r>
            <a:r>
              <a:rPr lang="sv-SE" dirty="0"/>
              <a:t>-partitions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F9AE59-7D39-4EFF-B32E-04713A4A536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Same CBF </a:t>
            </a:r>
            <a:r>
              <a:rPr lang="sv-SE" dirty="0" err="1"/>
              <a:t>decoding</a:t>
            </a:r>
            <a:r>
              <a:rPr lang="sv-SE" dirty="0"/>
              <a:t> process for </a:t>
            </a:r>
            <a:r>
              <a:rPr lang="sv-SE" dirty="0" err="1"/>
              <a:t>each</a:t>
            </a:r>
            <a:r>
              <a:rPr lang="sv-SE" dirty="0"/>
              <a:t> </a:t>
            </a:r>
            <a:r>
              <a:rPr lang="sv-SE" dirty="0" err="1"/>
              <a:t>sub</a:t>
            </a:r>
            <a:r>
              <a:rPr lang="sv-SE" dirty="0"/>
              <a:t>-partition</a:t>
            </a:r>
          </a:p>
          <a:p>
            <a:r>
              <a:rPr lang="sv-SE" dirty="0" err="1"/>
              <a:t>Remove</a:t>
            </a:r>
            <a:r>
              <a:rPr lang="sv-SE" dirty="0"/>
              <a:t> the </a:t>
            </a:r>
            <a:r>
              <a:rPr lang="sv-SE" dirty="0" err="1"/>
              <a:t>restriction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encoder</a:t>
            </a:r>
            <a:endParaRPr lang="sv-SE" dirty="0"/>
          </a:p>
          <a:p>
            <a:pPr lvl="1"/>
            <a:r>
              <a:rPr lang="sv-SE" dirty="0" err="1"/>
              <a:t>Encoder</a:t>
            </a:r>
            <a:r>
              <a:rPr lang="sv-SE" dirty="0"/>
              <a:t> is </a:t>
            </a:r>
            <a:r>
              <a:rPr lang="sv-SE" dirty="0" err="1"/>
              <a:t>able</a:t>
            </a:r>
            <a:r>
              <a:rPr lang="sv-SE" dirty="0"/>
              <a:t> to </a:t>
            </a:r>
            <a:r>
              <a:rPr lang="sv-SE" dirty="0" err="1"/>
              <a:t>select</a:t>
            </a:r>
            <a:r>
              <a:rPr lang="sv-SE" dirty="0"/>
              <a:t> a block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each</a:t>
            </a:r>
            <a:r>
              <a:rPr lang="sv-SE" dirty="0"/>
              <a:t> </a:t>
            </a:r>
            <a:r>
              <a:rPr lang="sv-SE" dirty="0" err="1"/>
              <a:t>sub</a:t>
            </a:r>
            <a:r>
              <a:rPr lang="sv-SE" dirty="0"/>
              <a:t>-partition has a </a:t>
            </a:r>
            <a:r>
              <a:rPr lang="sv-SE" dirty="0" err="1"/>
              <a:t>zero</a:t>
            </a:r>
            <a:r>
              <a:rPr lang="sv-SE" dirty="0"/>
              <a:t> CBF</a:t>
            </a:r>
          </a:p>
          <a:p>
            <a:r>
              <a:rPr lang="sv-SE" dirty="0"/>
              <a:t>Small </a:t>
            </a:r>
            <a:r>
              <a:rPr lang="sv-SE" dirty="0" err="1"/>
              <a:t>impact</a:t>
            </a:r>
            <a:r>
              <a:rPr lang="sv-SE" dirty="0"/>
              <a:t> on </a:t>
            </a:r>
            <a:r>
              <a:rPr lang="sv-SE" dirty="0" err="1"/>
              <a:t>coding</a:t>
            </a:r>
            <a:r>
              <a:rPr lang="sv-SE" dirty="0"/>
              <a:t> </a:t>
            </a:r>
            <a:r>
              <a:rPr lang="sv-SE" dirty="0" err="1"/>
              <a:t>efficiency</a:t>
            </a:r>
            <a:r>
              <a:rPr lang="sv-SE" dirty="0"/>
              <a:t> </a:t>
            </a:r>
            <a:r>
              <a:rPr lang="sv-SE" dirty="0" err="1"/>
              <a:t>contributed</a:t>
            </a:r>
            <a:r>
              <a:rPr lang="sv-SE" dirty="0"/>
              <a:t> by ISP</a:t>
            </a:r>
          </a:p>
          <a:p>
            <a:pPr lvl="1"/>
            <a:r>
              <a:rPr lang="sv-SE" dirty="0" err="1"/>
              <a:t>Reference</a:t>
            </a:r>
            <a:r>
              <a:rPr lang="sv-SE" dirty="0"/>
              <a:t> from </a:t>
            </a:r>
            <a:r>
              <a:rPr lang="en-US" dirty="0"/>
              <a:t>AHG13 report: Tool reporting procedure</a:t>
            </a:r>
          </a:p>
          <a:p>
            <a:r>
              <a:rPr lang="sv-SE" dirty="0"/>
              <a:t>N</a:t>
            </a:r>
            <a:r>
              <a:rPr lang="en-US" dirty="0"/>
              <a:t>o impact on encoding / decoding time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87A47AA-140A-4B99-9374-B1A2CCE4BA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749053"/>
              </p:ext>
            </p:extLst>
          </p:nvPr>
        </p:nvGraphicFramePr>
        <p:xfrm>
          <a:off x="943749" y="4112741"/>
          <a:ext cx="8128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74714164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69302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69540548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818969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AI (Y)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RA (Y)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/>
                        <a:t>LDB (Y)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3345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 err="1"/>
                        <a:t>Proposed</a:t>
                      </a:r>
                      <a:r>
                        <a:rPr lang="sv-SE" dirty="0"/>
                        <a:t> </a:t>
                      </a:r>
                      <a:r>
                        <a:rPr lang="sv-SE" dirty="0" err="1"/>
                        <a:t>method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0.04%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0.00%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0.01%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747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ISP </a:t>
                      </a:r>
                      <a:r>
                        <a:rPr lang="sv-SE" dirty="0" err="1"/>
                        <a:t>tool</a:t>
                      </a:r>
                      <a:r>
                        <a:rPr lang="sv-SE" dirty="0"/>
                        <a:t> 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0.61%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0.26%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0.13%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1562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8408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1477D-CB76-4A80-8003-88E9731B8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Statistic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CBF </a:t>
            </a:r>
            <a:r>
              <a:rPr lang="sv-SE" dirty="0" err="1"/>
              <a:t>useage</a:t>
            </a:r>
            <a:r>
              <a:rPr lang="sv-SE" dirty="0"/>
              <a:t> for block is </a:t>
            </a:r>
            <a:r>
              <a:rPr lang="sv-SE" dirty="0" err="1"/>
              <a:t>divided</a:t>
            </a:r>
            <a:r>
              <a:rPr lang="sv-SE" dirty="0"/>
              <a:t> </a:t>
            </a:r>
            <a:r>
              <a:rPr lang="sv-SE" dirty="0" err="1"/>
              <a:t>into</a:t>
            </a:r>
            <a:r>
              <a:rPr lang="sv-SE" dirty="0"/>
              <a:t> 4 </a:t>
            </a:r>
            <a:r>
              <a:rPr lang="sv-SE" dirty="0" err="1"/>
              <a:t>sub</a:t>
            </a:r>
            <a:r>
              <a:rPr lang="sv-SE" dirty="0"/>
              <a:t>-partitions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35E1B-0E0A-4198-82D1-6B9F663417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16 possbile CBF usage in total</a:t>
            </a:r>
          </a:p>
          <a:p>
            <a:r>
              <a:rPr lang="sv-SE" dirty="0"/>
              <a:t>Usage for each sub-partition has a zero CBF is 6.7% (higher </a:t>
            </a:r>
            <a:r>
              <a:rPr lang="sv-SE" dirty="0" err="1"/>
              <a:t>than</a:t>
            </a:r>
            <a:r>
              <a:rPr lang="sv-SE" dirty="0"/>
              <a:t> </a:t>
            </a:r>
            <a:r>
              <a:rPr lang="sv-SE" dirty="0" err="1"/>
              <a:t>many</a:t>
            </a:r>
            <a:r>
              <a:rPr lang="sv-SE" dirty="0"/>
              <a:t> </a:t>
            </a:r>
            <a:r>
              <a:rPr lang="sv-SE" dirty="0" err="1">
                <a:highlight>
                  <a:srgbClr val="FFFF00"/>
                </a:highlight>
              </a:rPr>
              <a:t>other</a:t>
            </a:r>
            <a:r>
              <a:rPr lang="sv-SE" dirty="0"/>
              <a:t> CBF combinations)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3147049-84FA-4E58-B3C8-5B1F9142A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298617"/>
              </p:ext>
            </p:extLst>
          </p:nvPr>
        </p:nvGraphicFramePr>
        <p:xfrm>
          <a:off x="479425" y="3074477"/>
          <a:ext cx="11233152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4144">
                  <a:extLst>
                    <a:ext uri="{9D8B030D-6E8A-4147-A177-3AD203B41FA5}">
                      <a16:colId xmlns:a16="http://schemas.microsoft.com/office/drawing/2014/main" val="48617324"/>
                    </a:ext>
                  </a:extLst>
                </a:gridCol>
                <a:gridCol w="1404144">
                  <a:extLst>
                    <a:ext uri="{9D8B030D-6E8A-4147-A177-3AD203B41FA5}">
                      <a16:colId xmlns:a16="http://schemas.microsoft.com/office/drawing/2014/main" val="3075083399"/>
                    </a:ext>
                  </a:extLst>
                </a:gridCol>
                <a:gridCol w="1404144">
                  <a:extLst>
                    <a:ext uri="{9D8B030D-6E8A-4147-A177-3AD203B41FA5}">
                      <a16:colId xmlns:a16="http://schemas.microsoft.com/office/drawing/2014/main" val="2572822148"/>
                    </a:ext>
                  </a:extLst>
                </a:gridCol>
                <a:gridCol w="1404144">
                  <a:extLst>
                    <a:ext uri="{9D8B030D-6E8A-4147-A177-3AD203B41FA5}">
                      <a16:colId xmlns:a16="http://schemas.microsoft.com/office/drawing/2014/main" val="3740653477"/>
                    </a:ext>
                  </a:extLst>
                </a:gridCol>
                <a:gridCol w="1404144">
                  <a:extLst>
                    <a:ext uri="{9D8B030D-6E8A-4147-A177-3AD203B41FA5}">
                      <a16:colId xmlns:a16="http://schemas.microsoft.com/office/drawing/2014/main" val="1791578110"/>
                    </a:ext>
                  </a:extLst>
                </a:gridCol>
                <a:gridCol w="1404144">
                  <a:extLst>
                    <a:ext uri="{9D8B030D-6E8A-4147-A177-3AD203B41FA5}">
                      <a16:colId xmlns:a16="http://schemas.microsoft.com/office/drawing/2014/main" val="4017542089"/>
                    </a:ext>
                  </a:extLst>
                </a:gridCol>
                <a:gridCol w="1404144">
                  <a:extLst>
                    <a:ext uri="{9D8B030D-6E8A-4147-A177-3AD203B41FA5}">
                      <a16:colId xmlns:a16="http://schemas.microsoft.com/office/drawing/2014/main" val="411226672"/>
                    </a:ext>
                  </a:extLst>
                </a:gridCol>
                <a:gridCol w="1404144">
                  <a:extLst>
                    <a:ext uri="{9D8B030D-6E8A-4147-A177-3AD203B41FA5}">
                      <a16:colId xmlns:a16="http://schemas.microsoft.com/office/drawing/2014/main" val="1096644715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</a:rPr>
                        <a:t>CBF combination</a:t>
                      </a:r>
                      <a:endParaRPr lang="en-US" sz="2000" spc="1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Probability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</a:rPr>
                        <a:t>CBF </a:t>
                      </a:r>
                      <a:r>
                        <a:rPr lang="en-US" sz="2000" spc="10" dirty="0" err="1">
                          <a:effectLst/>
                        </a:rPr>
                        <a:t>useage</a:t>
                      </a:r>
                      <a:endParaRPr lang="en-US" sz="2000" spc="1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Probability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</a:rPr>
                        <a:t>CBF </a:t>
                      </a:r>
                      <a:r>
                        <a:rPr lang="en-US" sz="2000" spc="10" dirty="0" err="1">
                          <a:effectLst/>
                        </a:rPr>
                        <a:t>useage</a:t>
                      </a:r>
                      <a:endParaRPr lang="en-US" sz="2000" spc="1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Probability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</a:rPr>
                        <a:t>CBF </a:t>
                      </a:r>
                      <a:r>
                        <a:rPr lang="en-US" sz="2000" spc="10" dirty="0" err="1">
                          <a:effectLst/>
                        </a:rPr>
                        <a:t>useage</a:t>
                      </a:r>
                      <a:endParaRPr lang="en-US" sz="2000" spc="1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Probability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937934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</a:rPr>
                        <a:t>0000</a:t>
                      </a:r>
                      <a:endParaRPr lang="en-US" sz="2000" spc="1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  <a:highlight>
                            <a:srgbClr val="00FF00"/>
                          </a:highlight>
                        </a:rPr>
                        <a:t>6.7%</a:t>
                      </a:r>
                      <a:endParaRPr lang="en-US" sz="2000" spc="10" dirty="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0100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  <a:highlight>
                            <a:srgbClr val="FFFF00"/>
                          </a:highlight>
                        </a:rPr>
                        <a:t>3.2%</a:t>
                      </a:r>
                      <a:endParaRPr lang="en-US" sz="2000" spc="1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1000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  <a:highlight>
                            <a:srgbClr val="FFFF00"/>
                          </a:highlight>
                        </a:rPr>
                        <a:t>6.4%</a:t>
                      </a:r>
                      <a:endParaRPr lang="en-US" sz="2000" spc="1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1100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  <a:highlight>
                            <a:srgbClr val="FFFF00"/>
                          </a:highlight>
                        </a:rPr>
                        <a:t>4.8%</a:t>
                      </a:r>
                      <a:endParaRPr lang="en-US" sz="2000" spc="1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722605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0001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</a:rPr>
                        <a:t>15.0%</a:t>
                      </a:r>
                      <a:endParaRPr lang="en-US" sz="2000" spc="1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</a:rPr>
                        <a:t>0101</a:t>
                      </a:r>
                      <a:endParaRPr lang="en-US" sz="2000" spc="1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  <a:highlight>
                            <a:srgbClr val="FFFF00"/>
                          </a:highlight>
                        </a:rPr>
                        <a:t>2.4%</a:t>
                      </a:r>
                      <a:endParaRPr lang="en-US" sz="2000" spc="1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1001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  <a:highlight>
                            <a:srgbClr val="FFFF00"/>
                          </a:highlight>
                        </a:rPr>
                        <a:t>3.3%</a:t>
                      </a:r>
                      <a:endParaRPr lang="en-US" sz="2000" spc="1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1101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  <a:highlight>
                            <a:srgbClr val="FFFF00"/>
                          </a:highlight>
                        </a:rPr>
                        <a:t>3.7%</a:t>
                      </a:r>
                      <a:endParaRPr lang="en-US" sz="2000" spc="1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761832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0010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  <a:highlight>
                            <a:srgbClr val="FFFF00"/>
                          </a:highlight>
                        </a:rPr>
                        <a:t>3.0%</a:t>
                      </a:r>
                      <a:endParaRPr lang="en-US" sz="2000" spc="1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</a:rPr>
                        <a:t>0110</a:t>
                      </a:r>
                      <a:endParaRPr lang="en-US" sz="2000" spc="1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  <a:highlight>
                            <a:srgbClr val="FFFF00"/>
                          </a:highlight>
                        </a:rPr>
                        <a:t>3.2%</a:t>
                      </a:r>
                      <a:endParaRPr lang="en-US" sz="2000" spc="1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1010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  <a:highlight>
                            <a:srgbClr val="FFFF00"/>
                          </a:highlight>
                        </a:rPr>
                        <a:t>1.6%</a:t>
                      </a:r>
                      <a:endParaRPr lang="en-US" sz="2000" spc="1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1110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  <a:highlight>
                            <a:srgbClr val="FFFF00"/>
                          </a:highlight>
                        </a:rPr>
                        <a:t>5.0%</a:t>
                      </a:r>
                      <a:endParaRPr lang="en-US" sz="2000" spc="1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9076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0011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8.2%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>
                          <a:effectLst/>
                        </a:rPr>
                        <a:t>0111</a:t>
                      </a:r>
                      <a:endParaRPr lang="en-US" sz="2000" spc="1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</a:rPr>
                        <a:t>8.3%</a:t>
                      </a:r>
                      <a:endParaRPr lang="en-US" sz="2000" spc="1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</a:rPr>
                        <a:t>1011</a:t>
                      </a:r>
                      <a:endParaRPr lang="en-US" sz="2000" spc="1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  <a:highlight>
                            <a:srgbClr val="FFFF00"/>
                          </a:highlight>
                        </a:rPr>
                        <a:t>3.7%</a:t>
                      </a:r>
                      <a:endParaRPr lang="en-US" sz="2000" spc="1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</a:rPr>
                        <a:t>1111</a:t>
                      </a:r>
                      <a:endParaRPr lang="en-US" sz="2000" spc="1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2000" spc="10" dirty="0">
                          <a:effectLst/>
                        </a:rPr>
                        <a:t>21.5%</a:t>
                      </a:r>
                      <a:endParaRPr lang="en-US" sz="2000" spc="1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6613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7587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B0183-294E-4311-B763-6A719BC23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WD text change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E21BF06-647E-447D-A16F-388E11B32B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645596"/>
              </p:ext>
            </p:extLst>
          </p:nvPr>
        </p:nvGraphicFramePr>
        <p:xfrm>
          <a:off x="479424" y="1874429"/>
          <a:ext cx="10807014" cy="4693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97073">
                  <a:extLst>
                    <a:ext uri="{9D8B030D-6E8A-4147-A177-3AD203B41FA5}">
                      <a16:colId xmlns:a16="http://schemas.microsoft.com/office/drawing/2014/main" val="2673724901"/>
                    </a:ext>
                  </a:extLst>
                </a:gridCol>
                <a:gridCol w="1309941">
                  <a:extLst>
                    <a:ext uri="{9D8B030D-6E8A-4147-A177-3AD203B41FA5}">
                      <a16:colId xmlns:a16="http://schemas.microsoft.com/office/drawing/2014/main" val="4243789262"/>
                    </a:ext>
                  </a:extLst>
                </a:gridCol>
              </a:tblGrid>
              <a:tr h="66087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200">
                          <a:effectLst/>
                        </a:rPr>
                        <a:t>transform_unit( x0, y0, tbWidth, tbHeight, treeType, subTuIndex ) {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2200">
                          <a:effectLst/>
                        </a:rPr>
                        <a:t>Descriptor</a:t>
                      </a:r>
                      <a:endParaRPr lang="en-US" sz="2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extLst>
                  <a:ext uri="{0D108BD9-81ED-4DB2-BD59-A6C34878D82A}">
                    <a16:rowId xmlns:a16="http://schemas.microsoft.com/office/drawing/2014/main" val="2349321594"/>
                  </a:ext>
                </a:extLst>
              </a:tr>
              <a:tr h="33043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200">
                          <a:effectLst/>
                        </a:rPr>
                        <a:t>	if( treeType = = SINGLE_TREE  | |  treeType = = DUAL_TREE_LUMA ) {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2200">
                          <a:effectLst/>
                        </a:rPr>
                        <a:t> </a:t>
                      </a:r>
                      <a:endParaRPr lang="en-US" sz="2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extLst>
                  <a:ext uri="{0D108BD9-81ED-4DB2-BD59-A6C34878D82A}">
                    <a16:rowId xmlns:a16="http://schemas.microsoft.com/office/drawing/2014/main" val="1347832897"/>
                  </a:ext>
                </a:extLst>
              </a:tr>
              <a:tr h="16521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200" dirty="0">
                          <a:effectLst/>
                        </a:rPr>
                        <a:t>		if( ( </a:t>
                      </a:r>
                      <a:r>
                        <a:rPr lang="en-CA" sz="2200" dirty="0" err="1">
                          <a:effectLst/>
                        </a:rPr>
                        <a:t>IntraSubPartitionsSplitType</a:t>
                      </a:r>
                      <a:r>
                        <a:rPr lang="en-CA" sz="2200" dirty="0">
                          <a:effectLst/>
                        </a:rPr>
                        <a:t> =  = ISP_NO_SPLIT  &amp;&amp;  !( </a:t>
                      </a:r>
                      <a:r>
                        <a:rPr lang="en-CA" sz="2200" dirty="0" err="1">
                          <a:effectLst/>
                        </a:rPr>
                        <a:t>cu_sbt_flag</a:t>
                      </a:r>
                      <a:r>
                        <a:rPr lang="en-CA" sz="2200" dirty="0">
                          <a:effectLst/>
                        </a:rPr>
                        <a:t>  &amp;&amp;  </a:t>
                      </a:r>
                      <a:br>
                        <a:rPr lang="en-CA" sz="2200" dirty="0">
                          <a:effectLst/>
                        </a:rPr>
                      </a:br>
                      <a:r>
                        <a:rPr lang="en-CA" sz="2200" dirty="0">
                          <a:effectLst/>
                        </a:rPr>
                        <a:t>			   ( ( </a:t>
                      </a:r>
                      <a:r>
                        <a:rPr lang="en-CA" sz="2200" dirty="0" err="1">
                          <a:effectLst/>
                        </a:rPr>
                        <a:t>subTuIndex</a:t>
                      </a:r>
                      <a:r>
                        <a:rPr lang="en-CA" sz="2200" dirty="0">
                          <a:effectLst/>
                        </a:rPr>
                        <a:t>  = = 0  &amp;&amp;  </a:t>
                      </a:r>
                      <a:r>
                        <a:rPr lang="en-CA" sz="2200" dirty="0" err="1">
                          <a:effectLst/>
                        </a:rPr>
                        <a:t>cu_sbt_pos_flag</a:t>
                      </a:r>
                      <a:r>
                        <a:rPr lang="en-CA" sz="2200" dirty="0">
                          <a:effectLst/>
                        </a:rPr>
                        <a:t> )  | |  </a:t>
                      </a:r>
                      <a:br>
                        <a:rPr lang="en-CA" sz="2200" dirty="0">
                          <a:effectLst/>
                        </a:rPr>
                      </a:br>
                      <a:r>
                        <a:rPr lang="en-CA" sz="2200" dirty="0">
                          <a:effectLst/>
                        </a:rPr>
                        <a:t>			      ( </a:t>
                      </a:r>
                      <a:r>
                        <a:rPr lang="en-CA" sz="2200" dirty="0" err="1">
                          <a:effectLst/>
                        </a:rPr>
                        <a:t>subTuIndex</a:t>
                      </a:r>
                      <a:r>
                        <a:rPr lang="en-CA" sz="2200" dirty="0">
                          <a:effectLst/>
                        </a:rPr>
                        <a:t>  = = 1  &amp;&amp;  !</a:t>
                      </a:r>
                      <a:r>
                        <a:rPr lang="en-CA" sz="2200" dirty="0" err="1">
                          <a:effectLst/>
                        </a:rPr>
                        <a:t>cu_sbt_pos_flag</a:t>
                      </a:r>
                      <a:r>
                        <a:rPr lang="en-CA" sz="2200" dirty="0">
                          <a:effectLst/>
                        </a:rPr>
                        <a:t> ) ) ) )  | |  </a:t>
                      </a:r>
                      <a:br>
                        <a:rPr lang="en-CA" sz="2200" dirty="0">
                          <a:effectLst/>
                        </a:rPr>
                      </a:br>
                      <a:r>
                        <a:rPr lang="en-CA" sz="2200" dirty="0">
                          <a:effectLst/>
                        </a:rPr>
                        <a:t>			( </a:t>
                      </a:r>
                      <a:r>
                        <a:rPr lang="en-CA" sz="2200" dirty="0" err="1">
                          <a:effectLst/>
                        </a:rPr>
                        <a:t>IntraSubPartitionsSplitType</a:t>
                      </a:r>
                      <a:r>
                        <a:rPr lang="en-CA" sz="2200" dirty="0">
                          <a:effectLst/>
                        </a:rPr>
                        <a:t> != ISP_NO_SPLIT </a:t>
                      </a:r>
                      <a:r>
                        <a:rPr lang="en-CA" sz="2200" strike="sngStrike" dirty="0">
                          <a:effectLst/>
                          <a:highlight>
                            <a:srgbClr val="FFFF00"/>
                          </a:highlight>
                        </a:rPr>
                        <a:t>&amp;&amp; </a:t>
                      </a:r>
                      <a:br>
                        <a:rPr lang="en-CA" sz="2200" strike="sngStrike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2200" strike="sngStrike" dirty="0">
                          <a:effectLst/>
                          <a:highlight>
                            <a:srgbClr val="FFFF00"/>
                          </a:highlight>
                        </a:rPr>
                        <a:t>			( </a:t>
                      </a:r>
                      <a:r>
                        <a:rPr lang="en-CA" sz="22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subTuIndex</a:t>
                      </a:r>
                      <a:r>
                        <a:rPr lang="en-CA" sz="2200" strike="sngStrike" dirty="0">
                          <a:effectLst/>
                          <a:highlight>
                            <a:srgbClr val="FFFF00"/>
                          </a:highlight>
                        </a:rPr>
                        <a:t> &lt; </a:t>
                      </a:r>
                      <a:r>
                        <a:rPr lang="en-CA" sz="22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NumIntraSubPartitions</a:t>
                      </a:r>
                      <a:r>
                        <a:rPr lang="en-CA" sz="2200" strike="sngStrike" dirty="0">
                          <a:effectLst/>
                          <a:highlight>
                            <a:srgbClr val="FFFF00"/>
                          </a:highlight>
                        </a:rPr>
                        <a:t> − 1  | |  !</a:t>
                      </a:r>
                      <a:r>
                        <a:rPr lang="en-CA" sz="22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InferTuCbfLuma</a:t>
                      </a:r>
                      <a:r>
                        <a:rPr lang="en-CA" sz="2200" dirty="0">
                          <a:effectLst/>
                        </a:rPr>
                        <a:t> ) ) )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2200">
                          <a:effectLst/>
                        </a:rPr>
                        <a:t> </a:t>
                      </a:r>
                      <a:endParaRPr lang="en-US" sz="2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extLst>
                  <a:ext uri="{0D108BD9-81ED-4DB2-BD59-A6C34878D82A}">
                    <a16:rowId xmlns:a16="http://schemas.microsoft.com/office/drawing/2014/main" val="2761660287"/>
                  </a:ext>
                </a:extLst>
              </a:tr>
              <a:tr h="33043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200">
                          <a:effectLst/>
                        </a:rPr>
                        <a:t>			tu_cbf_luma[ x0 ][ y0 ]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2200">
                          <a:effectLst/>
                        </a:rPr>
                        <a:t>ae(v)</a:t>
                      </a:r>
                      <a:endParaRPr lang="en-US" sz="2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extLst>
                  <a:ext uri="{0D108BD9-81ED-4DB2-BD59-A6C34878D82A}">
                    <a16:rowId xmlns:a16="http://schemas.microsoft.com/office/drawing/2014/main" val="1483532507"/>
                  </a:ext>
                </a:extLst>
              </a:tr>
              <a:tr h="33043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200">
                          <a:effectLst/>
                        </a:rPr>
                        <a:t>		</a:t>
                      </a:r>
                      <a:r>
                        <a:rPr lang="en-CA" sz="2200" strike="sngStrike">
                          <a:effectLst/>
                          <a:highlight>
                            <a:srgbClr val="FFFF00"/>
                          </a:highlight>
                        </a:rPr>
                        <a:t>if (IntraSubPartitionsSplitType != ISP_NO_SPLIT )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2200">
                          <a:effectLst/>
                        </a:rPr>
                        <a:t> </a:t>
                      </a:r>
                      <a:endParaRPr lang="en-US" sz="2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extLst>
                  <a:ext uri="{0D108BD9-81ED-4DB2-BD59-A6C34878D82A}">
                    <a16:rowId xmlns:a16="http://schemas.microsoft.com/office/drawing/2014/main" val="4132773443"/>
                  </a:ext>
                </a:extLst>
              </a:tr>
              <a:tr h="33043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200">
                          <a:effectLst/>
                        </a:rPr>
                        <a:t>			</a:t>
                      </a:r>
                      <a:r>
                        <a:rPr lang="en-CA" sz="2200" strike="sngStrike">
                          <a:effectLst/>
                          <a:highlight>
                            <a:srgbClr val="FFFF00"/>
                          </a:highlight>
                        </a:rPr>
                        <a:t>InferTuCbfLuma  =  InferTuCbfLuma  &amp;&amp;  !tu_cbf_luma[ x0 ][ y0 ]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2200">
                          <a:effectLst/>
                        </a:rPr>
                        <a:t> </a:t>
                      </a:r>
                      <a:endParaRPr lang="en-US" sz="2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extLst>
                  <a:ext uri="{0D108BD9-81ED-4DB2-BD59-A6C34878D82A}">
                    <a16:rowId xmlns:a16="http://schemas.microsoft.com/office/drawing/2014/main" val="1545768468"/>
                  </a:ext>
                </a:extLst>
              </a:tr>
              <a:tr h="33043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200">
                          <a:effectLst/>
                        </a:rPr>
                        <a:t>	}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2200">
                          <a:effectLst/>
                        </a:rPr>
                        <a:t> </a:t>
                      </a:r>
                      <a:endParaRPr lang="en-US" sz="2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extLst>
                  <a:ext uri="{0D108BD9-81ED-4DB2-BD59-A6C34878D82A}">
                    <a16:rowId xmlns:a16="http://schemas.microsoft.com/office/drawing/2014/main" val="3212409919"/>
                  </a:ext>
                </a:extLst>
              </a:tr>
              <a:tr h="33043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200">
                          <a:effectLst/>
                        </a:rPr>
                        <a:t> 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2200" dirty="0">
                          <a:effectLst/>
                        </a:rPr>
                        <a:t> </a:t>
                      </a:r>
                      <a:endParaRPr lang="en-US" sz="22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22730" marR="122730" marT="0" marB="0"/>
                </a:tc>
                <a:extLst>
                  <a:ext uri="{0D108BD9-81ED-4DB2-BD59-A6C34878D82A}">
                    <a16:rowId xmlns:a16="http://schemas.microsoft.com/office/drawing/2014/main" val="22420767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2030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FE4BE-E66D-4797-8618-554F6DA4B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results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3B39377-00A6-49AD-ABF2-109EB6F93629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761459560"/>
              </p:ext>
            </p:extLst>
          </p:nvPr>
        </p:nvGraphicFramePr>
        <p:xfrm>
          <a:off x="172995" y="1532804"/>
          <a:ext cx="5287061" cy="25524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8964">
                  <a:extLst>
                    <a:ext uri="{9D8B030D-6E8A-4147-A177-3AD203B41FA5}">
                      <a16:colId xmlns:a16="http://schemas.microsoft.com/office/drawing/2014/main" val="1466931365"/>
                    </a:ext>
                  </a:extLst>
                </a:gridCol>
                <a:gridCol w="784784">
                  <a:extLst>
                    <a:ext uri="{9D8B030D-6E8A-4147-A177-3AD203B41FA5}">
                      <a16:colId xmlns:a16="http://schemas.microsoft.com/office/drawing/2014/main" val="3779260427"/>
                    </a:ext>
                  </a:extLst>
                </a:gridCol>
                <a:gridCol w="872646">
                  <a:extLst>
                    <a:ext uri="{9D8B030D-6E8A-4147-A177-3AD203B41FA5}">
                      <a16:colId xmlns:a16="http://schemas.microsoft.com/office/drawing/2014/main" val="2663307154"/>
                    </a:ext>
                  </a:extLst>
                </a:gridCol>
                <a:gridCol w="872646">
                  <a:extLst>
                    <a:ext uri="{9D8B030D-6E8A-4147-A177-3AD203B41FA5}">
                      <a16:colId xmlns:a16="http://schemas.microsoft.com/office/drawing/2014/main" val="3874615512"/>
                    </a:ext>
                  </a:extLst>
                </a:gridCol>
                <a:gridCol w="654272">
                  <a:extLst>
                    <a:ext uri="{9D8B030D-6E8A-4147-A177-3AD203B41FA5}">
                      <a16:colId xmlns:a16="http://schemas.microsoft.com/office/drawing/2014/main" val="509053218"/>
                    </a:ext>
                  </a:extLst>
                </a:gridCol>
                <a:gridCol w="703749">
                  <a:extLst>
                    <a:ext uri="{9D8B030D-6E8A-4147-A177-3AD203B41FA5}">
                      <a16:colId xmlns:a16="http://schemas.microsoft.com/office/drawing/2014/main" val="1375485668"/>
                    </a:ext>
                  </a:extLst>
                </a:gridCol>
              </a:tblGrid>
              <a:tr h="272330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77066" marR="77066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All Intra Main10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102755" marR="102755" marT="51377" marB="51377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513780"/>
                  </a:ext>
                </a:extLst>
              </a:tr>
              <a:tr h="272330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77066" marR="77066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Over VTM-4.0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102755" marR="102755" marT="51377" marB="51377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5507660"/>
                  </a:ext>
                </a:extLst>
              </a:tr>
              <a:tr h="183808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+mn-lt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Y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U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V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EncT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DecT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extLst>
                  <a:ext uri="{0D108BD9-81ED-4DB2-BD59-A6C34878D82A}">
                    <a16:rowId xmlns:a16="http://schemas.microsoft.com/office/drawing/2014/main" val="409242638"/>
                  </a:ext>
                </a:extLst>
              </a:tr>
              <a:tr h="18380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0,03%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0,04%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0,07%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94%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extLst>
                  <a:ext uri="{0D108BD9-81ED-4DB2-BD59-A6C34878D82A}">
                    <a16:rowId xmlns:a16="http://schemas.microsoft.com/office/drawing/2014/main" val="1646627388"/>
                  </a:ext>
                </a:extLst>
              </a:tr>
              <a:tr h="18380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0,15%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0,02%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92%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extLst>
                  <a:ext uri="{0D108BD9-81ED-4DB2-BD59-A6C34878D82A}">
                    <a16:rowId xmlns:a16="http://schemas.microsoft.com/office/drawing/2014/main" val="28866791"/>
                  </a:ext>
                </a:extLst>
              </a:tr>
              <a:tr h="18380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0,10%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91%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101%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extLst>
                  <a:ext uri="{0D108BD9-81ED-4DB2-BD59-A6C34878D82A}">
                    <a16:rowId xmlns:a16="http://schemas.microsoft.com/office/drawing/2014/main" val="1593010212"/>
                  </a:ext>
                </a:extLst>
              </a:tr>
              <a:tr h="18380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Class C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-0,03%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81%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101%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extLst>
                  <a:ext uri="{0D108BD9-81ED-4DB2-BD59-A6C34878D82A}">
                    <a16:rowId xmlns:a16="http://schemas.microsoft.com/office/drawing/2014/main" val="3729343394"/>
                  </a:ext>
                </a:extLst>
              </a:tr>
              <a:tr h="18380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Class E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0,07%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0,09%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0,10%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88%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101%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extLst>
                  <a:ext uri="{0D108BD9-81ED-4DB2-BD59-A6C34878D82A}">
                    <a16:rowId xmlns:a16="http://schemas.microsoft.com/office/drawing/2014/main" val="4245493510"/>
                  </a:ext>
                </a:extLst>
              </a:tr>
              <a:tr h="18380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Overall 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0,04%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0,06%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100%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extLst>
                  <a:ext uri="{0D108BD9-81ED-4DB2-BD59-A6C34878D82A}">
                    <a16:rowId xmlns:a16="http://schemas.microsoft.com/office/drawing/2014/main" val="603196903"/>
                  </a:ext>
                </a:extLst>
              </a:tr>
              <a:tr h="18380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0,13%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0,01%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78%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101%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extLst>
                  <a:ext uri="{0D108BD9-81ED-4DB2-BD59-A6C34878D82A}">
                    <a16:rowId xmlns:a16="http://schemas.microsoft.com/office/drawing/2014/main" val="3821247279"/>
                  </a:ext>
                </a:extLst>
              </a:tr>
              <a:tr h="18380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F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0,08%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87%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7066" marR="77066" marT="0" marB="0" anchor="ctr"/>
                </a:tc>
                <a:extLst>
                  <a:ext uri="{0D108BD9-81ED-4DB2-BD59-A6C34878D82A}">
                    <a16:rowId xmlns:a16="http://schemas.microsoft.com/office/drawing/2014/main" val="337228922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B605E6E-6A27-45BB-81B9-DDF37CFAA8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76705"/>
              </p:ext>
            </p:extLst>
          </p:nvPr>
        </p:nvGraphicFramePr>
        <p:xfrm>
          <a:off x="6096000" y="1562214"/>
          <a:ext cx="5287060" cy="234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4689">
                  <a:extLst>
                    <a:ext uri="{9D8B030D-6E8A-4147-A177-3AD203B41FA5}">
                      <a16:colId xmlns:a16="http://schemas.microsoft.com/office/drawing/2014/main" val="3467419054"/>
                    </a:ext>
                  </a:extLst>
                </a:gridCol>
                <a:gridCol w="862326">
                  <a:extLst>
                    <a:ext uri="{9D8B030D-6E8A-4147-A177-3AD203B41FA5}">
                      <a16:colId xmlns:a16="http://schemas.microsoft.com/office/drawing/2014/main" val="850626083"/>
                    </a:ext>
                  </a:extLst>
                </a:gridCol>
                <a:gridCol w="861475">
                  <a:extLst>
                    <a:ext uri="{9D8B030D-6E8A-4147-A177-3AD203B41FA5}">
                      <a16:colId xmlns:a16="http://schemas.microsoft.com/office/drawing/2014/main" val="3149754761"/>
                    </a:ext>
                  </a:extLst>
                </a:gridCol>
                <a:gridCol w="861475">
                  <a:extLst>
                    <a:ext uri="{9D8B030D-6E8A-4147-A177-3AD203B41FA5}">
                      <a16:colId xmlns:a16="http://schemas.microsoft.com/office/drawing/2014/main" val="1569046443"/>
                    </a:ext>
                  </a:extLst>
                </a:gridCol>
                <a:gridCol w="646319">
                  <a:extLst>
                    <a:ext uri="{9D8B030D-6E8A-4147-A177-3AD203B41FA5}">
                      <a16:colId xmlns:a16="http://schemas.microsoft.com/office/drawing/2014/main" val="490566223"/>
                    </a:ext>
                  </a:extLst>
                </a:gridCol>
                <a:gridCol w="660776">
                  <a:extLst>
                    <a:ext uri="{9D8B030D-6E8A-4147-A177-3AD203B41FA5}">
                      <a16:colId xmlns:a16="http://schemas.microsoft.com/office/drawing/2014/main" val="269401735"/>
                    </a:ext>
                  </a:extLst>
                </a:gridCol>
              </a:tblGrid>
              <a:tr h="191239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Random Access Main 10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7983139"/>
                  </a:ext>
                </a:extLst>
              </a:tr>
              <a:tr h="191239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Over VTM-4.0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769507"/>
                  </a:ext>
                </a:extLst>
              </a:tr>
              <a:tr h="191239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Y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U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V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EncT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DecT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8966065"/>
                  </a:ext>
                </a:extLst>
              </a:tr>
              <a:tr h="1912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88%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100%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65682652"/>
                  </a:ext>
                </a:extLst>
              </a:tr>
              <a:tr h="1912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Class A2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0,10%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101%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4044008"/>
                  </a:ext>
                </a:extLst>
              </a:tr>
              <a:tr h="1912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83%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100%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3831092"/>
                  </a:ext>
                </a:extLst>
              </a:tr>
              <a:tr h="1912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-0,26%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82%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100%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52640"/>
                  </a:ext>
                </a:extLst>
              </a:tr>
              <a:tr h="1912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9121522"/>
                  </a:ext>
                </a:extLst>
              </a:tr>
              <a:tr h="1912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Overall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0,00%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85%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100%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94245855"/>
                  </a:ext>
                </a:extLst>
              </a:tr>
              <a:tr h="1912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0,39%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83%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8176750"/>
                  </a:ext>
                </a:extLst>
              </a:tr>
              <a:tr h="1912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F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102%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999912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7F7EF23-53E7-41CB-9D06-CA2D289DB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301763"/>
              </p:ext>
            </p:extLst>
          </p:nvPr>
        </p:nvGraphicFramePr>
        <p:xfrm>
          <a:off x="6096000" y="4122306"/>
          <a:ext cx="5287060" cy="234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4688">
                  <a:extLst>
                    <a:ext uri="{9D8B030D-6E8A-4147-A177-3AD203B41FA5}">
                      <a16:colId xmlns:a16="http://schemas.microsoft.com/office/drawing/2014/main" val="106655858"/>
                    </a:ext>
                  </a:extLst>
                </a:gridCol>
                <a:gridCol w="862325">
                  <a:extLst>
                    <a:ext uri="{9D8B030D-6E8A-4147-A177-3AD203B41FA5}">
                      <a16:colId xmlns:a16="http://schemas.microsoft.com/office/drawing/2014/main" val="778594835"/>
                    </a:ext>
                  </a:extLst>
                </a:gridCol>
                <a:gridCol w="861476">
                  <a:extLst>
                    <a:ext uri="{9D8B030D-6E8A-4147-A177-3AD203B41FA5}">
                      <a16:colId xmlns:a16="http://schemas.microsoft.com/office/drawing/2014/main" val="2333616915"/>
                    </a:ext>
                  </a:extLst>
                </a:gridCol>
                <a:gridCol w="861476">
                  <a:extLst>
                    <a:ext uri="{9D8B030D-6E8A-4147-A177-3AD203B41FA5}">
                      <a16:colId xmlns:a16="http://schemas.microsoft.com/office/drawing/2014/main" val="3361208319"/>
                    </a:ext>
                  </a:extLst>
                </a:gridCol>
                <a:gridCol w="646319">
                  <a:extLst>
                    <a:ext uri="{9D8B030D-6E8A-4147-A177-3AD203B41FA5}">
                      <a16:colId xmlns:a16="http://schemas.microsoft.com/office/drawing/2014/main" val="72877365"/>
                    </a:ext>
                  </a:extLst>
                </a:gridCol>
                <a:gridCol w="660776">
                  <a:extLst>
                    <a:ext uri="{9D8B030D-6E8A-4147-A177-3AD203B41FA5}">
                      <a16:colId xmlns:a16="http://schemas.microsoft.com/office/drawing/2014/main" val="4136991211"/>
                    </a:ext>
                  </a:extLst>
                </a:gridCol>
              </a:tblGrid>
              <a:tr h="205404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Low delay B Main10 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97310"/>
                  </a:ext>
                </a:extLst>
              </a:tr>
              <a:tr h="205404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Over VTM-4.0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3424195"/>
                  </a:ext>
                </a:extLst>
              </a:tr>
              <a:tr h="20540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Y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U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V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EncT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DecT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656711"/>
                  </a:ext>
                </a:extLst>
              </a:tr>
              <a:tr h="205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9458342"/>
                  </a:ext>
                </a:extLst>
              </a:tr>
              <a:tr h="205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5861401"/>
                  </a:ext>
                </a:extLst>
              </a:tr>
              <a:tr h="205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-0,37%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97%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1132956"/>
                  </a:ext>
                </a:extLst>
              </a:tr>
              <a:tr h="205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0,32%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86%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6504699"/>
                  </a:ext>
                </a:extLst>
              </a:tr>
              <a:tr h="205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0,10%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0,22%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0,15%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98%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13715509"/>
                  </a:ext>
                </a:extLst>
              </a:tr>
              <a:tr h="205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Overall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0,01%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0,11%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-0,14%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99%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8511834"/>
                  </a:ext>
                </a:extLst>
              </a:tr>
              <a:tr h="205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-0,21%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-0,64%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74%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4472621"/>
                  </a:ext>
                </a:extLst>
              </a:tr>
              <a:tr h="205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F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0,32%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-0,07%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87%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197808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99A1607-9509-4142-85EC-E79320399BF6}"/>
              </a:ext>
            </a:extLst>
          </p:cNvPr>
          <p:cNvSpPr txBox="1"/>
          <p:nvPr/>
        </p:nvSpPr>
        <p:spPr bwMode="auto">
          <a:xfrm>
            <a:off x="172994" y="4338764"/>
            <a:ext cx="5287059" cy="20429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Encoding time on different machines</a:t>
            </a:r>
          </a:p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Decoding on same </a:t>
            </a:r>
            <a:r>
              <a:rPr lang="sv-SE" sz="2000" dirty="0" err="1"/>
              <a:t>machine</a:t>
            </a:r>
            <a:endParaRPr lang="sv-SE" sz="2000" dirty="0"/>
          </a:p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Cross-checker </a:t>
            </a:r>
            <a:r>
              <a:rPr lang="sv-SE" sz="2000" dirty="0" err="1"/>
              <a:t>results</a:t>
            </a:r>
            <a:r>
              <a:rPr lang="sv-SE" sz="2000" dirty="0"/>
              <a:t> show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 err="1"/>
              <a:t>Encoding</a:t>
            </a:r>
            <a:r>
              <a:rPr lang="sv-SE" sz="2000" dirty="0"/>
              <a:t> </a:t>
            </a:r>
            <a:r>
              <a:rPr lang="sv-SE" sz="2000" dirty="0" err="1"/>
              <a:t>time</a:t>
            </a:r>
            <a:r>
              <a:rPr lang="sv-SE" sz="2000" dirty="0"/>
              <a:t> ~ 99%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 err="1"/>
              <a:t>Decoding</a:t>
            </a:r>
            <a:r>
              <a:rPr lang="sv-SE" sz="2000" dirty="0"/>
              <a:t> </a:t>
            </a:r>
            <a:r>
              <a:rPr lang="sv-SE" sz="2000" dirty="0" err="1"/>
              <a:t>time</a:t>
            </a:r>
            <a:r>
              <a:rPr lang="sv-SE" sz="2000" dirty="0"/>
              <a:t> ~ 99%</a:t>
            </a:r>
          </a:p>
        </p:txBody>
      </p:sp>
    </p:spTree>
    <p:extLst>
      <p:ext uri="{BB962C8B-B14F-4D97-AF65-F5344CB8AC3E}">
        <p14:creationId xmlns:p14="http://schemas.microsoft.com/office/powerpoint/2010/main" val="2598053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05EDF-056B-449B-B6F6-272E6DEAE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FA883-3FA4-4360-AF97-73412E0748F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 err="1"/>
              <a:t>Advantage</a:t>
            </a:r>
            <a:r>
              <a:rPr lang="sv-SE" dirty="0"/>
              <a:t> to explicit signal the CBF for </a:t>
            </a:r>
            <a:r>
              <a:rPr lang="sv-SE" dirty="0" err="1"/>
              <a:t>each</a:t>
            </a:r>
            <a:r>
              <a:rPr lang="sv-SE" dirty="0"/>
              <a:t> </a:t>
            </a:r>
            <a:r>
              <a:rPr lang="sv-SE" dirty="0" err="1"/>
              <a:t>sub</a:t>
            </a:r>
            <a:r>
              <a:rPr lang="sv-SE" dirty="0"/>
              <a:t>-partition</a:t>
            </a:r>
          </a:p>
          <a:p>
            <a:pPr lvl="1"/>
            <a:r>
              <a:rPr lang="sv-SE" dirty="0" err="1"/>
              <a:t>Harmonize</a:t>
            </a:r>
            <a:r>
              <a:rPr lang="sv-SE" dirty="0"/>
              <a:t> CBF </a:t>
            </a:r>
            <a:r>
              <a:rPr lang="sv-SE" dirty="0" err="1"/>
              <a:t>decoding</a:t>
            </a:r>
            <a:r>
              <a:rPr lang="sv-SE" dirty="0"/>
              <a:t> process for </a:t>
            </a:r>
            <a:r>
              <a:rPr lang="sv-SE" dirty="0" err="1"/>
              <a:t>each</a:t>
            </a:r>
            <a:r>
              <a:rPr lang="sv-SE" dirty="0"/>
              <a:t> </a:t>
            </a:r>
            <a:r>
              <a:rPr lang="sv-SE" dirty="0" err="1"/>
              <a:t>sub</a:t>
            </a:r>
            <a:r>
              <a:rPr lang="sv-SE" dirty="0"/>
              <a:t>-partition</a:t>
            </a:r>
          </a:p>
          <a:p>
            <a:pPr lvl="1"/>
            <a:r>
              <a:rPr lang="sv-SE" dirty="0" err="1"/>
              <a:t>Remove</a:t>
            </a:r>
            <a:r>
              <a:rPr lang="sv-SE" dirty="0"/>
              <a:t> the </a:t>
            </a:r>
            <a:r>
              <a:rPr lang="sv-SE" dirty="0" err="1"/>
              <a:t>encoder</a:t>
            </a:r>
            <a:r>
              <a:rPr lang="sv-SE" dirty="0"/>
              <a:t> </a:t>
            </a:r>
            <a:r>
              <a:rPr lang="sv-SE" dirty="0" err="1"/>
              <a:t>restriction</a:t>
            </a:r>
            <a:endParaRPr lang="en-US" dirty="0"/>
          </a:p>
          <a:p>
            <a:pPr lvl="1"/>
            <a:r>
              <a:rPr lang="sv-SE" dirty="0"/>
              <a:t>Marginal </a:t>
            </a:r>
            <a:r>
              <a:rPr lang="sv-SE" dirty="0" err="1"/>
              <a:t>impact</a:t>
            </a:r>
            <a:r>
              <a:rPr lang="sv-SE" dirty="0"/>
              <a:t> on </a:t>
            </a:r>
            <a:r>
              <a:rPr lang="sv-SE" dirty="0" err="1"/>
              <a:t>coding</a:t>
            </a:r>
            <a:r>
              <a:rPr lang="sv-SE" dirty="0"/>
              <a:t> </a:t>
            </a:r>
            <a:r>
              <a:rPr lang="sv-SE" dirty="0" err="1"/>
              <a:t>efficiency</a:t>
            </a:r>
            <a:r>
              <a:rPr lang="sv-SE" dirty="0"/>
              <a:t> for AI</a:t>
            </a:r>
          </a:p>
          <a:p>
            <a:pPr lvl="1"/>
            <a:r>
              <a:rPr lang="sv-SE" dirty="0"/>
              <a:t>Negligible </a:t>
            </a:r>
            <a:r>
              <a:rPr lang="sv-SE" dirty="0" err="1"/>
              <a:t>impact</a:t>
            </a:r>
            <a:r>
              <a:rPr lang="sv-SE" dirty="0"/>
              <a:t> on </a:t>
            </a:r>
            <a:r>
              <a:rPr lang="sv-SE" dirty="0" err="1"/>
              <a:t>coding</a:t>
            </a:r>
            <a:r>
              <a:rPr lang="sv-SE" dirty="0"/>
              <a:t> </a:t>
            </a:r>
            <a:r>
              <a:rPr lang="sv-SE" dirty="0" err="1"/>
              <a:t>efficiency</a:t>
            </a:r>
            <a:r>
              <a:rPr lang="sv-SE" dirty="0"/>
              <a:t> for RA / LDB</a:t>
            </a:r>
          </a:p>
        </p:txBody>
      </p:sp>
    </p:spTree>
    <p:extLst>
      <p:ext uri="{BB962C8B-B14F-4D97-AF65-F5344CB8AC3E}">
        <p14:creationId xmlns:p14="http://schemas.microsoft.com/office/powerpoint/2010/main" val="1040321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181</TotalTime>
  <Words>663</Words>
  <Application>Microsoft Office PowerPoint</Application>
  <PresentationFormat>Widescreen</PresentationFormat>
  <Paragraphs>273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Symbol</vt:lpstr>
      <vt:lpstr>Arial</vt:lpstr>
      <vt:lpstr>Ericsson Hilda</vt:lpstr>
      <vt:lpstr>Ericsson Technical Icons</vt:lpstr>
      <vt:lpstr>Malgun Gothic</vt:lpstr>
      <vt:lpstr>Ericsson Hilda Light</vt:lpstr>
      <vt:lpstr>Times New Roman</vt:lpstr>
      <vt:lpstr>SimSun</vt:lpstr>
      <vt:lpstr>PresentationTemplate2017</vt:lpstr>
      <vt:lpstr>JVET-N0358 Harmonization of CBF coding for ISP coding mode</vt:lpstr>
      <vt:lpstr>CBF for intra sub-partition in VTM4 </vt:lpstr>
      <vt:lpstr>Proposed method Explicit signal CBF for all sub-partitions</vt:lpstr>
      <vt:lpstr>Statistic of CBF useage for block is divided into 4 sub-partitions</vt:lpstr>
      <vt:lpstr>WD text change</vt:lpstr>
      <vt:lpstr>Simulation 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Zhi Zhang A</dc:creator>
  <cp:keywords/>
  <dc:description/>
  <cp:lastModifiedBy>JVET-N0358</cp:lastModifiedBy>
  <cp:revision>55</cp:revision>
  <dcterms:created xsi:type="dcterms:W3CDTF">2019-03-20T14:18:36Z</dcterms:created>
  <dcterms:modified xsi:type="dcterms:W3CDTF">2019-03-22T09:42:30Z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