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11"/>
  </p:notesMasterIdLst>
  <p:sldIdLst>
    <p:sldId id="285" r:id="rId2"/>
    <p:sldId id="287" r:id="rId3"/>
    <p:sldId id="294" r:id="rId4"/>
    <p:sldId id="296" r:id="rId5"/>
    <p:sldId id="295" r:id="rId6"/>
    <p:sldId id="297" r:id="rId7"/>
    <p:sldId id="298" r:id="rId8"/>
    <p:sldId id="299" r:id="rId9"/>
    <p:sldId id="28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390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392891"/>
            <a:ext cx="11402060" cy="1713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JVET-N0336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CE2/4-related: On motion field storage reduction for spatial motion prediction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299" y="4111724"/>
            <a:ext cx="89804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Yi-Wen Chen, Tsung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-chuan Ma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3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Motivation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231" y="1406885"/>
            <a:ext cx="10869538" cy="2370359"/>
          </a:xfrm>
        </p:spPr>
        <p:txBody>
          <a:bodyPr>
            <a:normAutofit/>
          </a:bodyPr>
          <a:lstStyle/>
          <a:p>
            <a:pPr hangingPunct="0"/>
            <a:r>
              <a:rPr lang="en-US" altLang="zh-TW" sz="3600" dirty="0"/>
              <a:t>In the VCC, motion field is composed of MVs and CPMVs</a:t>
            </a:r>
            <a:endParaRPr lang="en-CA" sz="3600" dirty="0"/>
          </a:p>
          <a:p>
            <a:pPr hangingPunct="0"/>
            <a:r>
              <a:rPr lang="en-CA" sz="3600" dirty="0"/>
              <a:t>The dynamic ranges of both MVs and CPMVs are 18-bit</a:t>
            </a:r>
          </a:p>
          <a:p>
            <a:pPr hangingPunct="0"/>
            <a:r>
              <a:rPr lang="en-CA" sz="3600" dirty="0"/>
              <a:t>Temporal MVs are stored based on 6-bit mantissa and 4-bit exponent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B94157D-A2DF-46D5-A1E5-530EA72AB6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356776"/>
              </p:ext>
            </p:extLst>
          </p:nvPr>
        </p:nvGraphicFramePr>
        <p:xfrm>
          <a:off x="423486" y="4112644"/>
          <a:ext cx="11515947" cy="1706880"/>
        </p:xfrm>
        <a:graphic>
          <a:graphicData uri="http://schemas.openxmlformats.org/drawingml/2006/table">
            <a:tbl>
              <a:tblPr firstRow="1" firstCol="1" bandRow="1"/>
              <a:tblGrid>
                <a:gridCol w="1391285">
                  <a:extLst>
                    <a:ext uri="{9D8B030D-6E8A-4147-A177-3AD203B41FA5}">
                      <a16:colId xmlns:a16="http://schemas.microsoft.com/office/drawing/2014/main" val="1126209011"/>
                    </a:ext>
                  </a:extLst>
                </a:gridCol>
                <a:gridCol w="2181243">
                  <a:extLst>
                    <a:ext uri="{9D8B030D-6E8A-4147-A177-3AD203B41FA5}">
                      <a16:colId xmlns:a16="http://schemas.microsoft.com/office/drawing/2014/main" val="314100495"/>
                    </a:ext>
                  </a:extLst>
                </a:gridCol>
                <a:gridCol w="2503918">
                  <a:extLst>
                    <a:ext uri="{9D8B030D-6E8A-4147-A177-3AD203B41FA5}">
                      <a16:colId xmlns:a16="http://schemas.microsoft.com/office/drawing/2014/main" val="904094635"/>
                    </a:ext>
                  </a:extLst>
                </a:gridCol>
                <a:gridCol w="2116065">
                  <a:extLst>
                    <a:ext uri="{9D8B030D-6E8A-4147-A177-3AD203B41FA5}">
                      <a16:colId xmlns:a16="http://schemas.microsoft.com/office/drawing/2014/main" val="808576941"/>
                    </a:ext>
                  </a:extLst>
                </a:gridCol>
                <a:gridCol w="1803163">
                  <a:extLst>
                    <a:ext uri="{9D8B030D-6E8A-4147-A177-3AD203B41FA5}">
                      <a16:colId xmlns:a16="http://schemas.microsoft.com/office/drawing/2014/main" val="3625840213"/>
                    </a:ext>
                  </a:extLst>
                </a:gridCol>
                <a:gridCol w="1520273">
                  <a:extLst>
                    <a:ext uri="{9D8B030D-6E8A-4147-A177-3AD203B41FA5}">
                      <a16:colId xmlns:a16="http://schemas.microsoft.com/office/drawing/2014/main" val="4138543253"/>
                    </a:ext>
                  </a:extLst>
                </a:gridCol>
              </a:tblGrid>
              <a:tr h="49657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Storage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Local MV storage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Local CPMV storage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MV line-buffer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HMVP buffer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Total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78236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Size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864 bytes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1296 bytes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8640 bytes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90 bytes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10890 bytes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61411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347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Proposed Method #1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231" y="1184690"/>
            <a:ext cx="10869538" cy="3062568"/>
          </a:xfrm>
        </p:spPr>
        <p:txBody>
          <a:bodyPr>
            <a:normAutofit lnSpcReduction="10000"/>
          </a:bodyPr>
          <a:lstStyle/>
          <a:p>
            <a:pPr hangingPunct="0"/>
            <a:r>
              <a:rPr lang="en-CA" sz="3600" dirty="0"/>
              <a:t>Proposed to store the spatial motion information using a 8-bit mantissa and 4-bit exponent</a:t>
            </a:r>
          </a:p>
          <a:p>
            <a:pPr hangingPunct="0"/>
            <a:r>
              <a:rPr lang="en-CA" sz="3600" dirty="0"/>
              <a:t>The converted motion contains 4×4 subblock MVs and the affine CPMVs stored in the local buffer and 4×4 subblock MVs in the line-buffer</a:t>
            </a:r>
          </a:p>
          <a:p>
            <a:pPr hangingPunct="0">
              <a:lnSpc>
                <a:spcPct val="100000"/>
              </a:lnSpc>
            </a:pPr>
            <a:r>
              <a:rPr lang="en-US" sz="3600" b="1" i="1" dirty="0"/>
              <a:t>33% storage reduction</a:t>
            </a:r>
            <a:endParaRPr lang="en-CA" sz="3600" b="1" i="1" dirty="0"/>
          </a:p>
          <a:p>
            <a:pPr hangingPunct="0"/>
            <a:endParaRPr lang="en-CA" sz="36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C47B214-1F97-4684-80DA-6CD9F584ED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2643321"/>
              </p:ext>
            </p:extLst>
          </p:nvPr>
        </p:nvGraphicFramePr>
        <p:xfrm>
          <a:off x="268806" y="4444700"/>
          <a:ext cx="11823493" cy="1706880"/>
        </p:xfrm>
        <a:graphic>
          <a:graphicData uri="http://schemas.openxmlformats.org/drawingml/2006/table">
            <a:tbl>
              <a:tblPr firstRow="1" firstCol="1" bandRow="1"/>
              <a:tblGrid>
                <a:gridCol w="1391285">
                  <a:extLst>
                    <a:ext uri="{9D8B030D-6E8A-4147-A177-3AD203B41FA5}">
                      <a16:colId xmlns:a16="http://schemas.microsoft.com/office/drawing/2014/main" val="2784799570"/>
                    </a:ext>
                  </a:extLst>
                </a:gridCol>
                <a:gridCol w="2246019">
                  <a:extLst>
                    <a:ext uri="{9D8B030D-6E8A-4147-A177-3AD203B41FA5}">
                      <a16:colId xmlns:a16="http://schemas.microsoft.com/office/drawing/2014/main" val="1751591801"/>
                    </a:ext>
                  </a:extLst>
                </a:gridCol>
                <a:gridCol w="2948299">
                  <a:extLst>
                    <a:ext uri="{9D8B030D-6E8A-4147-A177-3AD203B41FA5}">
                      <a16:colId xmlns:a16="http://schemas.microsoft.com/office/drawing/2014/main" val="3722411432"/>
                    </a:ext>
                  </a:extLst>
                </a:gridCol>
                <a:gridCol w="1888620">
                  <a:extLst>
                    <a:ext uri="{9D8B030D-6E8A-4147-A177-3AD203B41FA5}">
                      <a16:colId xmlns:a16="http://schemas.microsoft.com/office/drawing/2014/main" val="440512520"/>
                    </a:ext>
                  </a:extLst>
                </a:gridCol>
                <a:gridCol w="1709159">
                  <a:extLst>
                    <a:ext uri="{9D8B030D-6E8A-4147-A177-3AD203B41FA5}">
                      <a16:colId xmlns:a16="http://schemas.microsoft.com/office/drawing/2014/main" val="2499890082"/>
                    </a:ext>
                  </a:extLst>
                </a:gridCol>
                <a:gridCol w="1640111">
                  <a:extLst>
                    <a:ext uri="{9D8B030D-6E8A-4147-A177-3AD203B41FA5}">
                      <a16:colId xmlns:a16="http://schemas.microsoft.com/office/drawing/2014/main" val="167620438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Storage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Local MV storage*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Local CPMV storage*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MV line-buffer*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HMVP buffer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Total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9686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Size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576 bytes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864 bytes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5760 bytes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90 bytes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7290 bytes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315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407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347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Proposed Method #1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03FA928-0486-476B-A735-54D09DBA3E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7" y="1524000"/>
            <a:ext cx="5560053" cy="22503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278187E-FACB-4096-8113-F5C0F88797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1928" y="1539240"/>
            <a:ext cx="5560052" cy="22503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440E9C5-A466-4C28-BCCD-7615AE0371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7" y="4099560"/>
            <a:ext cx="5560053" cy="225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8545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347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Proposed Method #2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231" y="1184690"/>
            <a:ext cx="10869538" cy="1857613"/>
          </a:xfrm>
        </p:spPr>
        <p:txBody>
          <a:bodyPr>
            <a:normAutofit/>
          </a:bodyPr>
          <a:lstStyle/>
          <a:p>
            <a:pPr hangingPunct="0"/>
            <a:r>
              <a:rPr lang="en-CA" sz="3600" dirty="0"/>
              <a:t>Proposed to store 4×4 subblock MVs in line-buffer using a 7-bit mantissa and 4-bit exponent</a:t>
            </a:r>
          </a:p>
          <a:p>
            <a:pPr hangingPunct="0">
              <a:lnSpc>
                <a:spcPct val="100000"/>
              </a:lnSpc>
            </a:pPr>
            <a:r>
              <a:rPr lang="en-US" sz="3600" b="1" i="1" dirty="0"/>
              <a:t>31% storage reduction</a:t>
            </a:r>
            <a:endParaRPr lang="en-CA" sz="3600" b="1" i="1" dirty="0"/>
          </a:p>
          <a:p>
            <a:pPr hangingPunct="0"/>
            <a:endParaRPr lang="en-CA" sz="36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11EA006-4D04-417C-B5A3-BEB16EC784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287706"/>
              </p:ext>
            </p:extLst>
          </p:nvPr>
        </p:nvGraphicFramePr>
        <p:xfrm>
          <a:off x="314677" y="3664366"/>
          <a:ext cx="11562645" cy="1706880"/>
        </p:xfrm>
        <a:graphic>
          <a:graphicData uri="http://schemas.openxmlformats.org/drawingml/2006/table">
            <a:tbl>
              <a:tblPr firstRow="1" firstCol="1" bandRow="1"/>
              <a:tblGrid>
                <a:gridCol w="1722092">
                  <a:extLst>
                    <a:ext uri="{9D8B030D-6E8A-4147-A177-3AD203B41FA5}">
                      <a16:colId xmlns:a16="http://schemas.microsoft.com/office/drawing/2014/main" val="112974342"/>
                    </a:ext>
                  </a:extLst>
                </a:gridCol>
                <a:gridCol w="1939896">
                  <a:extLst>
                    <a:ext uri="{9D8B030D-6E8A-4147-A177-3AD203B41FA5}">
                      <a16:colId xmlns:a16="http://schemas.microsoft.com/office/drawing/2014/main" val="418882682"/>
                    </a:ext>
                  </a:extLst>
                </a:gridCol>
                <a:gridCol w="2709016">
                  <a:extLst>
                    <a:ext uri="{9D8B030D-6E8A-4147-A177-3AD203B41FA5}">
                      <a16:colId xmlns:a16="http://schemas.microsoft.com/office/drawing/2014/main" val="3892159561"/>
                    </a:ext>
                  </a:extLst>
                </a:gridCol>
                <a:gridCol w="1974078">
                  <a:extLst>
                    <a:ext uri="{9D8B030D-6E8A-4147-A177-3AD203B41FA5}">
                      <a16:colId xmlns:a16="http://schemas.microsoft.com/office/drawing/2014/main" val="3697942423"/>
                    </a:ext>
                  </a:extLst>
                </a:gridCol>
                <a:gridCol w="2085174">
                  <a:extLst>
                    <a:ext uri="{9D8B030D-6E8A-4147-A177-3AD203B41FA5}">
                      <a16:colId xmlns:a16="http://schemas.microsoft.com/office/drawing/2014/main" val="882874556"/>
                    </a:ext>
                  </a:extLst>
                </a:gridCol>
                <a:gridCol w="1132389">
                  <a:extLst>
                    <a:ext uri="{9D8B030D-6E8A-4147-A177-3AD203B41FA5}">
                      <a16:colId xmlns:a16="http://schemas.microsoft.com/office/drawing/2014/main" val="19512837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Storage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Local MV storage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Local CPMV storage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MV line-buffer*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HMVP buffer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Total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3888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Size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864 bytes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1296 bytes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5280 bytes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90 bytes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7530 bytes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53366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3133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347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Proposed Method #2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AF4528-2367-4CAB-9A84-14FDE7A18C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017" y="1357587"/>
            <a:ext cx="5117921" cy="207141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828A381-7FAB-4191-BC4F-B9DC16050D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5914" y="1386090"/>
            <a:ext cx="4977069" cy="201440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9EAE94A-3BED-49FC-978B-001328AFCF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017" y="3827207"/>
            <a:ext cx="5117921" cy="2071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5328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347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Proposed Method #2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231" y="1184690"/>
            <a:ext cx="10869538" cy="1857613"/>
          </a:xfrm>
        </p:spPr>
        <p:txBody>
          <a:bodyPr>
            <a:normAutofit/>
          </a:bodyPr>
          <a:lstStyle/>
          <a:p>
            <a:pPr hangingPunct="0"/>
            <a:r>
              <a:rPr lang="en-CA" sz="3600" dirty="0"/>
              <a:t>Proposed to store 4×4 subblock MVs in line-buffer using a 6-bit mantissa and 4-bit exponent</a:t>
            </a:r>
          </a:p>
          <a:p>
            <a:pPr hangingPunct="0">
              <a:lnSpc>
                <a:spcPct val="100000"/>
              </a:lnSpc>
            </a:pPr>
            <a:r>
              <a:rPr lang="en-US" sz="3600" b="1" i="1" dirty="0"/>
              <a:t>35% storage reduction</a:t>
            </a:r>
            <a:endParaRPr lang="en-CA" sz="3600" b="1" i="1" dirty="0"/>
          </a:p>
          <a:p>
            <a:pPr hangingPunct="0"/>
            <a:endParaRPr lang="en-CA" sz="36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D7692A8-9A32-4845-9B5D-C109A92112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162686"/>
              </p:ext>
            </p:extLst>
          </p:nvPr>
        </p:nvGraphicFramePr>
        <p:xfrm>
          <a:off x="744056" y="3429000"/>
          <a:ext cx="10703888" cy="1706880"/>
        </p:xfrm>
        <a:graphic>
          <a:graphicData uri="http://schemas.openxmlformats.org/drawingml/2006/table">
            <a:tbl>
              <a:tblPr firstRow="1" firstCol="1" bandRow="1"/>
              <a:tblGrid>
                <a:gridCol w="1391285">
                  <a:extLst>
                    <a:ext uri="{9D8B030D-6E8A-4147-A177-3AD203B41FA5}">
                      <a16:colId xmlns:a16="http://schemas.microsoft.com/office/drawing/2014/main" val="2155472587"/>
                    </a:ext>
                  </a:extLst>
                </a:gridCol>
                <a:gridCol w="1948508">
                  <a:extLst>
                    <a:ext uri="{9D8B030D-6E8A-4147-A177-3AD203B41FA5}">
                      <a16:colId xmlns:a16="http://schemas.microsoft.com/office/drawing/2014/main" val="2397606085"/>
                    </a:ext>
                  </a:extLst>
                </a:gridCol>
                <a:gridCol w="2293374">
                  <a:extLst>
                    <a:ext uri="{9D8B030D-6E8A-4147-A177-3AD203B41FA5}">
                      <a16:colId xmlns:a16="http://schemas.microsoft.com/office/drawing/2014/main" val="119121436"/>
                    </a:ext>
                  </a:extLst>
                </a:gridCol>
                <a:gridCol w="1917248">
                  <a:extLst>
                    <a:ext uri="{9D8B030D-6E8A-4147-A177-3AD203B41FA5}">
                      <a16:colId xmlns:a16="http://schemas.microsoft.com/office/drawing/2014/main" val="2227919311"/>
                    </a:ext>
                  </a:extLst>
                </a:gridCol>
                <a:gridCol w="2193988">
                  <a:extLst>
                    <a:ext uri="{9D8B030D-6E8A-4147-A177-3AD203B41FA5}">
                      <a16:colId xmlns:a16="http://schemas.microsoft.com/office/drawing/2014/main" val="1848575720"/>
                    </a:ext>
                  </a:extLst>
                </a:gridCol>
                <a:gridCol w="959485">
                  <a:extLst>
                    <a:ext uri="{9D8B030D-6E8A-4147-A177-3AD203B41FA5}">
                      <a16:colId xmlns:a16="http://schemas.microsoft.com/office/drawing/2014/main" val="32794526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Storage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Local MV storage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Local CPMV storage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MV line-buffer*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HMVP buffer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Total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40386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Size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864 bytes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1296 bytes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4800 bytes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90 bytes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800"/>
                        </a:spcBef>
                        <a:spcAft>
                          <a:spcPts val="1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7050 bytes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8455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17779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347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Proposed Method #2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F7A6E75-63F8-4F0F-B3E7-8D56C899CE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05" y="1391494"/>
            <a:ext cx="5728895" cy="231869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0B20469-8C7C-4ADF-B92F-C0B31D47D8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7186" y="1393722"/>
            <a:ext cx="5601356" cy="226707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BA54782-4A70-474A-9732-1B28152FDD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105" y="3969543"/>
            <a:ext cx="5728895" cy="231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409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454</TotalTime>
  <Words>259</Words>
  <Application>Microsoft Office PowerPoint</Application>
  <PresentationFormat>Widescreen</PresentationFormat>
  <Paragraphs>69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Source Han Sans CN Light</vt:lpstr>
      <vt:lpstr>Arial</vt:lpstr>
      <vt:lpstr>Calibri</vt:lpstr>
      <vt:lpstr>Calibri Light</vt:lpstr>
      <vt:lpstr>Times New Roman</vt:lpstr>
      <vt:lpstr>Office Theme</vt:lpstr>
      <vt:lpstr>PowerPoint Presentation</vt:lpstr>
      <vt:lpstr>Motivation</vt:lpstr>
      <vt:lpstr>Proposed Method #1</vt:lpstr>
      <vt:lpstr>Proposed Method #1</vt:lpstr>
      <vt:lpstr>Proposed Method #2</vt:lpstr>
      <vt:lpstr>Proposed Method #2</vt:lpstr>
      <vt:lpstr>Proposed Method #2</vt:lpstr>
      <vt:lpstr>Proposed Method #2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Xiaoyu Xiu</cp:lastModifiedBy>
  <cp:revision>118</cp:revision>
  <dcterms:created xsi:type="dcterms:W3CDTF">2018-09-04T21:01:33Z</dcterms:created>
  <dcterms:modified xsi:type="dcterms:W3CDTF">2019-03-20T18:10:53Z</dcterms:modified>
</cp:coreProperties>
</file>