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0"/>
  </p:notesMasterIdLst>
  <p:sldIdLst>
    <p:sldId id="285" r:id="rId2"/>
    <p:sldId id="287" r:id="rId3"/>
    <p:sldId id="283" r:id="rId4"/>
    <p:sldId id="289" r:id="rId5"/>
    <p:sldId id="290" r:id="rId6"/>
    <p:sldId id="293" r:id="rId7"/>
    <p:sldId id="288" r:id="rId8"/>
    <p:sldId id="28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JVET-N0326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Non-CE7: Simplification of </a:t>
            </a:r>
            <a:r>
              <a:rPr lang="en-CA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cbf</a:t>
            </a: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 </a:t>
            </a:r>
            <a:r>
              <a:rPr lang="en-CA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codin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66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</a:t>
            </a:r>
            <a:r>
              <a:rPr lang="en-CA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Tsung-Chuan Ma,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In current VVC, 4 contexts are used for </a:t>
            </a:r>
            <a:r>
              <a:rPr lang="en-CA" dirty="0" err="1"/>
              <a:t>luma</a:t>
            </a:r>
            <a:r>
              <a:rPr lang="en-CA" dirty="0"/>
              <a:t> </a:t>
            </a:r>
            <a:r>
              <a:rPr lang="en-CA" dirty="0" err="1"/>
              <a:t>cbf</a:t>
            </a:r>
            <a:r>
              <a:rPr lang="en-CA" dirty="0"/>
              <a:t>, 2 contexts for </a:t>
            </a:r>
            <a:r>
              <a:rPr lang="en-CA" dirty="0" err="1"/>
              <a:t>Cb</a:t>
            </a:r>
            <a:r>
              <a:rPr lang="en-CA" dirty="0"/>
              <a:t> and 2 contexts for Cr with the selection rules:</a:t>
            </a:r>
          </a:p>
          <a:p>
            <a:pPr lvl="1" hangingPunct="0"/>
            <a:r>
              <a:rPr lang="en-CA" dirty="0" err="1"/>
              <a:t>Luma</a:t>
            </a:r>
            <a:r>
              <a:rPr lang="en-CA" dirty="0"/>
              <a:t> </a:t>
            </a:r>
            <a:r>
              <a:rPr lang="en-CA" dirty="0" err="1"/>
              <a:t>Cbf</a:t>
            </a:r>
            <a:r>
              <a:rPr lang="en-CA" dirty="0"/>
              <a:t>: select depending on ISP flag, </a:t>
            </a:r>
            <a:r>
              <a:rPr lang="en-CA" dirty="0" err="1"/>
              <a:t>cbf</a:t>
            </a:r>
            <a:r>
              <a:rPr lang="en-CA" dirty="0"/>
              <a:t> of previous sub-partition and transform depth</a:t>
            </a:r>
          </a:p>
          <a:p>
            <a:pPr lvl="1" hangingPunct="0"/>
            <a:r>
              <a:rPr lang="en-CA" dirty="0" err="1"/>
              <a:t>Cb</a:t>
            </a:r>
            <a:r>
              <a:rPr lang="en-CA" dirty="0"/>
              <a:t> </a:t>
            </a:r>
            <a:r>
              <a:rPr lang="en-CA" dirty="0" err="1"/>
              <a:t>Cbf</a:t>
            </a:r>
            <a:r>
              <a:rPr lang="en-CA" dirty="0"/>
              <a:t>: select depending on transform depth</a:t>
            </a:r>
          </a:p>
          <a:p>
            <a:pPr lvl="1" hangingPunct="0"/>
            <a:r>
              <a:rPr lang="en-CA" dirty="0"/>
              <a:t>Cr </a:t>
            </a:r>
            <a:r>
              <a:rPr lang="en-CA" dirty="0" err="1"/>
              <a:t>Cbf</a:t>
            </a:r>
            <a:r>
              <a:rPr lang="en-CA" dirty="0"/>
              <a:t>: select depending on </a:t>
            </a:r>
            <a:r>
              <a:rPr lang="en-CA" dirty="0" err="1"/>
              <a:t>cbf</a:t>
            </a:r>
            <a:r>
              <a:rPr lang="en-CA" dirty="0"/>
              <a:t> of </a:t>
            </a:r>
            <a:r>
              <a:rPr lang="en-CA" dirty="0" err="1"/>
              <a:t>Cb</a:t>
            </a:r>
            <a:r>
              <a:rPr lang="en-CA" dirty="0"/>
              <a:t> block</a:t>
            </a:r>
          </a:p>
          <a:p>
            <a:pPr hangingPunct="0"/>
            <a:r>
              <a:rPr lang="en-CA" dirty="0"/>
              <a:t>Proposed simplification</a:t>
            </a:r>
          </a:p>
          <a:p>
            <a:pPr lvl="1" hangingPunct="0"/>
            <a:r>
              <a:rPr lang="en-US" altLang="zh-TW" dirty="0"/>
              <a:t>Test 1:Use only transform depth to select the context for </a:t>
            </a:r>
            <a:r>
              <a:rPr lang="en-US" altLang="zh-TW" dirty="0" err="1"/>
              <a:t>luma</a:t>
            </a:r>
            <a:r>
              <a:rPr lang="en-US" altLang="zh-TW" dirty="0"/>
              <a:t> </a:t>
            </a:r>
            <a:r>
              <a:rPr lang="en-US" altLang="zh-TW" dirty="0" err="1"/>
              <a:t>cbf</a:t>
            </a:r>
            <a:r>
              <a:rPr lang="en-US" altLang="zh-TW" dirty="0"/>
              <a:t> coding</a:t>
            </a:r>
          </a:p>
          <a:p>
            <a:pPr lvl="1" hangingPunct="0"/>
            <a:r>
              <a:rPr lang="en-US" altLang="zh-TW" dirty="0"/>
              <a:t>Test 2:Remove the transform depth-dependent </a:t>
            </a:r>
            <a:r>
              <a:rPr lang="en-US" altLang="zh-TW" dirty="0" err="1"/>
              <a:t>cbf</a:t>
            </a:r>
            <a:r>
              <a:rPr lang="en-US" altLang="zh-TW" dirty="0"/>
              <a:t> coding for </a:t>
            </a:r>
            <a:r>
              <a:rPr lang="en-US" altLang="zh-TW" dirty="0" err="1"/>
              <a:t>luma</a:t>
            </a:r>
            <a:r>
              <a:rPr lang="en-US" altLang="zh-TW" dirty="0"/>
              <a:t> and </a:t>
            </a:r>
            <a:r>
              <a:rPr lang="en-US" altLang="zh-TW" dirty="0" err="1"/>
              <a:t>Cb</a:t>
            </a:r>
            <a:r>
              <a:rPr lang="en-US" altLang="zh-TW" dirty="0"/>
              <a:t> block</a:t>
            </a:r>
          </a:p>
          <a:p>
            <a:pPr lvl="1" hangingPunct="0"/>
            <a:r>
              <a:rPr lang="en-US" dirty="0"/>
              <a:t>Test 3:Combination of the two simplifications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1835"/>
          </a:xfrm>
        </p:spPr>
        <p:txBody>
          <a:bodyPr>
            <a:normAutofit/>
          </a:bodyPr>
          <a:lstStyle/>
          <a:p>
            <a:r>
              <a:rPr lang="en-US" altLang="zh-TW" sz="3600" dirty="0"/>
              <a:t>Test 1: Use Only Transform Depth for </a:t>
            </a:r>
            <a:r>
              <a:rPr lang="en-US" altLang="zh-TW" sz="3600" dirty="0" err="1"/>
              <a:t>luma</a:t>
            </a:r>
            <a:r>
              <a:rPr lang="en-US" altLang="zh-TW" sz="3600" dirty="0"/>
              <a:t> </a:t>
            </a:r>
            <a:r>
              <a:rPr lang="en-US" altLang="zh-TW" sz="3600" dirty="0" err="1"/>
              <a:t>cbf</a:t>
            </a:r>
            <a:r>
              <a:rPr lang="en-US" altLang="zh-TW" sz="3600" dirty="0"/>
              <a:t> Coding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6C6DD-C2EB-4BB9-A587-E950757BF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642" y="1246562"/>
            <a:ext cx="5944402" cy="40595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8E8140-CCA0-4C98-93B7-30FD7AD552ED}"/>
              </a:ext>
            </a:extLst>
          </p:cNvPr>
          <p:cNvSpPr txBox="1"/>
          <p:nvPr/>
        </p:nvSpPr>
        <p:spPr>
          <a:xfrm>
            <a:off x="2221224" y="6010493"/>
            <a:ext cx="3967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*2 contexts are removed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DF98DE-D14D-4E6A-A0FF-F58D1B39D4F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998" y="1342696"/>
            <a:ext cx="4404360" cy="1607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1982CA-3AC2-43A9-A5BB-9F1C5C794F4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998" y="3103575"/>
            <a:ext cx="4404360" cy="1607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56B60A-D3B4-492E-9BBE-2FBB040668D3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998" y="4893639"/>
            <a:ext cx="4404360" cy="16078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995FBF-07BF-48C3-8867-321B9AF2F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15" y="977921"/>
            <a:ext cx="5944402" cy="40595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AB8A60-3C75-431D-91C2-067B787173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97" y="5128024"/>
            <a:ext cx="5944402" cy="13648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41F29DA-479F-4B29-995D-AA6B2896CE98}"/>
              </a:ext>
            </a:extLst>
          </p:cNvPr>
          <p:cNvSpPr txBox="1"/>
          <p:nvPr/>
        </p:nvSpPr>
        <p:spPr>
          <a:xfrm>
            <a:off x="2128921" y="6453629"/>
            <a:ext cx="3967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*2 contexts are removed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3931115-C079-45F7-9AAE-47B03BD73D3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420" y="1456690"/>
            <a:ext cx="4404360" cy="1607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573B3D0-9996-415C-9411-F18CA0C4022C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420" y="3167620"/>
            <a:ext cx="4404360" cy="1607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D6FDC0D-A9C4-4A55-8E22-CEF90F4BAC57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420" y="4938439"/>
            <a:ext cx="4404360" cy="160782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itle 3">
            <a:extLst>
              <a:ext uri="{FF2B5EF4-FFF2-40B4-BE49-F238E27FC236}">
                <a16:creationId xmlns:a16="http://schemas.microsoft.com/office/drawing/2014/main" id="{2202A8AB-EF01-419A-9C50-7DDE6945EFA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11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3600" dirty="0"/>
              <a:t>Test 2: Remove the </a:t>
            </a:r>
            <a:r>
              <a:rPr lang="en-US" altLang="zh-TW" sz="3600" dirty="0" err="1"/>
              <a:t>TrDepth</a:t>
            </a:r>
            <a:r>
              <a:rPr lang="en-US" altLang="zh-TW" sz="3600" dirty="0"/>
              <a:t> </a:t>
            </a:r>
            <a:r>
              <a:rPr lang="en-US" altLang="zh-TW" sz="3600" dirty="0" err="1"/>
              <a:t>cbf</a:t>
            </a:r>
            <a:r>
              <a:rPr lang="en-US" altLang="zh-TW" sz="3600" dirty="0"/>
              <a:t> coding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565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/>
              <a:t>Test 3: Combination of the Two Simplifications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C4C8B0-4FFC-41D6-832B-87C78FE97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195" y="2022205"/>
            <a:ext cx="5944402" cy="405955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3BEFE61-6CA1-413A-BAFD-E25CB1806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598" y="2899162"/>
            <a:ext cx="5944402" cy="13648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ACFBA31-5DB0-40F0-B630-E4BDAA0C0572}"/>
              </a:ext>
            </a:extLst>
          </p:cNvPr>
          <p:cNvSpPr txBox="1"/>
          <p:nvPr/>
        </p:nvSpPr>
        <p:spPr>
          <a:xfrm>
            <a:off x="7236259" y="4961387"/>
            <a:ext cx="3967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*4 contexts are removed</a:t>
            </a:r>
          </a:p>
        </p:txBody>
      </p:sp>
    </p:spTree>
    <p:extLst>
      <p:ext uri="{BB962C8B-B14F-4D97-AF65-F5344CB8AC3E}">
        <p14:creationId xmlns:p14="http://schemas.microsoft.com/office/powerpoint/2010/main" val="2981769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 of 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Test 3</a:t>
            </a: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VTM-4.0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Proposed Two Simplifications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BB8BA0-3BD8-422A-A4B9-F5D5CD39F9D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360" y="3765233"/>
            <a:ext cx="4404360" cy="1607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35FE85-CF78-4931-A5ED-087F75BA722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580" y="2961323"/>
            <a:ext cx="4404360" cy="1607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A242F6-D874-4E06-BA41-5DD526F21E7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580" y="4885055"/>
            <a:ext cx="4404360" cy="16078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1720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/>
              <a:t>Simplifications on </a:t>
            </a:r>
            <a:r>
              <a:rPr lang="en-CA" dirty="0" err="1"/>
              <a:t>cbf</a:t>
            </a:r>
            <a:r>
              <a:rPr lang="en-CA" dirty="0"/>
              <a:t> coding are proposed to reduce the condition checking for context selection as well as the number of CABAC context models</a:t>
            </a:r>
          </a:p>
          <a:p>
            <a:pPr hangingPunct="0"/>
            <a:r>
              <a:rPr lang="en-CA" dirty="0"/>
              <a:t>The modifications provides {</a:t>
            </a:r>
            <a:r>
              <a:rPr lang="en-US" dirty="0"/>
              <a:t>0.04</a:t>
            </a:r>
            <a:r>
              <a:rPr lang="en-CA" dirty="0"/>
              <a:t>%, 0.01%, 0.00} and {-0.01%, 0.63%, -0.10%} BD-rate increase for Y, </a:t>
            </a:r>
            <a:r>
              <a:rPr lang="en-CA" dirty="0" err="1"/>
              <a:t>Cb</a:t>
            </a:r>
            <a:r>
              <a:rPr lang="en-CA" dirty="0"/>
              <a:t> and Cr components under AI and RA, respectively</a:t>
            </a:r>
          </a:p>
          <a:p>
            <a:pPr hangingPunct="0"/>
            <a:r>
              <a:rPr lang="en-CA" dirty="0"/>
              <a:t>It is recommended to consider adoption of the proposed simplification into VVC for </a:t>
            </a:r>
            <a:r>
              <a:rPr lang="en-CA" dirty="0" err="1"/>
              <a:t>cbf</a:t>
            </a:r>
            <a:r>
              <a:rPr lang="en-CA" dirty="0"/>
              <a:t> coding.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</TotalTime>
  <Words>250</Words>
  <Application>Microsoft Office PowerPoint</Application>
  <PresentationFormat>Widescreen</PresentationFormat>
  <Paragraphs>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Test 1: Use Only Transform Depth for luma cbf Coding</vt:lpstr>
      <vt:lpstr>PowerPoint Presentation</vt:lpstr>
      <vt:lpstr>Test 3: Combination of the Two Simplifications</vt:lpstr>
      <vt:lpstr>Results of Test 3 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161</cp:revision>
  <dcterms:created xsi:type="dcterms:W3CDTF">2018-09-04T21:01:33Z</dcterms:created>
  <dcterms:modified xsi:type="dcterms:W3CDTF">2019-03-21T19:18:21Z</dcterms:modified>
</cp:coreProperties>
</file>