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10"/>
  </p:notesMasterIdLst>
  <p:sldIdLst>
    <p:sldId id="285" r:id="rId2"/>
    <p:sldId id="287" r:id="rId3"/>
    <p:sldId id="301" r:id="rId4"/>
    <p:sldId id="302" r:id="rId5"/>
    <p:sldId id="303" r:id="rId6"/>
    <p:sldId id="304" r:id="rId7"/>
    <p:sldId id="305" r:id="rId8"/>
    <p:sldId id="286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390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392891"/>
            <a:ext cx="11402060" cy="17132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JVET-N03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2</a:t>
            </a: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5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CE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9</a:t>
            </a: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-related: </a:t>
            </a: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improvement on bi-directional optical flow (BDOF)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299" y="4111724"/>
            <a:ext cx="89804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Xiaoyu Xiu, Yi-Wen Chen, Tsung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-chuan Ma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4389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231" y="1578580"/>
            <a:ext cx="11371626" cy="4199133"/>
          </a:xfrm>
        </p:spPr>
        <p:txBody>
          <a:bodyPr>
            <a:normAutofit/>
          </a:bodyPr>
          <a:lstStyle/>
          <a:p>
            <a:pPr hangingPunct="0"/>
            <a:r>
              <a:rPr lang="en-US" altLang="zh-TW" sz="4600" dirty="0"/>
              <a:t>The BDOF design in the VVC working draft </a:t>
            </a:r>
          </a:p>
          <a:p>
            <a:pPr lvl="1" hangingPunct="0"/>
            <a:r>
              <a:rPr lang="en-US" sz="3800" dirty="0"/>
              <a:t>Enhancing both the granularity and accuracy of bi-prediction based on 4x4 subblocks</a:t>
            </a:r>
          </a:p>
          <a:p>
            <a:pPr lvl="1" hangingPunct="0"/>
            <a:r>
              <a:rPr lang="en-CA" sz="3800" dirty="0"/>
              <a:t>Different numbers of bit-wise right shifts are applied to calculate sample gradients, the difference between L0 and L1 predictions and the summation of L0 and L1 gradients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4389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231" y="1459952"/>
            <a:ext cx="11371626" cy="719558"/>
          </a:xfrm>
        </p:spPr>
        <p:txBody>
          <a:bodyPr>
            <a:normAutofit/>
          </a:bodyPr>
          <a:lstStyle/>
          <a:p>
            <a:pPr hangingPunct="0"/>
            <a:r>
              <a:rPr lang="en-US" altLang="zh-TW" sz="3200" dirty="0"/>
              <a:t>Gradient derivation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6CE221A3-E214-4BF1-95AB-CF78D0D48834}"/>
                  </a:ext>
                </a:extLst>
              </p:cNvPr>
              <p:cNvSpPr/>
              <p:nvPr/>
            </p:nvSpPr>
            <p:spPr>
              <a:xfrm>
                <a:off x="2381864" y="2140466"/>
                <a:ext cx="6953865" cy="12900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  <a:ea typeface="DengXian" panose="02010600030101010101" pitchFamily="2" charset="-122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  <a:ea typeface="DengXian" panose="02010600030101010101" pitchFamily="2" charset="-122"/>
                            </a:rPr>
                            <m:t>𝜕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  <m:t>𝐼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DengXian" panose="02010600030101010101" pitchFamily="2" charset="-122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DengXian" panose="02010600030101010101" pitchFamily="2" charset="-122"/>
                                    </a:rPr>
                                    <m:t>0/1</m:t>
                                  </m:r>
                                </m:e>
                              </m:d>
                            </m:sup>
                          </m:sSup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  <a:ea typeface="DengXian" panose="02010600030101010101" pitchFamily="2" charset="-122"/>
                            </a:rPr>
                            <m:t>𝜕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DengXian" panose="02010600030101010101" pitchFamily="2" charset="-122"/>
                            </a:rPr>
                            <m:t>𝑥</m:t>
                          </m:r>
                        </m:den>
                      </m:f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DengXian" panose="02010600030101010101" pitchFamily="2" charset="-122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DengXian" panose="02010600030101010101" pitchFamily="2" charset="-122"/>
                            </a:rPr>
                            <m:t>𝑖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DengXian" panose="02010600030101010101" pitchFamily="2" charset="-122"/>
                            </a:rPr>
                            <m:t>,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DengXian" panose="02010600030101010101" pitchFamily="2" charset="-122"/>
                            </a:rPr>
                            <m:t>𝑗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DengXian" panose="02010600030101010101" pitchFamily="2" charset="-122"/>
                        </a:rPr>
                        <m:t>=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DengXian" panose="02010600030101010101" pitchFamily="2" charset="-122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  <m:t>𝐼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DengXian" panose="02010600030101010101" pitchFamily="2" charset="-122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DengXian" panose="02010600030101010101" pitchFamily="2" charset="-122"/>
                                    </a:rPr>
                                    <m:t>0/1</m:t>
                                  </m:r>
                                </m:e>
                              </m:d>
                            </m:sup>
                          </m:sSup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  <m:t>+1, 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  <m:t>𝑗</m:t>
                              </m:r>
                            </m:e>
                          </m:d>
                          <m:r>
                            <a:rPr lang="en-US" i="1">
                              <a:latin typeface="Cambria Math" panose="02040503050406030204" pitchFamily="18" charset="0"/>
                              <a:ea typeface="DengXian" panose="02010600030101010101" pitchFamily="2" charset="-122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  <m:t>𝐼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DengXian" panose="02010600030101010101" pitchFamily="2" charset="-122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DengXian" panose="02010600030101010101" pitchFamily="2" charset="-122"/>
                                    </a:rPr>
                                    <m:t>0/1</m:t>
                                  </m:r>
                                </m:e>
                              </m:d>
                            </m:sup>
                          </m:sSup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  <m:t>−1, 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  <m:t>𝑗</m:t>
                              </m:r>
                            </m:e>
                          </m:d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DengXian" panose="02010600030101010101" pitchFamily="2" charset="-122"/>
                        </a:rPr>
                        <m:t>≫</m:t>
                      </m:r>
                      <m:r>
                        <m:rPr>
                          <m:nor/>
                        </m:rPr>
                        <a:rPr lang="en-CA" i="1">
                          <a:latin typeface="Cambria Math" panose="02040503050406030204" pitchFamily="18" charset="0"/>
                        </a:rPr>
                        <m:t>Max</m:t>
                      </m:r>
                      <m:r>
                        <m:rPr>
                          <m:nor/>
                        </m:rPr>
                        <a:rPr lang="en-CA" i="1">
                          <a:latin typeface="Cambria Math" panose="02040503050406030204" pitchFamily="18" charset="0"/>
                        </a:rPr>
                        <m:t>(2, 14 − </m:t>
                      </m:r>
                      <m:r>
                        <m:rPr>
                          <m:nor/>
                        </m:rPr>
                        <a:rPr lang="en-CA" i="1">
                          <a:latin typeface="Cambria Math" panose="02040503050406030204" pitchFamily="18" charset="0"/>
                        </a:rPr>
                        <m:t>BD</m:t>
                      </m:r>
                      <m:r>
                        <m:rPr>
                          <m:nor/>
                        </m:rPr>
                        <a:rPr lang="en-CA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>
                  <a:effectLst/>
                  <a:latin typeface="Times New Roman" panose="02020603050405020304" pitchFamily="18" charset="0"/>
                  <a:ea typeface="DengXian" panose="02010600030101010101" pitchFamily="2" charset="-122"/>
                </a:endParaRP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𝜕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0/1</m:t>
                                  </m:r>
                                </m:e>
                              </m:d>
                            </m:sup>
                          </m:sSup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den>
                      </m:f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𝑗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0/1</m:t>
                                  </m:r>
                                </m:e>
                              </m:d>
                            </m:sup>
                          </m:sSup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e>
                          </m:d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0/1</m:t>
                                  </m:r>
                                </m:e>
                              </m:d>
                            </m:sup>
                          </m:sSup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d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≫</m:t>
                      </m:r>
                      <m:r>
                        <m:rPr>
                          <m:nor/>
                        </m:rPr>
                        <a:rPr lang="en-CA" i="1">
                          <a:latin typeface="Cambria Math" panose="02040503050406030204" pitchFamily="18" charset="0"/>
                        </a:rPr>
                        <m:t>Max</m:t>
                      </m:r>
                      <m:r>
                        <m:rPr>
                          <m:nor/>
                        </m:rPr>
                        <a:rPr lang="en-CA" i="1">
                          <a:latin typeface="Cambria Math" panose="02040503050406030204" pitchFamily="18" charset="0"/>
                        </a:rPr>
                        <m:t>(2, 14 - </m:t>
                      </m:r>
                      <m:r>
                        <m:rPr>
                          <m:nor/>
                        </m:rPr>
                        <a:rPr lang="en-CA" i="1">
                          <a:latin typeface="Cambria Math" panose="02040503050406030204" pitchFamily="18" charset="0"/>
                        </a:rPr>
                        <m:t>BD</m:t>
                      </m:r>
                      <m:r>
                        <m:rPr>
                          <m:nor/>
                        </m:rPr>
                        <a:rPr lang="en-CA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6CE221A3-E214-4BF1-95AB-CF78D0D4883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1864" y="2140466"/>
                <a:ext cx="6953865" cy="129009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4DED7E07-0282-4C56-A559-11C48B331B7D}"/>
              </a:ext>
            </a:extLst>
          </p:cNvPr>
          <p:cNvSpPr txBox="1">
            <a:spLocks/>
          </p:cNvSpPr>
          <p:nvPr/>
        </p:nvSpPr>
        <p:spPr>
          <a:xfrm>
            <a:off x="742151" y="3498203"/>
            <a:ext cx="11371626" cy="7195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altLang="zh-TW" sz="3200" dirty="0"/>
              <a:t>Correlation parameter calculation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BAFB6F5E-D520-4CD4-9F58-67EE94CDEEED}"/>
                  </a:ext>
                </a:extLst>
              </p:cNvPr>
              <p:cNvSpPr/>
              <p:nvPr/>
            </p:nvSpPr>
            <p:spPr>
              <a:xfrm>
                <a:off x="2230785" y="4111077"/>
                <a:ext cx="7256021" cy="19970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15000"/>
                  </a:lnSpc>
                  <a:spcBef>
                    <a:spcPts val="5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𝜃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𝑖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𝑗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𝐼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e>
                              </m:d>
                            </m:sup>
                          </m:sSup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,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</m:e>
                          </m:d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≫</m:t>
                          </m:r>
                          <m:r>
                            <m:rPr>
                              <m:nor/>
                            </m:rPr>
                            <a:rPr lang="en-CA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Min</m:t>
                          </m:r>
                          <m:r>
                            <m:rPr>
                              <m:nor/>
                            </m:rPr>
                            <a:rPr lang="en-CA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(8, </m:t>
                          </m:r>
                          <m:r>
                            <m:rPr>
                              <m:nor/>
                            </m:rPr>
                            <a:rPr lang="en-CA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BD</m:t>
                          </m:r>
                          <m:r>
                            <m:rPr>
                              <m:nor/>
                            </m:rPr>
                            <a:rPr lang="en-CA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 − 4)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𝐼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e>
                              </m:d>
                            </m:sup>
                          </m:sSup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,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</m:e>
                          </m:d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≫</m:t>
                          </m:r>
                          <m:r>
                            <m:rPr>
                              <m:nor/>
                            </m:rPr>
                            <a:rPr lang="en-CA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Min</m:t>
                          </m:r>
                          <m:r>
                            <m:rPr>
                              <m:nor/>
                            </m:rPr>
                            <a:rPr lang="en-CA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(8, </m:t>
                          </m:r>
                          <m:r>
                            <m:rPr>
                              <m:nor/>
                            </m:rPr>
                            <a:rPr lang="en-CA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BD</m:t>
                          </m:r>
                          <m:r>
                            <m:rPr>
                              <m:nor/>
                            </m:rPr>
                            <a:rPr lang="en-CA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 - 4)</m:t>
                          </m:r>
                        </m:e>
                      </m:d>
                    </m:oMath>
                  </m:oMathPara>
                </a14:m>
                <a:endParaRPr lang="en-US" i="1" dirty="0"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15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𝜓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𝑖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𝑗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𝜕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𝐼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1</m:t>
                                      </m:r>
                                    </m:e>
                                  </m:d>
                                </m:sup>
                              </m:sSup>
                            </m:num>
                            <m:den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𝜕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den>
                          </m:f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,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</m:e>
                          </m:d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𝜕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𝐼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0</m:t>
                                      </m:r>
                                    </m:e>
                                  </m:d>
                                </m:sup>
                              </m:sSup>
                            </m:num>
                            <m:den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𝜕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den>
                          </m:f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,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</m:e>
                          </m:d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≫</m:t>
                      </m:r>
                      <m:r>
                        <m:rPr>
                          <m:nor/>
                        </m:rPr>
                        <a:rPr lang="en-CA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Min</m:t>
                      </m:r>
                      <m:r>
                        <m:rPr>
                          <m:nor/>
                        </m:rPr>
                        <a:rPr lang="en-CA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(5, </m:t>
                      </m:r>
                      <m:r>
                        <m:rPr>
                          <m:nor/>
                        </m:rPr>
                        <a:rPr lang="en-CA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BD</m:t>
                      </m:r>
                      <m:r>
                        <m:rPr>
                          <m:nor/>
                        </m:rPr>
                        <a:rPr lang="en-CA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− 7)</m:t>
                      </m:r>
                    </m:oMath>
                  </m:oMathPara>
                </a14:m>
                <a:endParaRPr lang="en-US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𝜓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𝑖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𝑗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𝜕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𝐼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1</m:t>
                                      </m:r>
                                    </m:e>
                                  </m:d>
                                </m:sup>
                              </m:sSup>
                            </m:num>
                            <m:den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𝜕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den>
                          </m:f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,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</m:e>
                          </m:d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𝜕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𝐼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0</m:t>
                                      </m:r>
                                    </m:e>
                                  </m:d>
                                </m:sup>
                              </m:sSup>
                            </m:num>
                            <m:den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𝜕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den>
                          </m:f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,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</m:e>
                          </m:d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≫</m:t>
                      </m:r>
                      <m:r>
                        <m:rPr>
                          <m:nor/>
                        </m:rPr>
                        <a:rPr lang="en-CA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Min</m:t>
                      </m:r>
                      <m:r>
                        <m:rPr>
                          <m:nor/>
                        </m:rPr>
                        <a:rPr lang="en-CA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(5, </m:t>
                      </m:r>
                      <m:r>
                        <m:rPr>
                          <m:nor/>
                        </m:rPr>
                        <a:rPr lang="en-CA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BD</m:t>
                      </m:r>
                      <m:r>
                        <m:rPr>
                          <m:nor/>
                        </m:rPr>
                        <a:rPr lang="en-CA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- 7)</m:t>
                      </m:r>
                    </m:oMath>
                  </m:oMathPara>
                </a14:m>
                <a:endParaRPr lang="en-US" i="1" dirty="0"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BAFB6F5E-D520-4CD4-9F58-67EE94CDEEE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0785" y="4111077"/>
                <a:ext cx="7256021" cy="199708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500734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4714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231" y="2039217"/>
            <a:ext cx="11371626" cy="719558"/>
          </a:xfrm>
        </p:spPr>
        <p:txBody>
          <a:bodyPr>
            <a:normAutofit/>
          </a:bodyPr>
          <a:lstStyle/>
          <a:p>
            <a:pPr hangingPunct="0"/>
            <a:r>
              <a:rPr lang="en-US" altLang="zh-TW" dirty="0"/>
              <a:t>Gradient derivation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6CE221A3-E214-4BF1-95AB-CF78D0D48834}"/>
                  </a:ext>
                </a:extLst>
              </p:cNvPr>
              <p:cNvSpPr/>
              <p:nvPr/>
            </p:nvSpPr>
            <p:spPr>
              <a:xfrm>
                <a:off x="2381864" y="2553425"/>
                <a:ext cx="6953865" cy="12900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  <a:ea typeface="DengXian" panose="02010600030101010101" pitchFamily="2" charset="-122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  <a:ea typeface="DengXian" panose="02010600030101010101" pitchFamily="2" charset="-122"/>
                            </a:rPr>
                            <m:t>𝜕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  <m:t>𝐼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DengXian" panose="02010600030101010101" pitchFamily="2" charset="-122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DengXian" panose="02010600030101010101" pitchFamily="2" charset="-122"/>
                                    </a:rPr>
                                    <m:t>0/1</m:t>
                                  </m:r>
                                </m:e>
                              </m:d>
                            </m:sup>
                          </m:sSup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  <a:ea typeface="DengXian" panose="02010600030101010101" pitchFamily="2" charset="-122"/>
                            </a:rPr>
                            <m:t>𝜕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DengXian" panose="02010600030101010101" pitchFamily="2" charset="-122"/>
                            </a:rPr>
                            <m:t>𝑥</m:t>
                          </m:r>
                        </m:den>
                      </m:f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DengXian" panose="02010600030101010101" pitchFamily="2" charset="-122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DengXian" panose="02010600030101010101" pitchFamily="2" charset="-122"/>
                            </a:rPr>
                            <m:t>𝑖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DengXian" panose="02010600030101010101" pitchFamily="2" charset="-122"/>
                            </a:rPr>
                            <m:t>,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DengXian" panose="02010600030101010101" pitchFamily="2" charset="-122"/>
                            </a:rPr>
                            <m:t>𝑗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DengXian" panose="02010600030101010101" pitchFamily="2" charset="-122"/>
                        </a:rPr>
                        <m:t>=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DengXian" panose="02010600030101010101" pitchFamily="2" charset="-122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  <m:t>𝐼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DengXian" panose="02010600030101010101" pitchFamily="2" charset="-122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DengXian" panose="02010600030101010101" pitchFamily="2" charset="-122"/>
                                    </a:rPr>
                                    <m:t>0/1</m:t>
                                  </m:r>
                                </m:e>
                              </m:d>
                            </m:sup>
                          </m:sSup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  <m:t>+1, 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  <m:t>𝑗</m:t>
                              </m:r>
                            </m:e>
                          </m:d>
                          <m:r>
                            <a:rPr lang="en-US" i="1">
                              <a:latin typeface="Cambria Math" panose="02040503050406030204" pitchFamily="18" charset="0"/>
                              <a:ea typeface="DengXian" panose="02010600030101010101" pitchFamily="2" charset="-122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  <m:t>𝐼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DengXian" panose="02010600030101010101" pitchFamily="2" charset="-122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DengXian" panose="02010600030101010101" pitchFamily="2" charset="-122"/>
                                    </a:rPr>
                                    <m:t>0/1</m:t>
                                  </m:r>
                                </m:e>
                              </m:d>
                            </m:sup>
                          </m:sSup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  <m:t>−1, 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  <m:t>𝑗</m:t>
                              </m:r>
                            </m:e>
                          </m:d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DengXian" panose="02010600030101010101" pitchFamily="2" charset="-122"/>
                        </a:rPr>
                        <m:t>≫</m:t>
                      </m:r>
                      <m:r>
                        <m:rPr>
                          <m:nor/>
                        </m:rP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</m:oMath>
                  </m:oMathPara>
                </a14:m>
                <a:endParaRPr lang="en-US" sz="24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DengXian" panose="02010600030101010101" pitchFamily="2" charset="-122"/>
                </a:endParaRP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𝜕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0/1</m:t>
                                  </m:r>
                                </m:e>
                              </m:d>
                            </m:sup>
                          </m:sSup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den>
                      </m:f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𝑗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0/1</m:t>
                                  </m:r>
                                </m:e>
                              </m:d>
                            </m:sup>
                          </m:sSup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e>
                          </m:d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0/1</m:t>
                                  </m:r>
                                </m:e>
                              </m:d>
                            </m:sup>
                          </m:sSup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d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≫</m:t>
                      </m:r>
                      <m:r>
                        <m:rPr>
                          <m:nor/>
                        </m:rP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</m:oMath>
                  </m:oMathPara>
                </a14:m>
                <a:endParaRPr lang="en-US" b="1" i="1" dirty="0"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6CE221A3-E214-4BF1-95AB-CF78D0D4883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1864" y="2553425"/>
                <a:ext cx="6953865" cy="129009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4DED7E07-0282-4C56-A559-11C48B331B7D}"/>
              </a:ext>
            </a:extLst>
          </p:cNvPr>
          <p:cNvSpPr txBox="1">
            <a:spLocks/>
          </p:cNvSpPr>
          <p:nvPr/>
        </p:nvSpPr>
        <p:spPr>
          <a:xfrm>
            <a:off x="742151" y="3933287"/>
            <a:ext cx="11371626" cy="7195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altLang="zh-TW" dirty="0"/>
              <a:t>Correlation parameter calculation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BAFB6F5E-D520-4CD4-9F58-67EE94CDEEED}"/>
                  </a:ext>
                </a:extLst>
              </p:cNvPr>
              <p:cNvSpPr/>
              <p:nvPr/>
            </p:nvSpPr>
            <p:spPr>
              <a:xfrm>
                <a:off x="2230785" y="4527423"/>
                <a:ext cx="7256021" cy="19970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15000"/>
                  </a:lnSpc>
                  <a:spcBef>
                    <a:spcPts val="5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𝜃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𝑖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𝑗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𝐼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e>
                              </m:d>
                            </m:sup>
                          </m:sSup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,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</m:e>
                          </m:d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≫</m:t>
                          </m:r>
                          <m:r>
                            <m:rPr>
                              <m:nor/>
                            </m:rP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4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𝐼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e>
                              </m:d>
                            </m:sup>
                          </m:sSup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,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</m:e>
                          </m:d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≫</m:t>
                          </m:r>
                          <m:r>
                            <m:rPr>
                              <m:nor/>
                            </m:rP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4</m:t>
                          </m:r>
                        </m:e>
                      </m:d>
                    </m:oMath>
                  </m:oMathPara>
                </a14:m>
                <a:endParaRPr lang="en-US" i="1" dirty="0"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15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𝜓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𝑖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𝑗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𝜕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𝐼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1</m:t>
                                      </m:r>
                                    </m:e>
                                  </m:d>
                                </m:sup>
                              </m:sSup>
                            </m:num>
                            <m:den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𝜕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den>
                          </m:f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,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</m:e>
                          </m:d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𝜕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𝐼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0</m:t>
                                      </m:r>
                                    </m:e>
                                  </m:d>
                                </m:sup>
                              </m:sSup>
                            </m:num>
                            <m:den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𝜕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den>
                          </m:f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,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</m:e>
                          </m:d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≫</m:t>
                      </m:r>
                      <m:r>
                        <m:rPr>
                          <m:nor/>
                        </m:rP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1</m:t>
                      </m:r>
                    </m:oMath>
                  </m:oMathPara>
                </a14:m>
                <a:endParaRPr lang="en-US" b="1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𝜓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𝑖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𝑗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𝜕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𝐼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1</m:t>
                                      </m:r>
                                    </m:e>
                                  </m:d>
                                </m:sup>
                              </m:sSup>
                            </m:num>
                            <m:den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𝜕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den>
                          </m:f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,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</m:e>
                          </m:d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𝜕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𝐼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0</m:t>
                                      </m:r>
                                    </m:e>
                                  </m:d>
                                </m:sup>
                              </m:sSup>
                            </m:num>
                            <m:den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𝜕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den>
                          </m:f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,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</m:e>
                          </m:d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≫</m:t>
                      </m:r>
                      <m:r>
                        <m:rPr>
                          <m:nor/>
                        </m:rP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1</m:t>
                      </m:r>
                    </m:oMath>
                  </m:oMathPara>
                </a14:m>
                <a:endParaRPr lang="en-US" b="1" i="1" dirty="0"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BAFB6F5E-D520-4CD4-9F58-67EE94CDEEE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0785" y="4527423"/>
                <a:ext cx="7256021" cy="199708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>
            <a:extLst>
              <a:ext uri="{FF2B5EF4-FFF2-40B4-BE49-F238E27FC236}">
                <a16:creationId xmlns:a16="http://schemas.microsoft.com/office/drawing/2014/main" id="{E9DCA9E1-1CE5-4BE0-81A7-B735B0B215EF}"/>
              </a:ext>
            </a:extLst>
          </p:cNvPr>
          <p:cNvSpPr/>
          <p:nvPr/>
        </p:nvSpPr>
        <p:spPr>
          <a:xfrm>
            <a:off x="661231" y="1073433"/>
            <a:ext cx="1094574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800" dirty="0"/>
              <a:t>Propose </a:t>
            </a:r>
            <a:r>
              <a:rPr lang="en-CA" sz="2800" dirty="0"/>
              <a:t>to unify all the bitwise shift operations of the BDOF by extending the right shifts of internal 8-bit for internal 10-bit and 12-bit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678401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4714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Simulation results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0B850483-7822-40C9-BFD9-1D0571F8E0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231" y="1222533"/>
            <a:ext cx="11371626" cy="1380558"/>
          </a:xfrm>
        </p:spPr>
        <p:txBody>
          <a:bodyPr>
            <a:normAutofit/>
          </a:bodyPr>
          <a:lstStyle/>
          <a:p>
            <a:pPr hangingPunct="0"/>
            <a:r>
              <a:rPr lang="en-US" altLang="zh-TW" sz="3600" dirty="0"/>
              <a:t>CTC results</a:t>
            </a:r>
            <a:endParaRPr lang="en-CA" sz="36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922DBFE-9478-4EB6-BE6A-00A5493BC9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465" y="2035277"/>
            <a:ext cx="9434177" cy="3818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2319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4714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Simulation results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0B850483-7822-40C9-BFD9-1D0571F8E0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0224" y="1089797"/>
            <a:ext cx="11371626" cy="1380558"/>
          </a:xfrm>
        </p:spPr>
        <p:txBody>
          <a:bodyPr>
            <a:normAutofit/>
          </a:bodyPr>
          <a:lstStyle/>
          <a:p>
            <a:pPr hangingPunct="0"/>
            <a:r>
              <a:rPr lang="en-US" sz="3600" dirty="0"/>
              <a:t>8-bit simulation results</a:t>
            </a:r>
          </a:p>
          <a:p>
            <a:pPr lvl="1" hangingPunct="0"/>
            <a:r>
              <a:rPr lang="en-US" sz="3200" dirty="0"/>
              <a:t>CTC plus </a:t>
            </a:r>
            <a:r>
              <a:rPr lang="en-US" sz="3200" dirty="0" err="1"/>
              <a:t>InternalBitDepth</a:t>
            </a:r>
            <a:r>
              <a:rPr lang="en-US" sz="3200" dirty="0"/>
              <a:t> = 8</a:t>
            </a:r>
            <a:endParaRPr lang="en-CA" sz="3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F7765B2-0300-46E9-B54B-5E3E0EA65E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0264" y="2278626"/>
            <a:ext cx="9424298" cy="3814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0337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4714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Simulation results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0B850483-7822-40C9-BFD9-1D0571F8E0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0224" y="1089797"/>
            <a:ext cx="11371626" cy="1380558"/>
          </a:xfrm>
        </p:spPr>
        <p:txBody>
          <a:bodyPr>
            <a:normAutofit fontScale="92500" lnSpcReduction="10000"/>
          </a:bodyPr>
          <a:lstStyle/>
          <a:p>
            <a:pPr hangingPunct="0"/>
            <a:r>
              <a:rPr lang="en-US" sz="3600" dirty="0"/>
              <a:t>12-bit simulation results</a:t>
            </a:r>
          </a:p>
          <a:p>
            <a:pPr lvl="1" hangingPunct="0"/>
            <a:r>
              <a:rPr lang="en-US" sz="3200" dirty="0"/>
              <a:t>CTC plus </a:t>
            </a:r>
            <a:r>
              <a:rPr lang="en-US" sz="3200" dirty="0" err="1"/>
              <a:t>InternalBitDepth</a:t>
            </a:r>
            <a:r>
              <a:rPr lang="en-US" sz="3200" dirty="0"/>
              <a:t> = 12</a:t>
            </a:r>
          </a:p>
          <a:p>
            <a:pPr lvl="1" hangingPunct="0"/>
            <a:r>
              <a:rPr lang="en-US" sz="3200" dirty="0"/>
              <a:t>Reshape LUT bugfix in merge request 330</a:t>
            </a:r>
            <a:endParaRPr lang="en-CA" sz="3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FBC5D8F-7406-4095-8114-256E4B451A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0562" y="2722812"/>
            <a:ext cx="7850875" cy="3177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3538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637</TotalTime>
  <Words>230</Words>
  <Application>Microsoft Office PowerPoint</Application>
  <PresentationFormat>Widescreen</PresentationFormat>
  <Paragraphs>34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Source Han Sans CN Light</vt:lpstr>
      <vt:lpstr>Arial</vt:lpstr>
      <vt:lpstr>Calibri</vt:lpstr>
      <vt:lpstr>Calibri Light</vt:lpstr>
      <vt:lpstr>Cambria Math</vt:lpstr>
      <vt:lpstr>Times New Roman</vt:lpstr>
      <vt:lpstr>Office Theme</vt:lpstr>
      <vt:lpstr>PowerPoint Presentation</vt:lpstr>
      <vt:lpstr>Introduction</vt:lpstr>
      <vt:lpstr>Introduction</vt:lpstr>
      <vt:lpstr>Proposal</vt:lpstr>
      <vt:lpstr>Simulation results</vt:lpstr>
      <vt:lpstr>Simulation results</vt:lpstr>
      <vt:lpstr>Simulation results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Xiaoyu Xiu</cp:lastModifiedBy>
  <cp:revision>136</cp:revision>
  <dcterms:created xsi:type="dcterms:W3CDTF">2018-09-04T21:01:33Z</dcterms:created>
  <dcterms:modified xsi:type="dcterms:W3CDTF">2019-03-21T13:45:19Z</dcterms:modified>
</cp:coreProperties>
</file>