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92" r:id="rId3"/>
    <p:sldId id="1085" r:id="rId4"/>
    <p:sldId id="1084" r:id="rId5"/>
    <p:sldId id="1095"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988" autoAdjust="0"/>
  </p:normalViewPr>
  <p:slideViewPr>
    <p:cSldViewPr snapToGrid="0">
      <p:cViewPr varScale="1">
        <p:scale>
          <a:sx n="131" d="100"/>
          <a:sy n="131" d="100"/>
        </p:scale>
        <p:origin x="1026" y="13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Lst>
  <pc:docChgLst>
    <pc:chgData name="Yu Han" userId="7ab135d7-ea35-4a0e-957b-4cf3afab17b5" providerId="ADAL" clId="{C595852D-7BE4-4B33-8B22-50003C0E89A2}"/>
    <pc:docChg chg="undo custSel modSld">
      <pc:chgData name="Yu Han" userId="7ab135d7-ea35-4a0e-957b-4cf3afab17b5" providerId="ADAL" clId="{C595852D-7BE4-4B33-8B22-50003C0E89A2}" dt="2019-01-17T00:22:05.573" v="52" actId="1076"/>
      <pc:docMkLst>
        <pc:docMk/>
      </pc:docMkLst>
      <pc:sldChg chg="addSp delSp modSp">
        <pc:chgData name="Yu Han" userId="7ab135d7-ea35-4a0e-957b-4cf3afab17b5" providerId="ADAL" clId="{C595852D-7BE4-4B33-8B22-50003C0E89A2}" dt="2019-01-17T00:22:05.573" v="52" actId="1076"/>
        <pc:sldMkLst>
          <pc:docMk/>
          <pc:sldMk cId="3976256737" sldId="1094"/>
        </pc:sldMkLst>
        <pc:graphicFrameChg chg="add del mod modGraphic">
          <ac:chgData name="Yu Han" userId="7ab135d7-ea35-4a0e-957b-4cf3afab17b5" providerId="ADAL" clId="{C595852D-7BE4-4B33-8B22-50003C0E89A2}" dt="2019-01-17T00:17:25.932" v="4" actId="478"/>
          <ac:graphicFrameMkLst>
            <pc:docMk/>
            <pc:sldMk cId="3976256737" sldId="1094"/>
            <ac:graphicFrameMk id="3" creationId="{9C807208-AE6A-4057-9117-3E3AE39EEB61}"/>
          </ac:graphicFrameMkLst>
        </pc:graphicFrameChg>
        <pc:graphicFrameChg chg="add del mod">
          <ac:chgData name="Yu Han" userId="7ab135d7-ea35-4a0e-957b-4cf3afab17b5" providerId="ADAL" clId="{C595852D-7BE4-4B33-8B22-50003C0E89A2}" dt="2019-01-17T00:18:10.987" v="7" actId="478"/>
          <ac:graphicFrameMkLst>
            <pc:docMk/>
            <pc:sldMk cId="3976256737" sldId="1094"/>
            <ac:graphicFrameMk id="4" creationId="{1C16E482-9CC9-45A7-BB18-AFAC8266A985}"/>
          </ac:graphicFrameMkLst>
        </pc:graphicFrameChg>
        <pc:graphicFrameChg chg="add del mod modGraphic">
          <ac:chgData name="Yu Han" userId="7ab135d7-ea35-4a0e-957b-4cf3afab17b5" providerId="ADAL" clId="{C595852D-7BE4-4B33-8B22-50003C0E89A2}" dt="2019-01-17T00:19:30.196" v="25" actId="478"/>
          <ac:graphicFrameMkLst>
            <pc:docMk/>
            <pc:sldMk cId="3976256737" sldId="1094"/>
            <ac:graphicFrameMk id="6" creationId="{E12C3C8A-3A7D-4E5D-BA15-FA4FBF142553}"/>
          </ac:graphicFrameMkLst>
        </pc:graphicFrameChg>
        <pc:graphicFrameChg chg="add del mod modGraphic">
          <ac:chgData name="Yu Han" userId="7ab135d7-ea35-4a0e-957b-4cf3afab17b5" providerId="ADAL" clId="{C595852D-7BE4-4B33-8B22-50003C0E89A2}" dt="2019-01-17T00:19:26.845" v="24" actId="478"/>
          <ac:graphicFrameMkLst>
            <pc:docMk/>
            <pc:sldMk cId="3976256737" sldId="1094"/>
            <ac:graphicFrameMk id="7" creationId="{A04BB2D3-87A1-4A20-9EAB-267F9630C471}"/>
          </ac:graphicFrameMkLst>
        </pc:graphicFrameChg>
        <pc:graphicFrameChg chg="add del mod modGraphic">
          <ac:chgData name="Yu Han" userId="7ab135d7-ea35-4a0e-957b-4cf3afab17b5" providerId="ADAL" clId="{C595852D-7BE4-4B33-8B22-50003C0E89A2}" dt="2019-01-17T00:20:40.342" v="31" actId="478"/>
          <ac:graphicFrameMkLst>
            <pc:docMk/>
            <pc:sldMk cId="3976256737" sldId="1094"/>
            <ac:graphicFrameMk id="8" creationId="{069E2908-2DFE-41FE-B0E1-EBDF822E5BF4}"/>
          </ac:graphicFrameMkLst>
        </pc:graphicFrameChg>
        <pc:graphicFrameChg chg="add del">
          <ac:chgData name="Yu Han" userId="7ab135d7-ea35-4a0e-957b-4cf3afab17b5" providerId="ADAL" clId="{C595852D-7BE4-4B33-8B22-50003C0E89A2}" dt="2019-01-17T00:20:55.896" v="35"/>
          <ac:graphicFrameMkLst>
            <pc:docMk/>
            <pc:sldMk cId="3976256737" sldId="1094"/>
            <ac:graphicFrameMk id="9" creationId="{AD71C02F-4DA4-470E-AE73-2468206B986B}"/>
          </ac:graphicFrameMkLst>
        </pc:graphicFrameChg>
        <pc:graphicFrameChg chg="add del">
          <ac:chgData name="Yu Han" userId="7ab135d7-ea35-4a0e-957b-4cf3afab17b5" providerId="ADAL" clId="{C595852D-7BE4-4B33-8B22-50003C0E89A2}" dt="2019-01-17T00:21:19.179" v="40"/>
          <ac:graphicFrameMkLst>
            <pc:docMk/>
            <pc:sldMk cId="3976256737" sldId="1094"/>
            <ac:graphicFrameMk id="11" creationId="{4072DE5B-2B59-472F-B759-0D54E71B18D0}"/>
          </ac:graphicFrameMkLst>
        </pc:graphicFrameChg>
        <pc:graphicFrameChg chg="del">
          <ac:chgData name="Yu Han" userId="7ab135d7-ea35-4a0e-957b-4cf3afab17b5" providerId="ADAL" clId="{C595852D-7BE4-4B33-8B22-50003C0E89A2}" dt="2019-01-16T00:39:33.048" v="0" actId="478"/>
          <ac:graphicFrameMkLst>
            <pc:docMk/>
            <pc:sldMk cId="3976256737" sldId="1094"/>
            <ac:graphicFrameMk id="11" creationId="{B047DB88-4B03-4619-BE3B-9401A76C21E5}"/>
          </ac:graphicFrameMkLst>
        </pc:graphicFrameChg>
        <pc:picChg chg="add mod">
          <ac:chgData name="Yu Han" userId="7ab135d7-ea35-4a0e-957b-4cf3afab17b5" providerId="ADAL" clId="{C595852D-7BE4-4B33-8B22-50003C0E89A2}" dt="2019-01-17T00:21:07.122" v="38" actId="1076"/>
          <ac:picMkLst>
            <pc:docMk/>
            <pc:sldMk cId="3976256737" sldId="1094"/>
            <ac:picMk id="10" creationId="{D5950717-2B97-453D-9D1C-BDA9BF20A9DD}"/>
          </ac:picMkLst>
        </pc:picChg>
        <pc:picChg chg="add mod">
          <ac:chgData name="Yu Han" userId="7ab135d7-ea35-4a0e-957b-4cf3afab17b5" providerId="ADAL" clId="{C595852D-7BE4-4B33-8B22-50003C0E89A2}" dt="2019-01-17T00:22:05.573" v="52" actId="1076"/>
          <ac:picMkLst>
            <pc:docMk/>
            <pc:sldMk cId="3976256737" sldId="1094"/>
            <ac:picMk id="12" creationId="{5F050BCB-B8DC-4A88-ADDC-AB85E25F296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3/15/2019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412047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41969849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JVET-N0317</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JVET-N0317</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JVET-N0317</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JVET-N0317</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JVET-N0317</a:t>
            </a:r>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CE8-related: Simplification on IBC Merge/Skip Mode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US" dirty="0"/>
              <a:t>In</a:t>
            </a:r>
            <a:r>
              <a:rPr lang="en-CA" dirty="0"/>
              <a:t> the VTM4.0:</a:t>
            </a:r>
          </a:p>
          <a:p>
            <a:pPr lvl="1"/>
            <a:r>
              <a:rPr lang="en-CA" sz="1600" dirty="0"/>
              <a:t>IBC merge/skip mode and inter merge/skip mode use two independent merge lists. I</a:t>
            </a:r>
            <a:r>
              <a:rPr lang="en-US" sz="1600" dirty="0"/>
              <a:t>n the worst case, two merge list may still be generated for 4x4 CUs in a shared listed region. </a:t>
            </a:r>
          </a:p>
          <a:p>
            <a:pPr lvl="1"/>
            <a:r>
              <a:rPr lang="en-US" sz="1600" dirty="0"/>
              <a:t>Since these two merge lists can be generated parallelly, the cycle budget for a shared list region can still be meet. However, it is still desired to have a simplified merge list generation scheme to reduce the area size for hardware implementation and reduce cycles for software implementation. </a:t>
            </a:r>
          </a:p>
          <a:p>
            <a:r>
              <a:rPr lang="en-US" dirty="0"/>
              <a:t>In t</a:t>
            </a:r>
            <a:r>
              <a:rPr lang="en-CA" dirty="0"/>
              <a:t>his contribution:</a:t>
            </a:r>
          </a:p>
          <a:p>
            <a:pPr lvl="1"/>
            <a:r>
              <a:rPr lang="en-US" sz="1600" dirty="0"/>
              <a:t>A simplification method for IBC merge/skip mode </a:t>
            </a:r>
            <a:r>
              <a:rPr lang="en-CA" sz="1600" dirty="0"/>
              <a:t>by reducing the number of potential IBC merge candidates is presented. </a:t>
            </a:r>
          </a:p>
          <a:p>
            <a:pPr lvl="1"/>
            <a:r>
              <a:rPr lang="en-CA" sz="1600" dirty="0"/>
              <a:t>The simulation results show 0.02% loss in AI case, 0.00% loss in RA case and 0.00% loss in LB case in screen content coding materials.</a:t>
            </a:r>
            <a:endParaRPr lang="en-US" sz="1600" dirty="0"/>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81000" y="1719071"/>
            <a:ext cx="3306745" cy="2883073"/>
          </a:xfrm>
        </p:spPr>
        <p:txBody>
          <a:bodyPr/>
          <a:lstStyle/>
          <a:p>
            <a:r>
              <a:rPr lang="en-CA" sz="2000" dirty="0"/>
              <a:t>IBC merge list in VTM4.0:</a:t>
            </a:r>
          </a:p>
          <a:p>
            <a:pPr marL="465677" lvl="1" indent="-342900">
              <a:buFont typeface="+mj-lt"/>
              <a:buAutoNum type="arabicPeriod"/>
            </a:pPr>
            <a:r>
              <a:rPr lang="en-CA" sz="1600" dirty="0"/>
              <a:t>Spatial candidates for blocks A1, B1, B0 and A0 (3 pruning required).</a:t>
            </a:r>
            <a:endParaRPr lang="en-US" sz="1600" dirty="0"/>
          </a:p>
          <a:p>
            <a:pPr marL="465677" lvl="1" indent="-342900">
              <a:buFont typeface="+mj-lt"/>
              <a:buAutoNum type="arabicPeriod"/>
            </a:pPr>
            <a:r>
              <a:rPr lang="en-CA" sz="1600" dirty="0"/>
              <a:t>If number of candidates less than 4, add B2 (2 pruning required).</a:t>
            </a:r>
            <a:endParaRPr lang="en-US" sz="1600" dirty="0"/>
          </a:p>
          <a:p>
            <a:pPr marL="465677" lvl="1" indent="-342900">
              <a:buFont typeface="+mj-lt"/>
              <a:buAutoNum type="arabicPeriod"/>
            </a:pPr>
            <a:r>
              <a:rPr lang="en-CA" sz="1600" dirty="0"/>
              <a:t>5 HMVP candidates (4 pruning required).</a:t>
            </a:r>
            <a:endParaRPr lang="en-US" sz="1600" dirty="0"/>
          </a:p>
          <a:p>
            <a:pPr marL="465677" lvl="1" indent="-342900">
              <a:buFont typeface="+mj-lt"/>
              <a:buAutoNum type="arabicPeriod"/>
            </a:pPr>
            <a:r>
              <a:rPr lang="en-CA" sz="1600" dirty="0"/>
              <a:t>Pairwise candidate.</a:t>
            </a:r>
            <a:endParaRPr lang="en-US" sz="1600"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Content Placeholder 4">
            <a:extLst>
              <a:ext uri="{FF2B5EF4-FFF2-40B4-BE49-F238E27FC236}">
                <a16:creationId xmlns:a16="http://schemas.microsoft.com/office/drawing/2014/main" id="{5318FF0A-766F-4EC4-BE80-9AFF8E20D8E9}"/>
              </a:ext>
            </a:extLst>
          </p:cNvPr>
          <p:cNvSpPr txBox="1">
            <a:spLocks/>
          </p:cNvSpPr>
          <p:nvPr/>
        </p:nvSpPr>
        <p:spPr>
          <a:xfrm>
            <a:off x="5275933" y="1719071"/>
            <a:ext cx="3306745" cy="2883073"/>
          </a:xfrm>
          <a:prstGeom prst="rect">
            <a:avLst/>
          </a:prstGeom>
        </p:spPr>
        <p:txBody>
          <a:bodyPr vert="horz" lIns="0" tIns="0" rIns="0" bIns="0" rtlCol="0">
            <a:noAutofit/>
          </a:bodyPr>
          <a:lst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a:lstStyle>
          <a:p>
            <a:r>
              <a:rPr lang="en-CA" sz="2000" dirty="0"/>
              <a:t>Modification on merge list:</a:t>
            </a:r>
          </a:p>
          <a:p>
            <a:pPr marL="465677" lvl="1" indent="-342900">
              <a:buFont typeface="+mj-lt"/>
              <a:buAutoNum type="arabicPeriod"/>
            </a:pPr>
            <a:r>
              <a:rPr lang="en-CA" sz="1600" dirty="0"/>
              <a:t>Spatial candidates for blocks A1, B1 (1 pruning required)</a:t>
            </a:r>
            <a:endParaRPr lang="en-US" sz="1600" dirty="0"/>
          </a:p>
          <a:p>
            <a:pPr marL="465677" lvl="1" indent="-342900">
              <a:buFont typeface="+mj-lt"/>
              <a:buAutoNum type="arabicPeriod"/>
            </a:pPr>
            <a:r>
              <a:rPr lang="en-CA" sz="1600" dirty="0"/>
              <a:t>5 HMVP candidates (4 pruning required).</a:t>
            </a:r>
          </a:p>
          <a:p>
            <a:pPr marL="0" lvl="1" indent="0">
              <a:spcBef>
                <a:spcPts val="1200"/>
              </a:spcBef>
              <a:buClr>
                <a:srgbClr val="3253DC"/>
              </a:buClr>
              <a:buNone/>
            </a:pPr>
            <a:endParaRPr lang="en-US" sz="2000" dirty="0"/>
          </a:p>
          <a:p>
            <a:pPr lvl="1"/>
            <a:endParaRPr lang="en-CA" sz="1600" dirty="0"/>
          </a:p>
        </p:txBody>
      </p:sp>
      <p:pic>
        <p:nvPicPr>
          <p:cNvPr id="6" name="Picture 5">
            <a:extLst>
              <a:ext uri="{FF2B5EF4-FFF2-40B4-BE49-F238E27FC236}">
                <a16:creationId xmlns:a16="http://schemas.microsoft.com/office/drawing/2014/main" id="{9FB6BA39-911D-4083-9DC9-2F7B0934F5C9}"/>
              </a:ext>
            </a:extLst>
          </p:cNvPr>
          <p:cNvPicPr>
            <a:picLocks noChangeAspect="1"/>
          </p:cNvPicPr>
          <p:nvPr/>
        </p:nvPicPr>
        <p:blipFill>
          <a:blip r:embed="rId3"/>
          <a:stretch>
            <a:fillRect/>
          </a:stretch>
        </p:blipFill>
        <p:spPr>
          <a:xfrm>
            <a:off x="986622" y="4323782"/>
            <a:ext cx="2095500" cy="2019300"/>
          </a:xfrm>
          <a:prstGeom prst="rect">
            <a:avLst/>
          </a:prstGeom>
        </p:spPr>
      </p:pic>
      <p:sp>
        <p:nvSpPr>
          <p:cNvPr id="9" name="Content Placeholder 4">
            <a:extLst>
              <a:ext uri="{FF2B5EF4-FFF2-40B4-BE49-F238E27FC236}">
                <a16:creationId xmlns:a16="http://schemas.microsoft.com/office/drawing/2014/main" id="{C0D7BBF2-C746-4D8F-A06C-5553535DBEC3}"/>
              </a:ext>
            </a:extLst>
          </p:cNvPr>
          <p:cNvSpPr txBox="1">
            <a:spLocks/>
          </p:cNvSpPr>
          <p:nvPr/>
        </p:nvSpPr>
        <p:spPr>
          <a:xfrm>
            <a:off x="3687744" y="4318904"/>
            <a:ext cx="5056303" cy="1970894"/>
          </a:xfrm>
          <a:prstGeom prst="rect">
            <a:avLst/>
          </a:prstGeom>
        </p:spPr>
        <p:txBody>
          <a:bodyPr vert="horz" lIns="0" tIns="0" rIns="0" bIns="0" rtlCol="0">
            <a:noAutofit/>
          </a:bodyPr>
          <a:lst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a:lstStyle>
          <a:p>
            <a:pPr marL="130302" lvl="1" indent="-130302">
              <a:spcBef>
                <a:spcPts val="1200"/>
              </a:spcBef>
              <a:buClr>
                <a:srgbClr val="3253DC"/>
              </a:buClr>
              <a:buFont typeface="Arial" panose="020B0604020202020204" pitchFamily="34" charset="0"/>
              <a:buChar char="•"/>
            </a:pPr>
            <a:r>
              <a:rPr lang="en-CA" sz="2000" dirty="0"/>
              <a:t>Shared IBC merge list:</a:t>
            </a:r>
          </a:p>
          <a:p>
            <a:pPr marL="465677" lvl="1" indent="-342900">
              <a:buFont typeface="+mj-lt"/>
              <a:buAutoNum type="arabicPeriod"/>
            </a:pPr>
            <a:r>
              <a:rPr lang="en-CA" sz="1600" dirty="0"/>
              <a:t>32 and below pixels region shares the same IBC merge list. The IBC HMVP table is reset at the beginning of each CTU line.</a:t>
            </a:r>
            <a:endParaRPr lang="en-US" sz="1600" dirty="0"/>
          </a:p>
          <a:p>
            <a:pPr marL="465677" lvl="1" indent="-342900">
              <a:buFont typeface="+mj-lt"/>
              <a:buAutoNum type="arabicPeriod"/>
            </a:pPr>
            <a:r>
              <a:rPr lang="en-CA" sz="1600" dirty="0"/>
              <a:t>The tickets number of these two changes are ticket 193 and ticket 211.</a:t>
            </a:r>
            <a:endParaRPr lang="en-US" sz="1600" dirty="0"/>
          </a:p>
          <a:p>
            <a:pPr lvl="1"/>
            <a:endParaRPr lang="en-CA" sz="1600" dirty="0"/>
          </a:p>
        </p:txBody>
      </p:sp>
    </p:spTree>
    <p:extLst>
      <p:ext uri="{BB962C8B-B14F-4D97-AF65-F5344CB8AC3E}">
        <p14:creationId xmlns:p14="http://schemas.microsoft.com/office/powerpoint/2010/main" val="288695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Thanks Technicolor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Test 1: IBC merge list simplification</a:t>
            </a:r>
          </a:p>
          <a:p>
            <a:endParaRPr lang="en-US" dirty="0"/>
          </a:p>
        </p:txBody>
      </p:sp>
      <p:graphicFrame>
        <p:nvGraphicFramePr>
          <p:cNvPr id="3" name="Table 2">
            <a:extLst>
              <a:ext uri="{FF2B5EF4-FFF2-40B4-BE49-F238E27FC236}">
                <a16:creationId xmlns:a16="http://schemas.microsoft.com/office/drawing/2014/main" id="{CA114440-051F-4BC6-94D5-4D6F73783F33}"/>
              </a:ext>
            </a:extLst>
          </p:cNvPr>
          <p:cNvGraphicFramePr>
            <a:graphicFrameLocks noGrp="1"/>
          </p:cNvGraphicFramePr>
          <p:nvPr>
            <p:extLst>
              <p:ext uri="{D42A27DB-BD31-4B8C-83A1-F6EECF244321}">
                <p14:modId xmlns:p14="http://schemas.microsoft.com/office/powerpoint/2010/main" val="4129014056"/>
              </p:ext>
            </p:extLst>
          </p:nvPr>
        </p:nvGraphicFramePr>
        <p:xfrm>
          <a:off x="2367635" y="2225987"/>
          <a:ext cx="4407535" cy="917575"/>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3470223345"/>
                    </a:ext>
                  </a:extLst>
                </a:gridCol>
                <a:gridCol w="709930">
                  <a:extLst>
                    <a:ext uri="{9D8B030D-6E8A-4147-A177-3AD203B41FA5}">
                      <a16:colId xmlns:a16="http://schemas.microsoft.com/office/drawing/2014/main" val="2815426810"/>
                    </a:ext>
                  </a:extLst>
                </a:gridCol>
                <a:gridCol w="709930">
                  <a:extLst>
                    <a:ext uri="{9D8B030D-6E8A-4147-A177-3AD203B41FA5}">
                      <a16:colId xmlns:a16="http://schemas.microsoft.com/office/drawing/2014/main" val="2132415574"/>
                    </a:ext>
                  </a:extLst>
                </a:gridCol>
                <a:gridCol w="709930">
                  <a:extLst>
                    <a:ext uri="{9D8B030D-6E8A-4147-A177-3AD203B41FA5}">
                      <a16:colId xmlns:a16="http://schemas.microsoft.com/office/drawing/2014/main" val="2919910363"/>
                    </a:ext>
                  </a:extLst>
                </a:gridCol>
                <a:gridCol w="591820">
                  <a:extLst>
                    <a:ext uri="{9D8B030D-6E8A-4147-A177-3AD203B41FA5}">
                      <a16:colId xmlns:a16="http://schemas.microsoft.com/office/drawing/2014/main" val="3732421361"/>
                    </a:ext>
                  </a:extLst>
                </a:gridCol>
                <a:gridCol w="644525">
                  <a:extLst>
                    <a:ext uri="{9D8B030D-6E8A-4147-A177-3AD203B41FA5}">
                      <a16:colId xmlns:a16="http://schemas.microsoft.com/office/drawing/2014/main" val="2890898422"/>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8900636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VTM-4 + IBC</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4474895"/>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09598548"/>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56567302"/>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33898809"/>
                  </a:ext>
                </a:extLst>
              </a:tr>
            </a:tbl>
          </a:graphicData>
        </a:graphic>
      </p:graphicFrame>
      <p:graphicFrame>
        <p:nvGraphicFramePr>
          <p:cNvPr id="6" name="Table 5">
            <a:extLst>
              <a:ext uri="{FF2B5EF4-FFF2-40B4-BE49-F238E27FC236}">
                <a16:creationId xmlns:a16="http://schemas.microsoft.com/office/drawing/2014/main" id="{B87C9180-154B-4218-82A1-75F1ABBE0511}"/>
              </a:ext>
            </a:extLst>
          </p:cNvPr>
          <p:cNvGraphicFramePr>
            <a:graphicFrameLocks noGrp="1"/>
          </p:cNvGraphicFramePr>
          <p:nvPr>
            <p:extLst>
              <p:ext uri="{D42A27DB-BD31-4B8C-83A1-F6EECF244321}">
                <p14:modId xmlns:p14="http://schemas.microsoft.com/office/powerpoint/2010/main" val="3150851586"/>
              </p:ext>
            </p:extLst>
          </p:nvPr>
        </p:nvGraphicFramePr>
        <p:xfrm>
          <a:off x="2367635" y="3455808"/>
          <a:ext cx="4407535"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052902927"/>
                    </a:ext>
                  </a:extLst>
                </a:gridCol>
                <a:gridCol w="675640">
                  <a:extLst>
                    <a:ext uri="{9D8B030D-6E8A-4147-A177-3AD203B41FA5}">
                      <a16:colId xmlns:a16="http://schemas.microsoft.com/office/drawing/2014/main" val="977342792"/>
                    </a:ext>
                  </a:extLst>
                </a:gridCol>
                <a:gridCol w="750570">
                  <a:extLst>
                    <a:ext uri="{9D8B030D-6E8A-4147-A177-3AD203B41FA5}">
                      <a16:colId xmlns:a16="http://schemas.microsoft.com/office/drawing/2014/main" val="2451918359"/>
                    </a:ext>
                  </a:extLst>
                </a:gridCol>
                <a:gridCol w="750570">
                  <a:extLst>
                    <a:ext uri="{9D8B030D-6E8A-4147-A177-3AD203B41FA5}">
                      <a16:colId xmlns:a16="http://schemas.microsoft.com/office/drawing/2014/main" val="2415007183"/>
                    </a:ext>
                  </a:extLst>
                </a:gridCol>
                <a:gridCol w="613410">
                  <a:extLst>
                    <a:ext uri="{9D8B030D-6E8A-4147-A177-3AD203B41FA5}">
                      <a16:colId xmlns:a16="http://schemas.microsoft.com/office/drawing/2014/main" val="848761280"/>
                    </a:ext>
                  </a:extLst>
                </a:gridCol>
                <a:gridCol w="575945">
                  <a:extLst>
                    <a:ext uri="{9D8B030D-6E8A-4147-A177-3AD203B41FA5}">
                      <a16:colId xmlns:a16="http://schemas.microsoft.com/office/drawing/2014/main" val="4082528107"/>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242398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397375"/>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7389438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2083264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36516654"/>
                  </a:ext>
                </a:extLst>
              </a:tr>
            </a:tbl>
          </a:graphicData>
        </a:graphic>
      </p:graphicFrame>
      <p:graphicFrame>
        <p:nvGraphicFramePr>
          <p:cNvPr id="7" name="Table 6">
            <a:extLst>
              <a:ext uri="{FF2B5EF4-FFF2-40B4-BE49-F238E27FC236}">
                <a16:creationId xmlns:a16="http://schemas.microsoft.com/office/drawing/2014/main" id="{027E2365-C40A-45F6-84EE-953D9768AE0E}"/>
              </a:ext>
            </a:extLst>
          </p:cNvPr>
          <p:cNvGraphicFramePr>
            <a:graphicFrameLocks noGrp="1"/>
          </p:cNvGraphicFramePr>
          <p:nvPr>
            <p:extLst>
              <p:ext uri="{D42A27DB-BD31-4B8C-83A1-F6EECF244321}">
                <p14:modId xmlns:p14="http://schemas.microsoft.com/office/powerpoint/2010/main" val="3702736631"/>
              </p:ext>
            </p:extLst>
          </p:nvPr>
        </p:nvGraphicFramePr>
        <p:xfrm>
          <a:off x="2368270" y="4690074"/>
          <a:ext cx="4406900" cy="922020"/>
        </p:xfrm>
        <a:graphic>
          <a:graphicData uri="http://schemas.openxmlformats.org/drawingml/2006/table">
            <a:tbl>
              <a:tblPr firstRow="1" firstCol="1" bandRow="1">
                <a:tableStyleId>{5C22544A-7EE6-4342-B048-85BDC9FD1C3A}</a:tableStyleId>
              </a:tblPr>
              <a:tblGrid>
                <a:gridCol w="1041400">
                  <a:extLst>
                    <a:ext uri="{9D8B030D-6E8A-4147-A177-3AD203B41FA5}">
                      <a16:colId xmlns:a16="http://schemas.microsoft.com/office/drawing/2014/main" val="2816260554"/>
                    </a:ext>
                  </a:extLst>
                </a:gridCol>
                <a:gridCol w="726440">
                  <a:extLst>
                    <a:ext uri="{9D8B030D-6E8A-4147-A177-3AD203B41FA5}">
                      <a16:colId xmlns:a16="http://schemas.microsoft.com/office/drawing/2014/main" val="2637748869"/>
                    </a:ext>
                  </a:extLst>
                </a:gridCol>
                <a:gridCol w="726440">
                  <a:extLst>
                    <a:ext uri="{9D8B030D-6E8A-4147-A177-3AD203B41FA5}">
                      <a16:colId xmlns:a16="http://schemas.microsoft.com/office/drawing/2014/main" val="382596487"/>
                    </a:ext>
                  </a:extLst>
                </a:gridCol>
                <a:gridCol w="726440">
                  <a:extLst>
                    <a:ext uri="{9D8B030D-6E8A-4147-A177-3AD203B41FA5}">
                      <a16:colId xmlns:a16="http://schemas.microsoft.com/office/drawing/2014/main" val="1570496373"/>
                    </a:ext>
                  </a:extLst>
                </a:gridCol>
                <a:gridCol w="593090">
                  <a:extLst>
                    <a:ext uri="{9D8B030D-6E8A-4147-A177-3AD203B41FA5}">
                      <a16:colId xmlns:a16="http://schemas.microsoft.com/office/drawing/2014/main" val="4270132163"/>
                    </a:ext>
                  </a:extLst>
                </a:gridCol>
                <a:gridCol w="593090">
                  <a:extLst>
                    <a:ext uri="{9D8B030D-6E8A-4147-A177-3AD203B41FA5}">
                      <a16:colId xmlns:a16="http://schemas.microsoft.com/office/drawing/2014/main" val="2191797997"/>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68667576"/>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729205"/>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3769554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97%</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4360513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602235126"/>
                  </a:ext>
                </a:extLst>
              </a:tr>
            </a:tbl>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JVET-N0317</a:t>
            </a:r>
            <a:endParaRPr lang="en-US"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437567"/>
            <a:ext cx="4337305"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600" dirty="0"/>
              <a:t>Test 2: Use shared IBC merge list and reset </a:t>
            </a:r>
            <a:r>
              <a:rPr lang="en-CA" sz="1600" dirty="0"/>
              <a:t>IBC HMVP table at the beginning of each CTU line (F</a:t>
            </a:r>
            <a:r>
              <a:rPr lang="en-US" sz="1600" dirty="0"/>
              <a:t>ix for ticket 193 and ticket 211)</a:t>
            </a:r>
          </a:p>
          <a:p>
            <a:endParaRPr lang="en-US" dirty="0"/>
          </a:p>
        </p:txBody>
      </p:sp>
      <p:graphicFrame>
        <p:nvGraphicFramePr>
          <p:cNvPr id="4" name="Table 3">
            <a:extLst>
              <a:ext uri="{FF2B5EF4-FFF2-40B4-BE49-F238E27FC236}">
                <a16:creationId xmlns:a16="http://schemas.microsoft.com/office/drawing/2014/main" id="{D11369E9-E316-4559-8ABB-FDBF7D21F78D}"/>
              </a:ext>
            </a:extLst>
          </p:cNvPr>
          <p:cNvGraphicFramePr>
            <a:graphicFrameLocks noGrp="1"/>
          </p:cNvGraphicFramePr>
          <p:nvPr>
            <p:extLst>
              <p:ext uri="{D42A27DB-BD31-4B8C-83A1-F6EECF244321}">
                <p14:modId xmlns:p14="http://schemas.microsoft.com/office/powerpoint/2010/main" val="3273391798"/>
              </p:ext>
            </p:extLst>
          </p:nvPr>
        </p:nvGraphicFramePr>
        <p:xfrm>
          <a:off x="380999" y="2533133"/>
          <a:ext cx="3956924" cy="917575"/>
        </p:xfrm>
        <a:graphic>
          <a:graphicData uri="http://schemas.openxmlformats.org/drawingml/2006/table">
            <a:tbl>
              <a:tblPr firstRow="1" firstCol="1" bandRow="1">
                <a:tableStyleId>{5C22544A-7EE6-4342-B048-85BDC9FD1C3A}</a:tableStyleId>
              </a:tblPr>
              <a:tblGrid>
                <a:gridCol w="935066">
                  <a:extLst>
                    <a:ext uri="{9D8B030D-6E8A-4147-A177-3AD203B41FA5}">
                      <a16:colId xmlns:a16="http://schemas.microsoft.com/office/drawing/2014/main" val="889370814"/>
                    </a:ext>
                  </a:extLst>
                </a:gridCol>
                <a:gridCol w="609503">
                  <a:extLst>
                    <a:ext uri="{9D8B030D-6E8A-4147-A177-3AD203B41FA5}">
                      <a16:colId xmlns:a16="http://schemas.microsoft.com/office/drawing/2014/main" val="2958499083"/>
                    </a:ext>
                  </a:extLst>
                </a:gridCol>
                <a:gridCol w="676212">
                  <a:extLst>
                    <a:ext uri="{9D8B030D-6E8A-4147-A177-3AD203B41FA5}">
                      <a16:colId xmlns:a16="http://schemas.microsoft.com/office/drawing/2014/main" val="4093626454"/>
                    </a:ext>
                  </a:extLst>
                </a:gridCol>
                <a:gridCol w="676212">
                  <a:extLst>
                    <a:ext uri="{9D8B030D-6E8A-4147-A177-3AD203B41FA5}">
                      <a16:colId xmlns:a16="http://schemas.microsoft.com/office/drawing/2014/main" val="1363080045"/>
                    </a:ext>
                  </a:extLst>
                </a:gridCol>
                <a:gridCol w="507444">
                  <a:extLst>
                    <a:ext uri="{9D8B030D-6E8A-4147-A177-3AD203B41FA5}">
                      <a16:colId xmlns:a16="http://schemas.microsoft.com/office/drawing/2014/main" val="1300156677"/>
                    </a:ext>
                  </a:extLst>
                </a:gridCol>
                <a:gridCol w="552487">
                  <a:extLst>
                    <a:ext uri="{9D8B030D-6E8A-4147-A177-3AD203B41FA5}">
                      <a16:colId xmlns:a16="http://schemas.microsoft.com/office/drawing/2014/main" val="2934149974"/>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98267080"/>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13453894"/>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77095513"/>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93432945"/>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9112678"/>
                  </a:ext>
                </a:extLst>
              </a:tr>
            </a:tbl>
          </a:graphicData>
        </a:graphic>
      </p:graphicFrame>
      <p:graphicFrame>
        <p:nvGraphicFramePr>
          <p:cNvPr id="5" name="Table 4">
            <a:extLst>
              <a:ext uri="{FF2B5EF4-FFF2-40B4-BE49-F238E27FC236}">
                <a16:creationId xmlns:a16="http://schemas.microsoft.com/office/drawing/2014/main" id="{EF7338E9-DB69-4D8E-92AA-BA650C6A88CD}"/>
              </a:ext>
            </a:extLst>
          </p:cNvPr>
          <p:cNvGraphicFramePr>
            <a:graphicFrameLocks noGrp="1"/>
          </p:cNvGraphicFramePr>
          <p:nvPr>
            <p:extLst>
              <p:ext uri="{D42A27DB-BD31-4B8C-83A1-F6EECF244321}">
                <p14:modId xmlns:p14="http://schemas.microsoft.com/office/powerpoint/2010/main" val="2631041420"/>
              </p:ext>
            </p:extLst>
          </p:nvPr>
        </p:nvGraphicFramePr>
        <p:xfrm>
          <a:off x="380999" y="3763101"/>
          <a:ext cx="3956928" cy="922020"/>
        </p:xfrm>
        <a:graphic>
          <a:graphicData uri="http://schemas.openxmlformats.org/drawingml/2006/table">
            <a:tbl>
              <a:tblPr firstRow="1" firstCol="1" bandRow="1">
                <a:tableStyleId>{5C22544A-7EE6-4342-B048-85BDC9FD1C3A}</a:tableStyleId>
              </a:tblPr>
              <a:tblGrid>
                <a:gridCol w="935067">
                  <a:extLst>
                    <a:ext uri="{9D8B030D-6E8A-4147-A177-3AD203B41FA5}">
                      <a16:colId xmlns:a16="http://schemas.microsoft.com/office/drawing/2014/main" val="3480726413"/>
                    </a:ext>
                  </a:extLst>
                </a:gridCol>
                <a:gridCol w="666520">
                  <a:extLst>
                    <a:ext uri="{9D8B030D-6E8A-4147-A177-3AD203B41FA5}">
                      <a16:colId xmlns:a16="http://schemas.microsoft.com/office/drawing/2014/main" val="553161949"/>
                    </a:ext>
                  </a:extLst>
                </a:gridCol>
                <a:gridCol w="599811">
                  <a:extLst>
                    <a:ext uri="{9D8B030D-6E8A-4147-A177-3AD203B41FA5}">
                      <a16:colId xmlns:a16="http://schemas.microsoft.com/office/drawing/2014/main" val="4225535598"/>
                    </a:ext>
                  </a:extLst>
                </a:gridCol>
                <a:gridCol w="666520">
                  <a:extLst>
                    <a:ext uri="{9D8B030D-6E8A-4147-A177-3AD203B41FA5}">
                      <a16:colId xmlns:a16="http://schemas.microsoft.com/office/drawing/2014/main" val="439948555"/>
                    </a:ext>
                  </a:extLst>
                </a:gridCol>
                <a:gridCol w="544505">
                  <a:extLst>
                    <a:ext uri="{9D8B030D-6E8A-4147-A177-3AD203B41FA5}">
                      <a16:colId xmlns:a16="http://schemas.microsoft.com/office/drawing/2014/main" val="4290403777"/>
                    </a:ext>
                  </a:extLst>
                </a:gridCol>
                <a:gridCol w="544505">
                  <a:extLst>
                    <a:ext uri="{9D8B030D-6E8A-4147-A177-3AD203B41FA5}">
                      <a16:colId xmlns:a16="http://schemas.microsoft.com/office/drawing/2014/main" val="39422023"/>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Random Access Main 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9788093"/>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64719824"/>
                  </a:ext>
                </a:extLst>
              </a:tr>
              <a:tr h="161925">
                <a:tc>
                  <a:txBody>
                    <a:bodyPr/>
                    <a:lstStyle/>
                    <a:p>
                      <a:endParaRPr lang="en-US" sz="10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0058532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7371638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84%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80293598"/>
                  </a:ext>
                </a:extLst>
              </a:tr>
            </a:tbl>
          </a:graphicData>
        </a:graphic>
      </p:graphicFrame>
      <p:sp>
        <p:nvSpPr>
          <p:cNvPr id="13" name="Subtitle 5">
            <a:extLst>
              <a:ext uri="{FF2B5EF4-FFF2-40B4-BE49-F238E27FC236}">
                <a16:creationId xmlns:a16="http://schemas.microsoft.com/office/drawing/2014/main" id="{AA8463AD-2706-4AC7-8558-E6BE5C186F52}"/>
              </a:ext>
            </a:extLst>
          </p:cNvPr>
          <p:cNvSpPr txBox="1">
            <a:spLocks/>
          </p:cNvSpPr>
          <p:nvPr/>
        </p:nvSpPr>
        <p:spPr>
          <a:xfrm>
            <a:off x="5025542" y="1437566"/>
            <a:ext cx="3421713"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600" dirty="0"/>
              <a:t>Test 3: Test 1 + Test 2</a:t>
            </a:r>
          </a:p>
          <a:p>
            <a:endParaRPr lang="en-US" dirty="0"/>
          </a:p>
        </p:txBody>
      </p:sp>
      <p:graphicFrame>
        <p:nvGraphicFramePr>
          <p:cNvPr id="9" name="Table 8">
            <a:extLst>
              <a:ext uri="{FF2B5EF4-FFF2-40B4-BE49-F238E27FC236}">
                <a16:creationId xmlns:a16="http://schemas.microsoft.com/office/drawing/2014/main" id="{1032BCAB-D471-4F04-ABF0-8EBC80A5139B}"/>
              </a:ext>
            </a:extLst>
          </p:cNvPr>
          <p:cNvGraphicFramePr>
            <a:graphicFrameLocks noGrp="1"/>
          </p:cNvGraphicFramePr>
          <p:nvPr>
            <p:extLst>
              <p:ext uri="{D42A27DB-BD31-4B8C-83A1-F6EECF244321}">
                <p14:modId xmlns:p14="http://schemas.microsoft.com/office/powerpoint/2010/main" val="1817648777"/>
              </p:ext>
            </p:extLst>
          </p:nvPr>
        </p:nvGraphicFramePr>
        <p:xfrm>
          <a:off x="380994" y="4959423"/>
          <a:ext cx="3956929" cy="922020"/>
        </p:xfrm>
        <a:graphic>
          <a:graphicData uri="http://schemas.openxmlformats.org/drawingml/2006/table">
            <a:tbl>
              <a:tblPr firstRow="1" firstCol="1" bandRow="1">
                <a:tableStyleId>{5C22544A-7EE6-4342-B048-85BDC9FD1C3A}</a:tableStyleId>
              </a:tblPr>
              <a:tblGrid>
                <a:gridCol w="935067">
                  <a:extLst>
                    <a:ext uri="{9D8B030D-6E8A-4147-A177-3AD203B41FA5}">
                      <a16:colId xmlns:a16="http://schemas.microsoft.com/office/drawing/2014/main" val="2899782002"/>
                    </a:ext>
                  </a:extLst>
                </a:gridCol>
                <a:gridCol w="652266">
                  <a:extLst>
                    <a:ext uri="{9D8B030D-6E8A-4147-A177-3AD203B41FA5}">
                      <a16:colId xmlns:a16="http://schemas.microsoft.com/office/drawing/2014/main" val="448906005"/>
                    </a:ext>
                  </a:extLst>
                </a:gridCol>
                <a:gridCol w="652266">
                  <a:extLst>
                    <a:ext uri="{9D8B030D-6E8A-4147-A177-3AD203B41FA5}">
                      <a16:colId xmlns:a16="http://schemas.microsoft.com/office/drawing/2014/main" val="62377925"/>
                    </a:ext>
                  </a:extLst>
                </a:gridCol>
                <a:gridCol w="652266">
                  <a:extLst>
                    <a:ext uri="{9D8B030D-6E8A-4147-A177-3AD203B41FA5}">
                      <a16:colId xmlns:a16="http://schemas.microsoft.com/office/drawing/2014/main" val="2257593216"/>
                    </a:ext>
                  </a:extLst>
                </a:gridCol>
                <a:gridCol w="532532">
                  <a:extLst>
                    <a:ext uri="{9D8B030D-6E8A-4147-A177-3AD203B41FA5}">
                      <a16:colId xmlns:a16="http://schemas.microsoft.com/office/drawing/2014/main" val="3284871903"/>
                    </a:ext>
                  </a:extLst>
                </a:gridCol>
                <a:gridCol w="532532">
                  <a:extLst>
                    <a:ext uri="{9D8B030D-6E8A-4147-A177-3AD203B41FA5}">
                      <a16:colId xmlns:a16="http://schemas.microsoft.com/office/drawing/2014/main" val="1880574701"/>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7743314"/>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VTM-4 + IBC</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832286"/>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1289325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8345927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86%</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72488154"/>
                  </a:ext>
                </a:extLst>
              </a:tr>
            </a:tbl>
          </a:graphicData>
        </a:graphic>
      </p:graphicFrame>
      <p:graphicFrame>
        <p:nvGraphicFramePr>
          <p:cNvPr id="14" name="Table 13">
            <a:extLst>
              <a:ext uri="{FF2B5EF4-FFF2-40B4-BE49-F238E27FC236}">
                <a16:creationId xmlns:a16="http://schemas.microsoft.com/office/drawing/2014/main" id="{192C9996-DE83-42EA-9E1F-3DDF790CEDDB}"/>
              </a:ext>
            </a:extLst>
          </p:cNvPr>
          <p:cNvGraphicFramePr>
            <a:graphicFrameLocks noGrp="1"/>
          </p:cNvGraphicFramePr>
          <p:nvPr>
            <p:extLst>
              <p:ext uri="{D42A27DB-BD31-4B8C-83A1-F6EECF244321}">
                <p14:modId xmlns:p14="http://schemas.microsoft.com/office/powerpoint/2010/main" val="3136734592"/>
              </p:ext>
            </p:extLst>
          </p:nvPr>
        </p:nvGraphicFramePr>
        <p:xfrm>
          <a:off x="4804879" y="2534164"/>
          <a:ext cx="3956930" cy="917575"/>
        </p:xfrm>
        <a:graphic>
          <a:graphicData uri="http://schemas.openxmlformats.org/drawingml/2006/table">
            <a:tbl>
              <a:tblPr firstRow="1" firstCol="1" bandRow="1">
                <a:tableStyleId>{5C22544A-7EE6-4342-B048-85BDC9FD1C3A}</a:tableStyleId>
              </a:tblPr>
              <a:tblGrid>
                <a:gridCol w="935067">
                  <a:extLst>
                    <a:ext uri="{9D8B030D-6E8A-4147-A177-3AD203B41FA5}">
                      <a16:colId xmlns:a16="http://schemas.microsoft.com/office/drawing/2014/main" val="272630247"/>
                    </a:ext>
                  </a:extLst>
                </a:gridCol>
                <a:gridCol w="623188">
                  <a:extLst>
                    <a:ext uri="{9D8B030D-6E8A-4147-A177-3AD203B41FA5}">
                      <a16:colId xmlns:a16="http://schemas.microsoft.com/office/drawing/2014/main" val="376185850"/>
                    </a:ext>
                  </a:extLst>
                </a:gridCol>
                <a:gridCol w="622618">
                  <a:extLst>
                    <a:ext uri="{9D8B030D-6E8A-4147-A177-3AD203B41FA5}">
                      <a16:colId xmlns:a16="http://schemas.microsoft.com/office/drawing/2014/main" val="1188150179"/>
                    </a:ext>
                  </a:extLst>
                </a:gridCol>
                <a:gridCol w="691608">
                  <a:extLst>
                    <a:ext uri="{9D8B030D-6E8A-4147-A177-3AD203B41FA5}">
                      <a16:colId xmlns:a16="http://schemas.microsoft.com/office/drawing/2014/main" val="2836261362"/>
                    </a:ext>
                  </a:extLst>
                </a:gridCol>
                <a:gridCol w="519418">
                  <a:extLst>
                    <a:ext uri="{9D8B030D-6E8A-4147-A177-3AD203B41FA5}">
                      <a16:colId xmlns:a16="http://schemas.microsoft.com/office/drawing/2014/main" val="1232483051"/>
                    </a:ext>
                  </a:extLst>
                </a:gridCol>
                <a:gridCol w="565031">
                  <a:extLst>
                    <a:ext uri="{9D8B030D-6E8A-4147-A177-3AD203B41FA5}">
                      <a16:colId xmlns:a16="http://schemas.microsoft.com/office/drawing/2014/main" val="295684673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All Intra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00967589"/>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98515911"/>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64330381"/>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0.06%</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18176770"/>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34461684"/>
                  </a:ext>
                </a:extLst>
              </a:tr>
            </a:tbl>
          </a:graphicData>
        </a:graphic>
      </p:graphicFrame>
      <p:graphicFrame>
        <p:nvGraphicFramePr>
          <p:cNvPr id="15" name="Table 14">
            <a:extLst>
              <a:ext uri="{FF2B5EF4-FFF2-40B4-BE49-F238E27FC236}">
                <a16:creationId xmlns:a16="http://schemas.microsoft.com/office/drawing/2014/main" id="{364438BE-24E9-4A1E-BC10-EDE942E9A3FA}"/>
              </a:ext>
            </a:extLst>
          </p:cNvPr>
          <p:cNvGraphicFramePr>
            <a:graphicFrameLocks noGrp="1"/>
          </p:cNvGraphicFramePr>
          <p:nvPr>
            <p:extLst>
              <p:ext uri="{D42A27DB-BD31-4B8C-83A1-F6EECF244321}">
                <p14:modId xmlns:p14="http://schemas.microsoft.com/office/powerpoint/2010/main" val="2728998064"/>
              </p:ext>
            </p:extLst>
          </p:nvPr>
        </p:nvGraphicFramePr>
        <p:xfrm>
          <a:off x="4804879" y="3767697"/>
          <a:ext cx="3956931" cy="922020"/>
        </p:xfrm>
        <a:graphic>
          <a:graphicData uri="http://schemas.openxmlformats.org/drawingml/2006/table">
            <a:tbl>
              <a:tblPr firstRow="1" firstCol="1" bandRow="1">
                <a:tableStyleId>{5C22544A-7EE6-4342-B048-85BDC9FD1C3A}</a:tableStyleId>
              </a:tblPr>
              <a:tblGrid>
                <a:gridCol w="935067">
                  <a:extLst>
                    <a:ext uri="{9D8B030D-6E8A-4147-A177-3AD203B41FA5}">
                      <a16:colId xmlns:a16="http://schemas.microsoft.com/office/drawing/2014/main" val="2111730687"/>
                    </a:ext>
                  </a:extLst>
                </a:gridCol>
                <a:gridCol w="623188">
                  <a:extLst>
                    <a:ext uri="{9D8B030D-6E8A-4147-A177-3AD203B41FA5}">
                      <a16:colId xmlns:a16="http://schemas.microsoft.com/office/drawing/2014/main" val="532230576"/>
                    </a:ext>
                  </a:extLst>
                </a:gridCol>
                <a:gridCol w="622618">
                  <a:extLst>
                    <a:ext uri="{9D8B030D-6E8A-4147-A177-3AD203B41FA5}">
                      <a16:colId xmlns:a16="http://schemas.microsoft.com/office/drawing/2014/main" val="1887059049"/>
                    </a:ext>
                  </a:extLst>
                </a:gridCol>
                <a:gridCol w="691608">
                  <a:extLst>
                    <a:ext uri="{9D8B030D-6E8A-4147-A177-3AD203B41FA5}">
                      <a16:colId xmlns:a16="http://schemas.microsoft.com/office/drawing/2014/main" val="2677810010"/>
                    </a:ext>
                  </a:extLst>
                </a:gridCol>
                <a:gridCol w="519418">
                  <a:extLst>
                    <a:ext uri="{9D8B030D-6E8A-4147-A177-3AD203B41FA5}">
                      <a16:colId xmlns:a16="http://schemas.microsoft.com/office/drawing/2014/main" val="1917500135"/>
                    </a:ext>
                  </a:extLst>
                </a:gridCol>
                <a:gridCol w="565032">
                  <a:extLst>
                    <a:ext uri="{9D8B030D-6E8A-4147-A177-3AD203B41FA5}">
                      <a16:colId xmlns:a16="http://schemas.microsoft.com/office/drawing/2014/main" val="160028845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8303372"/>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9357630"/>
                  </a:ext>
                </a:extLst>
              </a:tr>
              <a:tr h="161925">
                <a:tc>
                  <a:txBody>
                    <a:bodyPr/>
                    <a:lstStyle/>
                    <a:p>
                      <a:endParaRPr lang="en-US" sz="10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10674320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6776681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84%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7979978"/>
                  </a:ext>
                </a:extLst>
              </a:tr>
            </a:tbl>
          </a:graphicData>
        </a:graphic>
      </p:graphicFrame>
      <p:graphicFrame>
        <p:nvGraphicFramePr>
          <p:cNvPr id="16" name="Table 15">
            <a:extLst>
              <a:ext uri="{FF2B5EF4-FFF2-40B4-BE49-F238E27FC236}">
                <a16:creationId xmlns:a16="http://schemas.microsoft.com/office/drawing/2014/main" id="{51F7F53E-D30C-4693-9260-0D8B37D530C8}"/>
              </a:ext>
            </a:extLst>
          </p:cNvPr>
          <p:cNvGraphicFramePr>
            <a:graphicFrameLocks noGrp="1"/>
          </p:cNvGraphicFramePr>
          <p:nvPr>
            <p:extLst>
              <p:ext uri="{D42A27DB-BD31-4B8C-83A1-F6EECF244321}">
                <p14:modId xmlns:p14="http://schemas.microsoft.com/office/powerpoint/2010/main" val="2031987782"/>
              </p:ext>
            </p:extLst>
          </p:nvPr>
        </p:nvGraphicFramePr>
        <p:xfrm>
          <a:off x="4804879" y="4959423"/>
          <a:ext cx="3956933" cy="922020"/>
        </p:xfrm>
        <a:graphic>
          <a:graphicData uri="http://schemas.openxmlformats.org/drawingml/2006/table">
            <a:tbl>
              <a:tblPr firstRow="1" firstCol="1" bandRow="1">
                <a:tableStyleId>{5C22544A-7EE6-4342-B048-85BDC9FD1C3A}</a:tableStyleId>
              </a:tblPr>
              <a:tblGrid>
                <a:gridCol w="935068">
                  <a:extLst>
                    <a:ext uri="{9D8B030D-6E8A-4147-A177-3AD203B41FA5}">
                      <a16:colId xmlns:a16="http://schemas.microsoft.com/office/drawing/2014/main" val="4177731847"/>
                    </a:ext>
                  </a:extLst>
                </a:gridCol>
                <a:gridCol w="652267">
                  <a:extLst>
                    <a:ext uri="{9D8B030D-6E8A-4147-A177-3AD203B41FA5}">
                      <a16:colId xmlns:a16="http://schemas.microsoft.com/office/drawing/2014/main" val="2480075808"/>
                    </a:ext>
                  </a:extLst>
                </a:gridCol>
                <a:gridCol w="652267">
                  <a:extLst>
                    <a:ext uri="{9D8B030D-6E8A-4147-A177-3AD203B41FA5}">
                      <a16:colId xmlns:a16="http://schemas.microsoft.com/office/drawing/2014/main" val="1884155072"/>
                    </a:ext>
                  </a:extLst>
                </a:gridCol>
                <a:gridCol w="652267">
                  <a:extLst>
                    <a:ext uri="{9D8B030D-6E8A-4147-A177-3AD203B41FA5}">
                      <a16:colId xmlns:a16="http://schemas.microsoft.com/office/drawing/2014/main" val="488387496"/>
                    </a:ext>
                  </a:extLst>
                </a:gridCol>
                <a:gridCol w="532532">
                  <a:extLst>
                    <a:ext uri="{9D8B030D-6E8A-4147-A177-3AD203B41FA5}">
                      <a16:colId xmlns:a16="http://schemas.microsoft.com/office/drawing/2014/main" val="3409362522"/>
                    </a:ext>
                  </a:extLst>
                </a:gridCol>
                <a:gridCol w="532532">
                  <a:extLst>
                    <a:ext uri="{9D8B030D-6E8A-4147-A177-3AD203B41FA5}">
                      <a16:colId xmlns:a16="http://schemas.microsoft.com/office/drawing/2014/main" val="3920661056"/>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0617069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0307903"/>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4874162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321241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87%</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03708298"/>
                  </a:ext>
                </a:extLst>
              </a:tr>
            </a:tbl>
          </a:graphicData>
        </a:graphic>
      </p:graphicFrame>
    </p:spTree>
    <p:extLst>
      <p:ext uri="{BB962C8B-B14F-4D97-AF65-F5344CB8AC3E}">
        <p14:creationId xmlns:p14="http://schemas.microsoft.com/office/powerpoint/2010/main" val="1780658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1951</TotalTime>
  <Words>735</Words>
  <Application>Microsoft Office PowerPoint</Application>
  <PresentationFormat>On-screen Show (4:3)</PresentationFormat>
  <Paragraphs>206</Paragraphs>
  <Slides>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SimSun</vt:lpstr>
      <vt:lpstr>Arial</vt:lpstr>
      <vt:lpstr>Century Gothic</vt:lpstr>
      <vt:lpstr>Microsoft Sans Serif</vt:lpstr>
      <vt:lpstr>Times New Roman</vt:lpstr>
      <vt:lpstr>Qualcomm_2018</vt:lpstr>
      <vt:lpstr>CE8-related: Simplification on IBC Merge/Skip Mode</vt:lpstr>
      <vt:lpstr>Abstract </vt:lpstr>
      <vt:lpstr>Technical description</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111</cp:revision>
  <dcterms:created xsi:type="dcterms:W3CDTF">2018-07-05T06:58:17Z</dcterms:created>
  <dcterms:modified xsi:type="dcterms:W3CDTF">2019-03-15T23:27:30Z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