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324" r:id="rId3"/>
    <p:sldId id="321" r:id="rId4"/>
    <p:sldId id="328" r:id="rId5"/>
    <p:sldId id="327" r:id="rId6"/>
    <p:sldId id="293" r:id="rId7"/>
    <p:sldId id="28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3D2E"/>
    <a:srgbClr val="000000"/>
    <a:srgbClr val="FFE3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4" d="100"/>
          <a:sy n="84" d="100"/>
        </p:scale>
        <p:origin x="1089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DA151-B0D9-4B2D-A86B-A88511C6F0B0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2479DA-1B4D-44CF-9387-17ECC7723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581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2479DA-1B4D-44CF-9387-17ECC772346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490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57188"/>
            <a:ext cx="2101850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1" y="357190"/>
            <a:ext cx="2119313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6" y="357190"/>
            <a:ext cx="2125663" cy="14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4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1" y="357188"/>
            <a:ext cx="2111375" cy="140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 descr="IttiamLogo_2479X820TransparentBackground (1)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601913"/>
            <a:ext cx="22860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630625"/>
            <a:ext cx="9144000" cy="941385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672018"/>
            <a:ext cx="6400800" cy="757246"/>
          </a:xfrm>
        </p:spPr>
        <p:txBody>
          <a:bodyPr>
            <a:normAutofit/>
          </a:bodyPr>
          <a:lstStyle>
            <a:lvl1pPr marL="0" indent="0" algn="ctr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1" y="6492877"/>
            <a:ext cx="928688" cy="365125"/>
          </a:xfrm>
        </p:spPr>
        <p:txBody>
          <a:bodyPr/>
          <a:lstStyle>
            <a:lvl1pPr>
              <a:defRPr/>
            </a:lvl1pPr>
          </a:lstStyle>
          <a:p>
            <a:fld id="{851D17D6-13B7-4A8D-88B0-007964A1A4CB}" type="datetime1">
              <a:rPr lang="en-US" smtClean="0"/>
              <a:t>3/21/2019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Clr>
                <a:schemeClr val="bg1"/>
              </a:buClr>
              <a:buFont typeface="Calibri" pitchFamily="34" charset="0"/>
              <a:buChar char="©"/>
              <a:defRPr sz="825" dirty="0" smtClean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1014" y="6492877"/>
            <a:ext cx="1042987" cy="365125"/>
          </a:xfrm>
        </p:spPr>
        <p:txBody>
          <a:bodyPr/>
          <a:lstStyle>
            <a:lvl1pPr>
              <a:defRPr sz="825"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113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85775" y="-142875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8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2100" dirty="0" smtClean="0">
                <a:ea typeface="+mj-ea"/>
              </a:rPr>
              <a:t>Click to edit Master title style</a:t>
            </a:r>
            <a:endParaRPr lang="en-IN" sz="2100" dirty="0" smtClean="0">
              <a:ea typeface="+mj-ea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048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327025"/>
            <a:ext cx="952500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ooter Placeholder 4"/>
          <p:cNvSpPr txBox="1">
            <a:spLocks/>
          </p:cNvSpPr>
          <p:nvPr/>
        </p:nvSpPr>
        <p:spPr>
          <a:xfrm>
            <a:off x="0" y="6500815"/>
            <a:ext cx="91440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Font typeface="Calibri" pitchFamily="34" charset="0"/>
              <a:buChar char="©"/>
              <a:defRPr/>
            </a:pPr>
            <a:r>
              <a:rPr lang="en-IN" sz="900" dirty="0" smtClean="0">
                <a:latin typeface="+mn-lt"/>
                <a:cs typeface="+mn-cs"/>
              </a:rPr>
              <a:t>Copyright 2015 Ittiam Systems | Ittiam Proprietary | www.ittiam.com </a:t>
            </a:r>
          </a:p>
        </p:txBody>
      </p:sp>
      <p:sp>
        <p:nvSpPr>
          <p:cNvPr id="6" name="Slide Number Placeholder 5"/>
          <p:cNvSpPr txBox="1">
            <a:spLocks/>
          </p:cNvSpPr>
          <p:nvPr/>
        </p:nvSpPr>
        <p:spPr>
          <a:xfrm>
            <a:off x="7429500" y="6500815"/>
            <a:ext cx="12573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fld id="{C7EE8E95-70E5-46A4-AB57-4DEB5278868D}" type="slidenum">
              <a:rPr lang="en-IN" altLang="en-US" sz="900">
                <a:solidFill>
                  <a:srgbClr val="6F6F6F"/>
                </a:solidFill>
              </a:rPr>
              <a:pPr algn="r"/>
              <a:t>‹#›</a:t>
            </a:fld>
            <a:endParaRPr lang="en-IN" altLang="en-US" sz="900" dirty="0">
              <a:solidFill>
                <a:srgbClr val="6F6F6F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>
            <a:normAutofit/>
          </a:bodyPr>
          <a:lstStyle>
            <a:lvl1pPr>
              <a:defRPr sz="21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>
            <a:lvl1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81966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C93D2E"/>
              </a:buClr>
              <a:buFont typeface="Wingdings" pitchFamily="2" charset="2"/>
              <a:buChar char="§"/>
              <a:defRPr sz="18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93D2E"/>
              </a:buClr>
              <a:buFont typeface="Wingdings" pitchFamily="2" charset="2"/>
              <a:buChar char="§"/>
              <a:defRPr sz="165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93D2E"/>
              </a:buClr>
              <a:buFont typeface="Wingdings" pitchFamily="2" charset="2"/>
              <a:buChar char="§"/>
              <a:defRPr sz="15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93D2E"/>
              </a:buClr>
              <a:buFont typeface="Wingdings" pitchFamily="2" charset="2"/>
              <a:buChar char="§"/>
              <a:defRPr sz="1350" b="0">
                <a:solidFill>
                  <a:srgbClr val="6F6F6F"/>
                </a:solidFill>
              </a:defRPr>
            </a:lvl4pPr>
            <a:lvl5pPr>
              <a:buClr>
                <a:srgbClr val="C93D2E"/>
              </a:buClr>
              <a:buFont typeface="Wingdings" pitchFamily="2" charset="2"/>
              <a:buChar char="§"/>
              <a:defRPr sz="1200" b="0"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FA0CF0-A320-4423-81CD-58AE6F94CE0C}" type="datetime1">
              <a:rPr lang="en-US" smtClean="0"/>
              <a:t>3/21/2019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29500" y="6356352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479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14375" y="3429000"/>
            <a:ext cx="7143750" cy="460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2786060"/>
            <a:ext cx="7772400" cy="714379"/>
          </a:xfrm>
        </p:spPr>
        <p:txBody>
          <a:bodyPr anchor="t">
            <a:normAutofit/>
          </a:bodyPr>
          <a:lstStyle>
            <a:lvl1pPr algn="l">
              <a:defRPr sz="2100" b="1" cap="none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7252" y="3643314"/>
            <a:ext cx="7772400" cy="357190"/>
          </a:xfrm>
        </p:spPr>
        <p:txBody>
          <a:bodyPr anchor="b">
            <a:noAutofit/>
          </a:bodyPr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0" y="6492877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6322C73F-1C13-494F-A104-3D372CA0782A}" type="datetime1">
              <a:rPr lang="en-US" smtClean="0"/>
              <a:t>3/21/2019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defRPr dirty="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92877"/>
            <a:ext cx="2590800" cy="365125"/>
          </a:xfrm>
        </p:spPr>
        <p:txBody>
          <a:bodyPr/>
          <a:lstStyle>
            <a:lvl1pPr>
              <a:defRPr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729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IttiamLogo_2479X820TransparentBackground (1)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>
            <a:normAutofit/>
          </a:bodyPr>
          <a:lstStyle>
            <a:lvl1pPr>
              <a:defRPr sz="21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buNone/>
              <a:defRPr sz="2100" baseline="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76804" y="1617681"/>
            <a:ext cx="4038600" cy="4525963"/>
          </a:xfrm>
        </p:spPr>
        <p:txBody>
          <a:bodyPr/>
          <a:lstStyle>
            <a:lvl1pPr>
              <a:buNone/>
              <a:defRPr sz="2100" baseline="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999644B7-A591-46CB-8A0C-A20811AEDACA}" type="datetime1">
              <a:rPr lang="en-US" smtClean="0"/>
              <a:t>3/21/2019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defRPr dirty="0"/>
            </a:lvl1pPr>
          </a:lstStyle>
          <a:p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467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8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rgbClr val="6F6F6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rgbClr val="6F6F6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buClr>
                <a:schemeClr val="accent1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</a:defRPr>
            </a:lvl1pPr>
            <a:lvl2pPr>
              <a:buClr>
                <a:schemeClr val="accent1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</a:defRPr>
            </a:lvl2pPr>
            <a:lvl3pPr>
              <a:buClr>
                <a:schemeClr val="accent1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</a:defRPr>
            </a:lvl3pPr>
            <a:lvl4pPr>
              <a:buClr>
                <a:schemeClr val="accent1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4pPr>
            <a:lvl5pPr>
              <a:buClr>
                <a:schemeClr val="accent1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15" name="Content Placeholder 5"/>
          <p:cNvSpPr>
            <a:spLocks noGrp="1"/>
          </p:cNvSpPr>
          <p:nvPr>
            <p:ph sz="quarter" idx="13"/>
          </p:nvPr>
        </p:nvSpPr>
        <p:spPr>
          <a:xfrm>
            <a:off x="458788" y="2143116"/>
            <a:ext cx="4041775" cy="3921133"/>
          </a:xfrm>
        </p:spPr>
        <p:txBody>
          <a:bodyPr/>
          <a:lstStyle>
            <a:lvl1pPr>
              <a:buClr>
                <a:srgbClr val="C00000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7429500" y="6356352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64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57188"/>
            <a:ext cx="2101850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7" descr="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1" y="357190"/>
            <a:ext cx="2119313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 descr="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6" y="357190"/>
            <a:ext cx="2125663" cy="14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4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1" y="357188"/>
            <a:ext cx="2111375" cy="140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IttiamLogo_2479X820TransparentBackground (1)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4" y="3786188"/>
            <a:ext cx="2071687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419601" y="3640138"/>
            <a:ext cx="3509963" cy="5078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700" b="1" dirty="0">
                <a:solidFill>
                  <a:schemeClr val="bg1"/>
                </a:solidFill>
              </a:rPr>
              <a:t>Thank You</a:t>
            </a:r>
            <a:endParaRPr lang="en-IN" sz="27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64050" y="4214814"/>
            <a:ext cx="4465638" cy="3231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dirty="0">
                <a:solidFill>
                  <a:schemeClr val="bg1">
                    <a:lumMod val="65000"/>
                  </a:schemeClr>
                </a:solidFill>
              </a:rPr>
              <a:t>Name and Designation</a:t>
            </a:r>
            <a:endParaRPr lang="en-IN" sz="15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3606800" y="4178301"/>
            <a:ext cx="1214438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Clr>
                <a:schemeClr val="bg1"/>
              </a:buClr>
              <a:buFont typeface="Calibri" pitchFamily="34" charset="0"/>
              <a:buChar char="©"/>
              <a:defRPr sz="825" dirty="0" smtClean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101014" y="6492877"/>
            <a:ext cx="1042987" cy="365125"/>
          </a:xfrm>
        </p:spPr>
        <p:txBody>
          <a:bodyPr/>
          <a:lstStyle>
            <a:lvl1pPr>
              <a:defRPr sz="825"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401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6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</p:spPr>
        <p:txBody>
          <a:bodyPr/>
          <a:lstStyle>
            <a:lvl1pPr>
              <a:buClr>
                <a:srgbClr val="C93D2E"/>
              </a:buClr>
              <a:buFont typeface="Wingdings" pitchFamily="2" charset="2"/>
              <a:buNone/>
              <a:defRPr sz="18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93D2E"/>
              </a:buClr>
              <a:buFont typeface="Wingdings" pitchFamily="2" charset="2"/>
              <a:buChar char="§"/>
              <a:defRPr sz="165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93D2E"/>
              </a:buClr>
              <a:buFont typeface="Wingdings" pitchFamily="2" charset="2"/>
              <a:buChar char="§"/>
              <a:defRPr sz="15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93D2E"/>
              </a:buClr>
              <a:buFont typeface="Wingdings" pitchFamily="2" charset="2"/>
              <a:buChar char="§"/>
              <a:defRPr sz="1350" b="0">
                <a:solidFill>
                  <a:srgbClr val="6F6F6F"/>
                </a:solidFill>
              </a:defRPr>
            </a:lvl4pPr>
            <a:lvl5pPr>
              <a:buClr>
                <a:srgbClr val="C93D2E"/>
              </a:buClr>
              <a:buFont typeface="Wingdings" pitchFamily="2" charset="2"/>
              <a:buChar char="§"/>
              <a:defRPr sz="1200" b="0"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47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buClr>
                <a:srgbClr val="C00000"/>
              </a:buClr>
              <a:buFont typeface="Wingdings" pitchFamily="2" charset="2"/>
              <a:buChar char="§"/>
              <a:defRPr sz="19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058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6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85775" y="-142875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8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2100" dirty="0" smtClean="0">
                <a:ea typeface="+mj-ea"/>
              </a:rPr>
              <a:t>Click to edit Master title style</a:t>
            </a:r>
            <a:endParaRPr lang="en-IN" sz="2100" dirty="0" smtClean="0">
              <a:ea typeface="+mj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IN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564315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564315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657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IN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I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EEBF6322-B492-435B-A260-6DBE977FBF28}" type="datetime1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018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7251" y="2184698"/>
            <a:ext cx="8093641" cy="1851843"/>
          </a:xfrm>
        </p:spPr>
        <p:txBody>
          <a:bodyPr>
            <a:normAutofit/>
          </a:bodyPr>
          <a:lstStyle/>
          <a:p>
            <a:r>
              <a:rPr lang="en-CA" sz="2400" dirty="0" smtClean="0"/>
              <a:t>JVET-N0314</a:t>
            </a:r>
            <a:r>
              <a:rPr lang="en-CA" sz="1800" dirty="0" smtClean="0"/>
              <a:t/>
            </a:r>
            <a:br>
              <a:rPr lang="en-CA" sz="1800" dirty="0" smtClean="0"/>
            </a:br>
            <a:r>
              <a:rPr lang="en-US" sz="1800" b="0" dirty="0"/>
              <a:t>CE9-related: Results for use of DMVR refined MVs from top and top-left CTUs for spatial MV prediction and CU boundary de-blocking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>
          <a:xfrm>
            <a:off x="657252" y="3542272"/>
            <a:ext cx="7772400" cy="790831"/>
          </a:xfrm>
        </p:spPr>
        <p:txBody>
          <a:bodyPr>
            <a:normAutofit/>
          </a:bodyPr>
          <a:lstStyle/>
          <a:p>
            <a:r>
              <a:rPr lang="en-US" dirty="0" smtClean="0"/>
              <a:t>S. Sethuraman</a:t>
            </a:r>
          </a:p>
          <a:p>
            <a:r>
              <a:rPr lang="en-US" dirty="0" smtClean="0"/>
              <a:t>Ittiam Systems</a:t>
            </a:r>
          </a:p>
        </p:txBody>
      </p:sp>
    </p:spTree>
    <p:extLst>
      <p:ext uri="{BB962C8B-B14F-4D97-AF65-F5344CB8AC3E}">
        <p14:creationId xmlns:p14="http://schemas.microsoft.com/office/powerpoint/2010/main" val="338507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73426"/>
            <a:ext cx="8229600" cy="5052739"/>
          </a:xfrm>
        </p:spPr>
        <p:txBody>
          <a:bodyPr/>
          <a:lstStyle/>
          <a:p>
            <a:r>
              <a:rPr lang="en-US" dirty="0" smtClean="0"/>
              <a:t>JVET-K0041 first proposed the use of refined MVs in neighbor CUs in top and top-left CTUs for spatial MV prediction and as refinement centers for CUs in a current CTU</a:t>
            </a:r>
          </a:p>
          <a:p>
            <a:pPr lvl="1"/>
            <a:r>
              <a:rPr lang="en-US" dirty="0" smtClean="0"/>
              <a:t>Studied in CE at the L and M meetings</a:t>
            </a:r>
          </a:p>
          <a:p>
            <a:pPr lvl="1"/>
            <a:r>
              <a:rPr lang="en-US" dirty="0" smtClean="0"/>
              <a:t>Not adopted at the M meeting due to existing designs performing MV reconstruction and de-blocking boundary strength computation in pipeline stages that do not depend on any pixel processing stages</a:t>
            </a:r>
          </a:p>
          <a:p>
            <a:pPr lvl="2"/>
            <a:r>
              <a:rPr lang="en-US" dirty="0" smtClean="0"/>
              <a:t>Using refined MVs would require MV reconstruction for reference sample pre-fetch and </a:t>
            </a:r>
            <a:r>
              <a:rPr lang="en-US" dirty="0" err="1" smtClean="0"/>
              <a:t>deblocking</a:t>
            </a:r>
            <a:r>
              <a:rPr lang="en-US" dirty="0" smtClean="0"/>
              <a:t> BS calculation to depend on the DMVR results of top-row CTUs</a:t>
            </a:r>
          </a:p>
          <a:p>
            <a:r>
              <a:rPr lang="en-US" dirty="0" smtClean="0"/>
              <a:t>Purpose of Test-1 is to show the BD-RATE gain in VTM4.0 with use of refined MVs that do not affect any CTU-level pipeline design</a:t>
            </a:r>
            <a:endParaRPr lang="en-US" dirty="0"/>
          </a:p>
          <a:p>
            <a:r>
              <a:rPr lang="en-US" dirty="0" smtClean="0"/>
              <a:t>Advantages of using refined MVs would be that delta MVs need not be maintained until MV reconstruction and de-blocking BS calculations have been computed using </a:t>
            </a:r>
            <a:r>
              <a:rPr lang="en-US" dirty="0" smtClean="0"/>
              <a:t>unrefined MVs</a:t>
            </a:r>
          </a:p>
          <a:p>
            <a:pPr lvl="1"/>
            <a:r>
              <a:rPr lang="en-US" dirty="0" smtClean="0"/>
              <a:t>Top CTU line buffer needs to only maintain one unrefined MV per CTU</a:t>
            </a:r>
          </a:p>
          <a:p>
            <a:pPr lvl="1"/>
            <a:r>
              <a:rPr lang="en-US" dirty="0" smtClean="0"/>
              <a:t>Refined MVs can be used at 4x4 granularity (replacing the need to maintain unrefined MVs and delta-MV at 4x4 granularity)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Test-1: Using refined MVs of top and top-left CTUs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75806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199" y="4431323"/>
            <a:ext cx="8546123" cy="2158946"/>
          </a:xfrm>
        </p:spPr>
        <p:txBody>
          <a:bodyPr/>
          <a:lstStyle/>
          <a:p>
            <a:r>
              <a:rPr lang="en-US" dirty="0" smtClean="0"/>
              <a:t>Average luma BD-RATE gain of 0.11% with similar gains in </a:t>
            </a:r>
            <a:r>
              <a:rPr lang="en-US" dirty="0" err="1" smtClean="0"/>
              <a:t>chroma</a:t>
            </a:r>
            <a:endParaRPr lang="en-US" dirty="0" smtClean="0"/>
          </a:p>
          <a:p>
            <a:r>
              <a:rPr lang="en-US" dirty="0" smtClean="0"/>
              <a:t>Small increase in decoding time due to higher % of pixels using DMVR</a:t>
            </a:r>
          </a:p>
          <a:p>
            <a:endParaRPr lang="en-US" dirty="0"/>
          </a:p>
          <a:p>
            <a:r>
              <a:rPr lang="en-US" dirty="0" smtClean="0"/>
              <a:t>Avoids need to store 6-bits of delta-MV for updating co-located MVs for use in temporal MV prediction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for Test-1</a:t>
            </a:r>
            <a:endParaRPr lang="en-US" sz="18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482810" y="1186248"/>
            <a:ext cx="1083776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0112800"/>
              </p:ext>
            </p:extLst>
          </p:nvPr>
        </p:nvGraphicFramePr>
        <p:xfrm>
          <a:off x="1790063" y="1115864"/>
          <a:ext cx="5621082" cy="30835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3" name="Worksheet" r:id="rId3" imgW="3790319" imgH="2080080" progId="Excel.Sheet.12">
                  <p:embed/>
                </p:oleObj>
              </mc:Choice>
              <mc:Fallback>
                <p:oleObj name="Worksheet" r:id="rId3" imgW="3790319" imgH="208008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90063" y="1115864"/>
                        <a:ext cx="5621082" cy="30835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16427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36592"/>
            <a:ext cx="8229600" cy="4989574"/>
          </a:xfrm>
        </p:spPr>
        <p:txBody>
          <a:bodyPr/>
          <a:lstStyle/>
          <a:p>
            <a:r>
              <a:rPr lang="en-US" dirty="0" smtClean="0"/>
              <a:t>Current design uses unrefined MVs to compute de-blocking boundary strength across CU boundary edges</a:t>
            </a:r>
          </a:p>
          <a:p>
            <a:endParaRPr lang="en-US" dirty="0"/>
          </a:p>
          <a:p>
            <a:r>
              <a:rPr lang="en-US" dirty="0" smtClean="0"/>
              <a:t>Using refined MV at a sub-block level at CU boundaries can improve visual quality without increasing the BS computation overheads</a:t>
            </a:r>
          </a:p>
          <a:p>
            <a:pPr lvl="1"/>
            <a:r>
              <a:rPr lang="en-US" dirty="0" smtClean="0"/>
              <a:t>Sub-block edges that do not align with CU (or SBT) boundary are not de-blocked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Test-2: Using refined MVs to compute BS for CU edges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64219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199" y="4431323"/>
            <a:ext cx="8546123" cy="2158946"/>
          </a:xfrm>
        </p:spPr>
        <p:txBody>
          <a:bodyPr/>
          <a:lstStyle/>
          <a:p>
            <a:r>
              <a:rPr lang="en-US" dirty="0" smtClean="0"/>
              <a:t>Additional gain of 0.01% over Test-1</a:t>
            </a:r>
          </a:p>
          <a:p>
            <a:r>
              <a:rPr lang="en-US" dirty="0" smtClean="0"/>
              <a:t>Potential subjective quality improvements</a:t>
            </a:r>
          </a:p>
          <a:p>
            <a:r>
              <a:rPr lang="en-US" dirty="0" smtClean="0"/>
              <a:t>No additional increase in decoding time over Test-1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for Test-2</a:t>
            </a:r>
            <a:endParaRPr lang="en-US" sz="18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482810" y="1186248"/>
            <a:ext cx="1083776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606610" y="1000099"/>
            <a:ext cx="1132928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6517416"/>
              </p:ext>
            </p:extLst>
          </p:nvPr>
        </p:nvGraphicFramePr>
        <p:xfrm>
          <a:off x="1606610" y="1000099"/>
          <a:ext cx="5690346" cy="31018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Worksheet" r:id="rId3" imgW="3779224" imgH="2092929" progId="Excel.Sheet.12">
                  <p:embed/>
                </p:oleObj>
              </mc:Choice>
              <mc:Fallback>
                <p:oleObj name="Worksheet" r:id="rId3" imgW="3779224" imgH="2092929" progId="Excel.Sheet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6610" y="1000099"/>
                        <a:ext cx="5690346" cy="310188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73585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02724"/>
            <a:ext cx="8229600" cy="5082746"/>
          </a:xfrm>
        </p:spPr>
        <p:txBody>
          <a:bodyPr/>
          <a:lstStyle/>
          <a:p>
            <a:r>
              <a:rPr lang="en-US" dirty="0" smtClean="0"/>
              <a:t>Test-1 shows that 0.11% BDRATE gains are possible in VTM4.0 when using refined MVs from top and top-left CTUs for spatial MV prediction and as centers of refinement for CUs in current row</a:t>
            </a:r>
          </a:p>
          <a:p>
            <a:pPr lvl="1"/>
            <a:r>
              <a:rPr lang="en-US" dirty="0" smtClean="0"/>
              <a:t>Offers the benefit of not having to maintain delta-MVs from refinement till MV bank can be updated</a:t>
            </a:r>
          </a:p>
          <a:p>
            <a:pPr lvl="1"/>
            <a:r>
              <a:rPr lang="en-US" dirty="0" smtClean="0"/>
              <a:t>No dependency issues are present in a CTU-level pipeline and CTU-level pre-fetch is not impacted</a:t>
            </a:r>
          </a:p>
          <a:p>
            <a:pPr lvl="1"/>
            <a:endParaRPr lang="en-US" dirty="0"/>
          </a:p>
          <a:p>
            <a:r>
              <a:rPr lang="en-US" dirty="0" smtClean="0"/>
              <a:t>Test-2 shows that an additional 0.01% BDRATE gain is possible when refined MVs are used for computing de-blocking boundary strength on CU boundaries</a:t>
            </a:r>
          </a:p>
          <a:p>
            <a:pPr lvl="1"/>
            <a:r>
              <a:rPr lang="en-US" dirty="0" smtClean="0"/>
              <a:t>Again, allows immediate update of refined MVs instead of waiting till BS computations are over</a:t>
            </a:r>
          </a:p>
          <a:p>
            <a:pPr lvl="1"/>
            <a:endParaRPr lang="en-US" dirty="0"/>
          </a:p>
          <a:p>
            <a:r>
              <a:rPr lang="en-US" dirty="0" smtClean="0"/>
              <a:t>Further discussion on hardware design impact for accommodating these two aspects is requested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49218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2669058"/>
            <a:ext cx="7772400" cy="831381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Thanks to Panasonic for Cross-checking!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62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ttiam Template">
  <a:themeElements>
    <a:clrScheme name="Ittiam">
      <a:dk1>
        <a:srgbClr val="FFFFFF"/>
      </a:dk1>
      <a:lt1>
        <a:sysClr val="window" lastClr="FFFFFF"/>
      </a:lt1>
      <a:dk2>
        <a:srgbClr val="1F497D"/>
      </a:dk2>
      <a:lt2>
        <a:srgbClr val="EEECE1"/>
      </a:lt2>
      <a:accent1>
        <a:srgbClr val="C93D2E"/>
      </a:accent1>
      <a:accent2>
        <a:srgbClr val="FFFFFF"/>
      </a:accent2>
      <a:accent3>
        <a:srgbClr val="6F6F6F"/>
      </a:accent3>
      <a:accent4>
        <a:srgbClr val="8064A2"/>
      </a:accent4>
      <a:accent5>
        <a:srgbClr val="4BACC6"/>
      </a:accent5>
      <a:accent6>
        <a:srgbClr val="F79646"/>
      </a:accent6>
      <a:hlink>
        <a:srgbClr val="C93D2E"/>
      </a:hlink>
      <a:folHlink>
        <a:srgbClr val="C93D2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ttiam Template.potx [Read-Only]" id="{97DD4C3A-B432-499C-84B5-4DD1A841A171}" vid="{C3CAFF14-7E63-4A6A-97AE-6A280AB3887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Ittiam-Huawei-FVC-M2-DMVR-improvement-proposal</Template>
  <TotalTime>16739</TotalTime>
  <Words>450</Words>
  <Application>Microsoft Office PowerPoint</Application>
  <PresentationFormat>On-screen Show (4:3)</PresentationFormat>
  <Paragraphs>37</Paragraphs>
  <Slides>7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Wingdings</vt:lpstr>
      <vt:lpstr>Ittiam Template</vt:lpstr>
      <vt:lpstr>Microsoft Excel Worksheet</vt:lpstr>
      <vt:lpstr>JVET-N0314 CE9-related: Results for use of DMVR refined MVs from top and top-left CTUs for spatial MV prediction and CU boundary de-blocking</vt:lpstr>
      <vt:lpstr>Test-1: Using refined MVs of top and top-left CTUs</vt:lpstr>
      <vt:lpstr>Results for Test-1</vt:lpstr>
      <vt:lpstr>Test-2: Using refined MVs to compute BS for CU edges</vt:lpstr>
      <vt:lpstr>Results for Test-2</vt:lpstr>
      <vt:lpstr>Conclusions</vt:lpstr>
      <vt:lpstr>Thanks to Panasonic for Cross-checking!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2-Stage Design for DMVR/PMMVD</dc:title>
  <dc:creator>Sriram Sethuraman</dc:creator>
  <cp:lastModifiedBy>Sriram Sethuraman</cp:lastModifiedBy>
  <cp:revision>231</cp:revision>
  <dcterms:created xsi:type="dcterms:W3CDTF">2018-06-26T03:17:57Z</dcterms:created>
  <dcterms:modified xsi:type="dcterms:W3CDTF">2019-03-21T16:58:24Z</dcterms:modified>
</cp:coreProperties>
</file>