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1689" r:id="rId2"/>
    <p:sldId id="1884" r:id="rId3"/>
    <p:sldId id="1885" r:id="rId4"/>
    <p:sldId id="1883" r:id="rId5"/>
    <p:sldId id="1886" r:id="rId6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CFE"/>
    <a:srgbClr val="1A01D1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2" autoAdjust="0"/>
    <p:restoredTop sz="88181" autoAdjust="0"/>
  </p:normalViewPr>
  <p:slideViewPr>
    <p:cSldViewPr snapToGrid="0">
      <p:cViewPr varScale="1">
        <p:scale>
          <a:sx n="94" d="100"/>
          <a:sy n="94" d="100"/>
        </p:scale>
        <p:origin x="994" y="77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19/03/2019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3087811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2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109490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3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4997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4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775250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3/19/2019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625" y="185978"/>
            <a:ext cx="8791575" cy="531103"/>
          </a:xfrm>
        </p:spPr>
        <p:txBody>
          <a:bodyPr/>
          <a:lstStyle/>
          <a:p>
            <a:r>
              <a:rPr lang="en-US" dirty="0"/>
              <a:t>CE1-related: on LIC reference samples selection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JVET-N0307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Mar. 2019</a:t>
            </a:r>
          </a:p>
          <a:p>
            <a:r>
              <a:rPr lang="fr-FR" sz="900" dirty="0">
                <a:latin typeface="Trebuchet MS" pitchFamily="34" charset="0"/>
              </a:rPr>
              <a:t>P. Bordes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on LIC reference samples selection			</a:t>
            </a:r>
            <a:r>
              <a:rPr lang="fr-FR" dirty="0"/>
              <a:t>		JVET_N0307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4925" y="728663"/>
            <a:ext cx="8359020" cy="4265282"/>
          </a:xfrm>
        </p:spPr>
        <p:txBody>
          <a:bodyPr numCol="1" anchor="ctr"/>
          <a:lstStyle/>
          <a:p>
            <a:pPr lvl="1"/>
            <a:r>
              <a:rPr lang="fr-FR" sz="1400" b="1" dirty="0"/>
              <a:t>LIC </a:t>
            </a:r>
            <a:r>
              <a:rPr lang="fr-FR" sz="1400" b="1" dirty="0" err="1"/>
              <a:t>parameters</a:t>
            </a:r>
            <a:r>
              <a:rPr lang="fr-FR" sz="1400" b="1" dirty="0"/>
              <a:t> </a:t>
            </a:r>
            <a:r>
              <a:rPr lang="fr-FR" sz="1400" b="1" dirty="0" err="1"/>
              <a:t>derivation</a:t>
            </a:r>
            <a:r>
              <a:rPr lang="fr-FR" sz="1400" b="1" dirty="0"/>
              <a:t> </a:t>
            </a:r>
            <a:r>
              <a:rPr lang="fr-FR" sz="1400" b="1" dirty="0" err="1"/>
              <a:t>constraint</a:t>
            </a:r>
            <a:r>
              <a:rPr lang="fr-FR" sz="1400" b="1" dirty="0"/>
              <a:t>: </a:t>
            </a:r>
            <a:r>
              <a:rPr lang="fr-FR" sz="1400" b="1" dirty="0" err="1"/>
              <a:t>num</a:t>
            </a:r>
            <a:r>
              <a:rPr lang="fr-FR" sz="1400" b="1" dirty="0"/>
              <a:t> </a:t>
            </a:r>
            <a:r>
              <a:rPr lang="fr-FR" sz="1400" b="1" dirty="0" err="1"/>
              <a:t>reference</a:t>
            </a:r>
            <a:r>
              <a:rPr lang="fr-FR" sz="1400" b="1" dirty="0"/>
              <a:t> </a:t>
            </a:r>
            <a:r>
              <a:rPr lang="fr-FR" sz="1400" b="1" dirty="0" err="1"/>
              <a:t>samples</a:t>
            </a:r>
            <a:r>
              <a:rPr lang="fr-FR" sz="1400" b="1" dirty="0"/>
              <a:t> </a:t>
            </a:r>
            <a:r>
              <a:rPr lang="fr-FR" sz="1400" b="1" dirty="0" err="1"/>
              <a:t>should</a:t>
            </a:r>
            <a:r>
              <a:rPr lang="fr-FR" sz="1400" b="1" dirty="0"/>
              <a:t> </a:t>
            </a:r>
            <a:r>
              <a:rPr lang="fr-FR" sz="1400" b="1" dirty="0" err="1"/>
              <a:t>be</a:t>
            </a:r>
            <a:r>
              <a:rPr lang="fr-FR" sz="1400" b="1" dirty="0"/>
              <a:t> Size</a:t>
            </a:r>
            <a:r>
              <a:rPr lang="fr-FR" sz="1400" b="1" baseline="-25000" dirty="0"/>
              <a:t>L</a:t>
            </a:r>
            <a:r>
              <a:rPr lang="fr-FR" sz="1400" b="1" dirty="0"/>
              <a:t>=2</a:t>
            </a:r>
            <a:r>
              <a:rPr lang="fr-FR" sz="1400" b="1" baseline="30000" dirty="0"/>
              <a:t>N</a:t>
            </a:r>
          </a:p>
          <a:p>
            <a:pPr lvl="1"/>
            <a:r>
              <a:rPr lang="fr-FR" sz="1400" b="1" dirty="0"/>
              <a:t>CE1 – </a:t>
            </a:r>
            <a:r>
              <a:rPr lang="fr-FR" sz="1400" b="1" dirty="0" err="1"/>
              <a:t>constraints</a:t>
            </a:r>
            <a:r>
              <a:rPr lang="fr-FR" sz="1400" b="1" dirty="0"/>
              <a:t> on </a:t>
            </a:r>
            <a:r>
              <a:rPr lang="fr-FR" sz="1400" b="1" dirty="0" err="1"/>
              <a:t>samples</a:t>
            </a:r>
            <a:r>
              <a:rPr lang="fr-FR" sz="1400" b="1" dirty="0"/>
              <a:t> </a:t>
            </a:r>
            <a:r>
              <a:rPr lang="fr-FR" sz="1400" b="1" dirty="0" err="1"/>
              <a:t>used</a:t>
            </a:r>
            <a:r>
              <a:rPr lang="fr-FR" sz="1400" b="1" dirty="0"/>
              <a:t> for LIC </a:t>
            </a:r>
            <a:r>
              <a:rPr lang="fr-FR" sz="1400" b="1" dirty="0" err="1"/>
              <a:t>parameters</a:t>
            </a:r>
            <a:r>
              <a:rPr lang="fr-FR" sz="1400" b="1" dirty="0"/>
              <a:t> </a:t>
            </a:r>
            <a:r>
              <a:rPr lang="fr-FR" sz="1400" b="1" dirty="0" err="1"/>
              <a:t>derivation</a:t>
            </a:r>
            <a:r>
              <a:rPr lang="fr-FR" sz="1400" b="1" dirty="0"/>
              <a:t>:</a:t>
            </a:r>
          </a:p>
          <a:p>
            <a:pPr lvl="2"/>
            <a:r>
              <a:rPr lang="en-US" sz="1400" dirty="0"/>
              <a:t>One should not use reconstructed intra coded samples</a:t>
            </a:r>
          </a:p>
          <a:p>
            <a:pPr lvl="2"/>
            <a:r>
              <a:rPr lang="en-US" sz="1400" dirty="0"/>
              <a:t>CE1-5.1b (common software):</a:t>
            </a:r>
          </a:p>
          <a:p>
            <a:pPr lvl="3"/>
            <a:r>
              <a:rPr lang="en-US" sz="1400" dirty="0"/>
              <a:t>Reconstructed intra samples replaced with reference samples</a:t>
            </a:r>
          </a:p>
          <a:p>
            <a:pPr lvl="3"/>
            <a:r>
              <a:rPr lang="en-US" sz="1400" dirty="0"/>
              <a:t>But this may reduce the LIC efficiency by biasing the LIC parameters to (1:0) values</a:t>
            </a:r>
          </a:p>
          <a:p>
            <a:pPr lvl="3"/>
            <a:endParaRPr lang="en-US" sz="1400" dirty="0"/>
          </a:p>
          <a:p>
            <a:pPr lvl="2"/>
            <a:endParaRPr lang="en-US" sz="1400" dirty="0"/>
          </a:p>
          <a:p>
            <a:pPr marL="180975" lvl="2" indent="0">
              <a:buNone/>
            </a:pPr>
            <a:endParaRPr lang="en-US" sz="1400" dirty="0"/>
          </a:p>
          <a:p>
            <a:pPr marL="180975" lvl="2" indent="0">
              <a:buNone/>
            </a:pPr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119B1834-7ECC-4B98-9F41-38B7B7519A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89527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56BA627-87BA-4015-88D9-727CA71AC0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800630"/>
              </p:ext>
            </p:extLst>
          </p:nvPr>
        </p:nvGraphicFramePr>
        <p:xfrm>
          <a:off x="1518279" y="2814322"/>
          <a:ext cx="7077509" cy="2168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Visio" r:id="rId4" imgW="9835270" imgH="3018547" progId="Visio.Drawing.11">
                  <p:embed/>
                </p:oleObj>
              </mc:Choice>
              <mc:Fallback>
                <p:oleObj name="Visio" r:id="rId4" imgW="9835270" imgH="3018547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8279" y="2814322"/>
                        <a:ext cx="7077509" cy="21682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84112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on LIC reference samples selection			</a:t>
            </a:r>
            <a:r>
              <a:rPr lang="fr-FR" dirty="0"/>
              <a:t>		JVET_N0307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4925" y="728663"/>
            <a:ext cx="8359020" cy="4265282"/>
          </a:xfrm>
        </p:spPr>
        <p:txBody>
          <a:bodyPr numCol="1" anchor="ctr"/>
          <a:lstStyle/>
          <a:p>
            <a:pPr lvl="1"/>
            <a:r>
              <a:rPr lang="fr-FR" sz="1400" b="1" dirty="0" err="1"/>
              <a:t>Proposal</a:t>
            </a:r>
            <a:r>
              <a:rPr lang="fr-FR" sz="1400" b="1" dirty="0"/>
              <a:t>:</a:t>
            </a:r>
          </a:p>
          <a:p>
            <a:pPr lvl="2"/>
            <a:r>
              <a:rPr lang="en-US" sz="1400" dirty="0"/>
              <a:t>Reconstructed intra samples replaced with other reconstructed inter-coded samples</a:t>
            </a:r>
          </a:p>
          <a:p>
            <a:pPr marL="361950" lvl="3" indent="0">
              <a:buNone/>
            </a:pPr>
            <a:r>
              <a:rPr lang="en-US" sz="1400" dirty="0"/>
              <a:t>1) Collect reconstructed inter-coded samples (N</a:t>
            </a:r>
            <a:r>
              <a:rPr lang="en-US" sz="1400" baseline="-25000" dirty="0"/>
              <a:t>L</a:t>
            </a:r>
            <a:r>
              <a:rPr lang="en-US" sz="1400" dirty="0"/>
              <a:t>)</a:t>
            </a:r>
          </a:p>
          <a:p>
            <a:pPr marL="361950" lvl="3" indent="0">
              <a:buNone/>
            </a:pPr>
            <a:r>
              <a:rPr lang="en-US" sz="1400" dirty="0"/>
              <a:t>2) Complete missing samples (N</a:t>
            </a:r>
            <a:r>
              <a:rPr lang="en-US" sz="1400" baseline="-25000" dirty="0"/>
              <a:t>L</a:t>
            </a:r>
            <a:r>
              <a:rPr lang="en-US" sz="1400" dirty="0"/>
              <a:t> - Size</a:t>
            </a:r>
            <a:r>
              <a:rPr lang="en-US" sz="1400" baseline="-25000" dirty="0"/>
              <a:t>L</a:t>
            </a:r>
            <a:r>
              <a:rPr lang="en-US" sz="1400" dirty="0"/>
              <a:t>) with reconstructed inter-coded samples</a:t>
            </a:r>
          </a:p>
          <a:p>
            <a:pPr marL="361950" lvl="3" indent="0">
              <a:buNone/>
            </a:pPr>
            <a:r>
              <a:rPr lang="en-US" sz="1400" dirty="0"/>
              <a:t>3) Derive LIC parameters as usual</a:t>
            </a:r>
          </a:p>
          <a:p>
            <a:pPr lvl="2"/>
            <a:endParaRPr lang="en-US" sz="1400" dirty="0"/>
          </a:p>
          <a:p>
            <a:pPr marL="180975" lvl="2" indent="0">
              <a:buNone/>
            </a:pPr>
            <a:endParaRPr lang="en-US" sz="1400" dirty="0"/>
          </a:p>
          <a:p>
            <a:pPr marL="180975" lvl="2" indent="0">
              <a:buNone/>
            </a:pPr>
            <a:endParaRPr lang="en-US" sz="1400" dirty="0"/>
          </a:p>
          <a:p>
            <a:pPr marL="180975" lvl="2" indent="0">
              <a:buNone/>
            </a:pPr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119B1834-7ECC-4B98-9F41-38B7B7519A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89527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C90EED-445F-43A6-8823-420B92475A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786" y="2617469"/>
            <a:ext cx="4490356" cy="22210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F8012F-BD69-4F07-B8FA-28F315B1B9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6214" y="2617469"/>
            <a:ext cx="2300359" cy="19634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E7F0922-D9D0-4934-84F4-FC6E8F947E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3097" y="2955470"/>
            <a:ext cx="1070029" cy="162541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9617E23-CF47-43C5-B7DD-4CE04ABFE30A}"/>
              </a:ext>
            </a:extLst>
          </p:cNvPr>
          <p:cNvSpPr txBox="1"/>
          <p:nvPr/>
        </p:nvSpPr>
        <p:spPr>
          <a:xfrm>
            <a:off x="5711476" y="4401946"/>
            <a:ext cx="4138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latin typeface="Trebuchet MS" pitchFamily="34" charset="0"/>
              </a:rPr>
              <a:t>1)</a:t>
            </a:r>
            <a:endParaRPr lang="en-US" sz="2000" dirty="0" err="1">
              <a:latin typeface="Trebuchet MS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59474E-ACF5-4365-A186-7FD5972131DE}"/>
              </a:ext>
            </a:extLst>
          </p:cNvPr>
          <p:cNvSpPr txBox="1"/>
          <p:nvPr/>
        </p:nvSpPr>
        <p:spPr>
          <a:xfrm>
            <a:off x="7382268" y="4413451"/>
            <a:ext cx="4138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latin typeface="Trebuchet MS" pitchFamily="34" charset="0"/>
              </a:rPr>
              <a:t>2)</a:t>
            </a:r>
            <a:endParaRPr lang="en-US" sz="2000" dirty="0" err="1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7546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Simplification of LIC parameters derivation 			</a:t>
            </a:r>
            <a:r>
              <a:rPr lang="fr-FR" dirty="0"/>
              <a:t>	JVET_N0307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2912E3-38CC-4DC8-8E25-A667A698A6B5}"/>
              </a:ext>
            </a:extLst>
          </p:cNvPr>
          <p:cNvSpPr txBox="1"/>
          <p:nvPr/>
        </p:nvSpPr>
        <p:spPr>
          <a:xfrm>
            <a:off x="88232" y="4889636"/>
            <a:ext cx="25314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>
                <a:latin typeface="Trebuchet MS" pitchFamily="34" charset="0"/>
              </a:rPr>
              <a:t>Thanks</a:t>
            </a:r>
            <a:r>
              <a:rPr lang="fr-FR" sz="1000" i="1" dirty="0">
                <a:latin typeface="Trebuchet MS" pitchFamily="34" charset="0"/>
              </a:rPr>
              <a:t> to InterDigital for cross-checking</a:t>
            </a:r>
            <a:endParaRPr lang="en-US" sz="1000" i="1" dirty="0" err="1">
              <a:latin typeface="Trebuchet MS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E5A143-0C08-43E1-AFC5-74A36BB697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010" y="758138"/>
            <a:ext cx="6372748" cy="19627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E3E0F63-972A-4855-A814-6AC480F929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3036" y="2890031"/>
            <a:ext cx="6389722" cy="1870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48354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Simplification of LIC parameters derivation 			</a:t>
            </a:r>
            <a:r>
              <a:rPr lang="fr-FR" dirty="0"/>
              <a:t>	JVET_N0307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2912E3-38CC-4DC8-8E25-A667A698A6B5}"/>
              </a:ext>
            </a:extLst>
          </p:cNvPr>
          <p:cNvSpPr txBox="1"/>
          <p:nvPr/>
        </p:nvSpPr>
        <p:spPr>
          <a:xfrm>
            <a:off x="88232" y="4889636"/>
            <a:ext cx="25314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>
                <a:latin typeface="Trebuchet MS" pitchFamily="34" charset="0"/>
              </a:rPr>
              <a:t>Thanks</a:t>
            </a:r>
            <a:r>
              <a:rPr lang="fr-FR" sz="1000" i="1" dirty="0">
                <a:latin typeface="Trebuchet MS" pitchFamily="34" charset="0"/>
              </a:rPr>
              <a:t> to InterDigital for cross-checking</a:t>
            </a:r>
            <a:endParaRPr lang="en-US" sz="1000" i="1" dirty="0" err="1">
              <a:latin typeface="Trebuchet MS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51202B-81A8-4892-B1F7-E243C509A5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3034" y="813519"/>
            <a:ext cx="6389723" cy="19785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4D1F754-2872-45F4-B810-74313C5ADA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3034" y="2907007"/>
            <a:ext cx="6389723" cy="1895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838621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155</Words>
  <Application>Microsoft Office PowerPoint</Application>
  <PresentationFormat>On-screen Show (16:9)</PresentationFormat>
  <Paragraphs>40</Paragraphs>
  <Slides>5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Times New Roman</vt:lpstr>
      <vt:lpstr>Trebuchet MS</vt:lpstr>
      <vt:lpstr>Wingdings</vt:lpstr>
      <vt:lpstr>2013_Technicolor</vt:lpstr>
      <vt:lpstr>Visio</vt:lpstr>
      <vt:lpstr>CE1-related: on LIC reference samples selection</vt:lpstr>
      <vt:lpstr>on LIC reference samples selection     JVET_N0307</vt:lpstr>
      <vt:lpstr>on LIC reference samples selection     JVET_N0307</vt:lpstr>
      <vt:lpstr>Simplification of LIC parameters derivation     JVET_N0307</vt:lpstr>
      <vt:lpstr>Simplification of LIC parameters derivation     JVET_N0307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2019-03-19T08:58:07Z</dcterms:modified>
</cp:coreProperties>
</file>