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1689" r:id="rId2"/>
    <p:sldId id="1884" r:id="rId3"/>
    <p:sldId id="1885" r:id="rId4"/>
    <p:sldId id="1883" r:id="rId5"/>
  </p:sldIdLst>
  <p:sldSz cx="9144000" cy="5143500" type="screen16x9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239">
          <p15:clr>
            <a:srgbClr val="A4A3A4"/>
          </p15:clr>
        </p15:guide>
        <p15:guide id="2" orient="horz" pos="429">
          <p15:clr>
            <a:srgbClr val="A4A3A4"/>
          </p15:clr>
        </p15:guide>
        <p15:guide id="3" orient="horz" pos="2879">
          <p15:clr>
            <a:srgbClr val="A4A3A4"/>
          </p15:clr>
        </p15:guide>
        <p15:guide id="4" orient="horz" pos="1629">
          <p15:clr>
            <a:srgbClr val="A4A3A4"/>
          </p15:clr>
        </p15:guide>
        <p15:guide id="5" orient="horz" pos="459">
          <p15:clr>
            <a:srgbClr val="A4A3A4"/>
          </p15:clr>
        </p15:guide>
        <p15:guide id="6" pos="5647">
          <p15:clr>
            <a:srgbClr val="A4A3A4"/>
          </p15:clr>
        </p15:guide>
        <p15:guide id="7" pos="243">
          <p15:clr>
            <a:srgbClr val="A4A3A4"/>
          </p15:clr>
        </p15:guide>
        <p15:guide id="8" pos="5253">
          <p15:clr>
            <a:srgbClr val="A4A3A4"/>
          </p15:clr>
        </p15:guide>
        <p15:guide id="9" pos="65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CFE"/>
    <a:srgbClr val="1A01D1"/>
    <a:srgbClr val="81708E"/>
    <a:srgbClr val="8B816F"/>
    <a:srgbClr val="005674"/>
    <a:srgbClr val="92BC64"/>
    <a:srgbClr val="483F4F"/>
    <a:srgbClr val="394E5D"/>
    <a:srgbClr val="496377"/>
    <a:srgbClr val="565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92" autoAdjust="0"/>
    <p:restoredTop sz="88181" autoAdjust="0"/>
  </p:normalViewPr>
  <p:slideViewPr>
    <p:cSldViewPr snapToGrid="0">
      <p:cViewPr>
        <p:scale>
          <a:sx n="125" d="100"/>
          <a:sy n="125" d="100"/>
        </p:scale>
        <p:origin x="144" y="-494"/>
      </p:cViewPr>
      <p:guideLst>
        <p:guide orient="horz" pos="3239"/>
        <p:guide orient="horz" pos="429"/>
        <p:guide orient="horz" pos="2879"/>
        <p:guide orient="horz" pos="1629"/>
        <p:guide orient="horz" pos="459"/>
        <p:guide pos="5647"/>
        <p:guide pos="243"/>
        <p:guide pos="5253"/>
        <p:guide pos="651"/>
      </p:guideLst>
    </p:cSldViewPr>
  </p:slideViewPr>
  <p:outlineViewPr>
    <p:cViewPr>
      <p:scale>
        <a:sx n="33" d="100"/>
        <a:sy n="33" d="100"/>
      </p:scale>
      <p:origin x="0" y="66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-2832" y="-90"/>
      </p:cViewPr>
      <p:guideLst>
        <p:guide orient="horz" pos="2929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63FAEC-958A-4BCA-8242-0953B616432E}" type="datetimeFigureOut">
              <a:rPr lang="fr-FR" altLang="en-US"/>
              <a:pPr/>
              <a:t>18/03/2019</a:t>
            </a:fld>
            <a:endParaRPr lang="fr-FR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C0536F-B732-4CCD-BF08-53E0F77B6B5E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72297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C9EA90-611F-4DBE-932D-C451B92F851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450858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0</a:t>
            </a:fld>
            <a:endParaRPr lang="fr-F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3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649973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4001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22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9144000" cy="51435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9144000" cy="1419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grpSp>
          <p:nvGrpSpPr>
            <p:cNvPr id="7" name="Groupe 21"/>
            <p:cNvGrpSpPr>
              <a:grpSpLocks/>
            </p:cNvGrpSpPr>
            <p:nvPr/>
          </p:nvGrpSpPr>
          <p:grpSpPr bwMode="auto">
            <a:xfrm>
              <a:off x="0" y="3632599"/>
              <a:ext cx="9144000" cy="1510903"/>
              <a:chOff x="0" y="3632599"/>
              <a:chExt cx="9144000" cy="1510903"/>
            </a:xfrm>
          </p:grpSpPr>
          <p:grpSp>
            <p:nvGrpSpPr>
              <p:cNvPr id="9" name="Group 9"/>
              <p:cNvGrpSpPr>
                <a:grpSpLocks/>
              </p:cNvGrpSpPr>
              <p:nvPr/>
            </p:nvGrpSpPr>
            <p:grpSpPr bwMode="auto">
              <a:xfrm>
                <a:off x="0" y="3632599"/>
                <a:ext cx="9144000" cy="1510903"/>
                <a:chOff x="0" y="3045"/>
                <a:chExt cx="5760" cy="1269"/>
              </a:xfrm>
            </p:grpSpPr>
            <p:sp>
              <p:nvSpPr>
                <p:cNvPr id="11" name="Rectangle 19"/>
                <p:cNvSpPr>
                  <a:spLocks noChangeArrowheads="1"/>
                </p:cNvSpPr>
                <p:nvPr/>
              </p:nvSpPr>
              <p:spPr bwMode="auto">
                <a:xfrm>
                  <a:off x="0" y="3119"/>
                  <a:ext cx="823" cy="119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2" name="Rectangle 20"/>
                <p:cNvSpPr>
                  <a:spLocks noChangeArrowheads="1"/>
                </p:cNvSpPr>
                <p:nvPr/>
              </p:nvSpPr>
              <p:spPr bwMode="auto">
                <a:xfrm>
                  <a:off x="823" y="3263"/>
                  <a:ext cx="823" cy="105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3" name="Rectangle 21"/>
                <p:cNvSpPr>
                  <a:spLocks noChangeArrowheads="1"/>
                </p:cNvSpPr>
                <p:nvPr/>
              </p:nvSpPr>
              <p:spPr bwMode="auto">
                <a:xfrm>
                  <a:off x="1646" y="3215"/>
                  <a:ext cx="823" cy="109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4" name="Rectangle 22"/>
                <p:cNvSpPr>
                  <a:spLocks noChangeArrowheads="1"/>
                </p:cNvSpPr>
                <p:nvPr/>
              </p:nvSpPr>
              <p:spPr bwMode="auto">
                <a:xfrm>
                  <a:off x="2469" y="3045"/>
                  <a:ext cx="822" cy="12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5" name="Rectangle 23"/>
                <p:cNvSpPr>
                  <a:spLocks noChangeArrowheads="1"/>
                </p:cNvSpPr>
                <p:nvPr/>
              </p:nvSpPr>
              <p:spPr bwMode="auto">
                <a:xfrm>
                  <a:off x="3291" y="3186"/>
                  <a:ext cx="823" cy="112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6" name="Rectangle 24"/>
                <p:cNvSpPr>
                  <a:spLocks noChangeArrowheads="1"/>
                </p:cNvSpPr>
                <p:nvPr/>
              </p:nvSpPr>
              <p:spPr bwMode="auto">
                <a:xfrm>
                  <a:off x="4114" y="3297"/>
                  <a:ext cx="823" cy="101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7" name="Rectangle 25"/>
                <p:cNvSpPr>
                  <a:spLocks noChangeArrowheads="1"/>
                </p:cNvSpPr>
                <p:nvPr/>
              </p:nvSpPr>
              <p:spPr bwMode="auto">
                <a:xfrm>
                  <a:off x="4937" y="3111"/>
                  <a:ext cx="823" cy="120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</p:grpSp>
          <p:pic>
            <p:nvPicPr>
              <p:cNvPr id="10" name="Picture 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058025" y="4163422"/>
                <a:ext cx="1772424" cy="6780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0" y="1257300"/>
              <a:ext cx="9144000" cy="349250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625" y="53561"/>
            <a:ext cx="8791575" cy="857250"/>
          </a:xfrm>
        </p:spPr>
        <p:txBody>
          <a:bodyPr tIns="0" bIns="0"/>
          <a:lstStyle>
            <a:lvl1pPr algn="r">
              <a:defRPr sz="2400">
                <a:solidFill>
                  <a:srgbClr val="2A2A2A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625" y="910811"/>
            <a:ext cx="8791575" cy="3429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13A4F66-D990-42A0-AE6A-B6C60AE50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1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1"/>
          </p:nvPr>
        </p:nvSpPr>
        <p:spPr>
          <a:xfrm>
            <a:off x="4787900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26812CE-36F3-4311-832A-AC807B1317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914400"/>
            <a:ext cx="9148762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0" y="3775075"/>
            <a:ext cx="9144000" cy="1511300"/>
            <a:chOff x="0" y="3045"/>
            <a:chExt cx="5760" cy="1269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7620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788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163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9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Titre 38"/>
          <p:cNvSpPr>
            <a:spLocks noGrp="1"/>
          </p:cNvSpPr>
          <p:nvPr>
            <p:ph type="title"/>
          </p:nvPr>
        </p:nvSpPr>
        <p:spPr>
          <a:xfrm>
            <a:off x="328581" y="1821656"/>
            <a:ext cx="8521731" cy="857250"/>
          </a:xfrm>
        </p:spPr>
        <p:txBody>
          <a:bodyPr/>
          <a:lstStyle>
            <a:lvl1pPr algn="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>
            <p:ph type="body" sz="quarter" idx="11"/>
          </p:nvPr>
        </p:nvSpPr>
        <p:spPr>
          <a:xfrm>
            <a:off x="314324" y="2678918"/>
            <a:ext cx="8536309" cy="375039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7150"/>
            <a:ext cx="858361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588963"/>
            <a:ext cx="858361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fr-F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0" y="4899025"/>
            <a:ext cx="2952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111111"/>
                </a:solidFill>
                <a:latin typeface="Trebuchet MS" pitchFamily="34" charset="0"/>
              </a:defRPr>
            </a:lvl1pPr>
          </a:lstStyle>
          <a:p>
            <a:fld id="{8C163CC9-12F2-4942-AE42-ED71A0232BAD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29" name="Picture 3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37538" y="4768850"/>
            <a:ext cx="738187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813" y="4910138"/>
            <a:ext cx="601662" cy="92075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600">
                <a:solidFill>
                  <a:srgbClr val="8F8F8F"/>
                </a:solidFill>
                <a:latin typeface="Trebuchet MS" pitchFamily="34" charset="0"/>
              </a:defRPr>
            </a:lvl1pPr>
          </a:lstStyle>
          <a:p>
            <a:fld id="{9982A2E8-F5E8-4E98-A662-BCC9EC34EB1C}" type="datetime1">
              <a:rPr lang="en-US" altLang="en-US" smtClean="0"/>
              <a:t>3/18/2019</a:t>
            </a:fld>
            <a:endParaRPr lang="en-US" altLang="en-US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3175" y="476250"/>
            <a:ext cx="9147175" cy="180975"/>
            <a:chOff x="-3477" y="845344"/>
            <a:chExt cx="9147477" cy="180975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475325" y="846932"/>
              <a:ext cx="2668675" cy="179387"/>
            </a:xfrm>
            <a:custGeom>
              <a:avLst/>
              <a:gdLst>
                <a:gd name="T0" fmla="*/ 2658109 w 2669381"/>
                <a:gd name="T1" fmla="*/ 43458 h 178594"/>
                <a:gd name="T2" fmla="*/ 1989436 w 2669381"/>
                <a:gd name="T3" fmla="*/ 43458 h 178594"/>
                <a:gd name="T4" fmla="*/ 1989436 w 2669381"/>
                <a:gd name="T5" fmla="*/ 191729 h 178594"/>
                <a:gd name="T6" fmla="*/ 1323129 w 2669381"/>
                <a:gd name="T7" fmla="*/ 191729 h 178594"/>
                <a:gd name="T8" fmla="*/ 1323129 w 2669381"/>
                <a:gd name="T9" fmla="*/ 107373 h 178594"/>
                <a:gd name="T10" fmla="*/ 656822 w 2669381"/>
                <a:gd name="T11" fmla="*/ 107373 h 178594"/>
                <a:gd name="T12" fmla="*/ 656822 w 2669381"/>
                <a:gd name="T13" fmla="*/ 0 h 178594"/>
                <a:gd name="T14" fmla="*/ 0 w 2669381"/>
                <a:gd name="T15" fmla="*/ 0 h 1785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9381"/>
                <a:gd name="T25" fmla="*/ 0 h 178594"/>
                <a:gd name="T26" fmla="*/ 2669381 w 2669381"/>
                <a:gd name="T27" fmla="*/ 178594 h 1785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9381" h="178594">
                  <a:moveTo>
                    <a:pt x="2669381" y="40481"/>
                  </a:moveTo>
                  <a:lnTo>
                    <a:pt x="1997869" y="40481"/>
                  </a:lnTo>
                  <a:lnTo>
                    <a:pt x="1997869" y="178594"/>
                  </a:lnTo>
                  <a:lnTo>
                    <a:pt x="1328737" y="178594"/>
                  </a:lnTo>
                  <a:lnTo>
                    <a:pt x="1328737" y="100013"/>
                  </a:lnTo>
                  <a:lnTo>
                    <a:pt x="659606" y="100013"/>
                  </a:lnTo>
                  <a:lnTo>
                    <a:pt x="65960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-3477" y="845344"/>
              <a:ext cx="6478802" cy="163513"/>
            </a:xfrm>
            <a:custGeom>
              <a:avLst/>
              <a:gdLst>
                <a:gd name="T0" fmla="*/ 6489381 w 6478096"/>
                <a:gd name="T1" fmla="*/ 0 h 164306"/>
                <a:gd name="T2" fmla="*/ 6489381 w 6478096"/>
                <a:gd name="T3" fmla="*/ 116796 h 164306"/>
                <a:gd name="T4" fmla="*/ 5819090 w 6478096"/>
                <a:gd name="T5" fmla="*/ 116796 h 164306"/>
                <a:gd name="T6" fmla="*/ 5819090 w 6478096"/>
                <a:gd name="T7" fmla="*/ 152054 h 164306"/>
                <a:gd name="T8" fmla="*/ 5160719 w 6478096"/>
                <a:gd name="T9" fmla="*/ 152054 h 164306"/>
                <a:gd name="T10" fmla="*/ 5160719 w 6478096"/>
                <a:gd name="T11" fmla="*/ 50684 h 164306"/>
                <a:gd name="T12" fmla="*/ 0 w 6478096"/>
                <a:gd name="T13" fmla="*/ 50684 h 164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78096"/>
                <a:gd name="T22" fmla="*/ 0 h 164306"/>
                <a:gd name="T23" fmla="*/ 6478096 w 6478096"/>
                <a:gd name="T24" fmla="*/ 164306 h 1643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78096" h="164306">
                  <a:moveTo>
                    <a:pt x="6478096" y="0"/>
                  </a:moveTo>
                  <a:lnTo>
                    <a:pt x="6478096" y="126206"/>
                  </a:lnTo>
                  <a:lnTo>
                    <a:pt x="5808965" y="126206"/>
                  </a:lnTo>
                  <a:lnTo>
                    <a:pt x="5808965" y="164306"/>
                  </a:lnTo>
                  <a:lnTo>
                    <a:pt x="5151740" y="164306"/>
                  </a:lnTo>
                  <a:lnTo>
                    <a:pt x="5151740" y="54769"/>
                  </a:lnTo>
                  <a:lnTo>
                    <a:pt x="0" y="54769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</p:sldLayoutIdLst>
  <p:transition/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700" indent="-266700" algn="l" rtl="0" eaLnBrk="0" fontAlgn="base" hangingPunct="0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25" indent="-276225" algn="l" rtl="0" eaLnBrk="0" fontAlgn="base" hangingPunct="0">
        <a:spcBef>
          <a:spcPct val="30000"/>
        </a:spcBef>
        <a:spcAft>
          <a:spcPct val="0"/>
        </a:spcAft>
        <a:buClr>
          <a:srgbClr val="858585"/>
        </a:buClr>
        <a:buSzPct val="80000"/>
        <a:buFont typeface="Wingdings" pitchFamily="2" charset="2"/>
        <a:buChar char="n"/>
        <a:defRPr>
          <a:solidFill>
            <a:srgbClr val="2A2A2A"/>
          </a:solidFill>
          <a:latin typeface="Trebuchet MS" pitchFamily="34" charset="0"/>
        </a:defRPr>
      </a:lvl3pPr>
      <a:lvl4pPr marL="809625" indent="-266700" algn="l" rtl="0" eaLnBrk="0" fontAlgn="base" hangingPunct="0">
        <a:spcBef>
          <a:spcPct val="30000"/>
        </a:spcBef>
        <a:spcAft>
          <a:spcPct val="0"/>
        </a:spcAft>
        <a:buClr>
          <a:srgbClr val="ADADAD"/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25" indent="-266700" algn="l" rtl="0" eaLnBrk="0" fontAlgn="base" hangingPunct="0">
        <a:spcBef>
          <a:spcPct val="30000"/>
        </a:spcBef>
        <a:spcAft>
          <a:spcPct val="0"/>
        </a:spcAft>
        <a:buClr>
          <a:srgbClr val="D6D6D6"/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7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9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1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3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625" y="185978"/>
            <a:ext cx="8791575" cy="531103"/>
          </a:xfrm>
        </p:spPr>
        <p:txBody>
          <a:bodyPr/>
          <a:lstStyle/>
          <a:p>
            <a:r>
              <a:rPr lang="en-US" dirty="0"/>
              <a:t>non-CE1: simplification of LIC parameters derivation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rgbClr val="7F7F7F"/>
                </a:solidFill>
              </a:rPr>
              <a:t>JVET-N0306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8284" y="4674268"/>
            <a:ext cx="3467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>
                <a:latin typeface="Trebuchet MS" pitchFamily="34" charset="0"/>
              </a:rPr>
              <a:t>Mar. 2019</a:t>
            </a:r>
          </a:p>
          <a:p>
            <a:r>
              <a:rPr lang="fr-FR" sz="900" dirty="0">
                <a:latin typeface="Trebuchet MS" pitchFamily="34" charset="0"/>
              </a:rPr>
              <a:t>P. Bordes</a:t>
            </a:r>
          </a:p>
        </p:txBody>
      </p:sp>
    </p:spTree>
    <p:extLst>
      <p:ext uri="{BB962C8B-B14F-4D97-AF65-F5344CB8AC3E}">
        <p14:creationId xmlns:p14="http://schemas.microsoft.com/office/powerpoint/2010/main" val="403617515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en-US" dirty="0"/>
              <a:t>Simplification of LIC parameters derivation			</a:t>
            </a:r>
            <a:r>
              <a:rPr lang="fr-FR" dirty="0"/>
              <a:t>	JVET_N0306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213480" y="728663"/>
            <a:ext cx="4246841" cy="4265282"/>
          </a:xfrm>
        </p:spPr>
        <p:txBody>
          <a:bodyPr numCol="1" anchor="ctr"/>
          <a:lstStyle/>
          <a:p>
            <a:pPr lvl="1"/>
            <a:r>
              <a:rPr lang="fr-FR" sz="1400" b="1" dirty="0"/>
              <a:t>CE1 - LIC </a:t>
            </a:r>
            <a:r>
              <a:rPr lang="fr-FR" sz="1400" b="1" dirty="0" err="1"/>
              <a:t>parameters</a:t>
            </a:r>
            <a:r>
              <a:rPr lang="fr-FR" sz="1400" b="1" dirty="0"/>
              <a:t> </a:t>
            </a:r>
            <a:r>
              <a:rPr lang="fr-FR" sz="1400" b="1" dirty="0" err="1"/>
              <a:t>derivation</a:t>
            </a:r>
            <a:endParaRPr lang="fr-FR" sz="1400" b="1" dirty="0"/>
          </a:p>
          <a:p>
            <a:pPr lvl="2"/>
            <a:r>
              <a:rPr lang="en-US" dirty="0"/>
              <a:t>Derivation with LMS method: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r>
              <a:rPr lang="en-US" dirty="0"/>
              <a:t>Regularization:</a:t>
            </a:r>
          </a:p>
          <a:p>
            <a:pPr lvl="2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en-US" sz="14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8024CBA-53DD-40C3-A42D-7248924F2D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2417" y="2571750"/>
            <a:ext cx="966386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CF8655C8-D77F-4B43-B188-68D942EA99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1566" y="261746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198A4E3-A7BA-4AB4-A8FE-503370005D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416" y="1720172"/>
            <a:ext cx="2956967" cy="1066008"/>
          </a:xfrm>
          <a:prstGeom prst="rect">
            <a:avLst/>
          </a:prstGeom>
        </p:spPr>
      </p:pic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3479EE4E-AA01-4003-879A-83EAD60039C6}"/>
              </a:ext>
            </a:extLst>
          </p:cNvPr>
          <p:cNvSpPr txBox="1">
            <a:spLocks/>
          </p:cNvSpPr>
          <p:nvPr/>
        </p:nvSpPr>
        <p:spPr bwMode="auto">
          <a:xfrm>
            <a:off x="4646552" y="728663"/>
            <a:ext cx="4246841" cy="4265282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ctr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700" indent="-285750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900" indent="-285750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100" indent="-285750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300" indent="-285750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b="1" dirty="0"/>
              <a:t>Simplification of LIC parameters derivation</a:t>
            </a:r>
          </a:p>
          <a:p>
            <a:pPr lvl="2"/>
            <a:r>
              <a:rPr lang="en-US" dirty="0"/>
              <a:t>Derivation with </a:t>
            </a:r>
            <a:r>
              <a:rPr lang="en-CA" dirty="0"/>
              <a:t>mean absolute deviations </a:t>
            </a:r>
            <a:r>
              <a:rPr lang="en-US" dirty="0"/>
              <a:t>: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r>
              <a:rPr lang="en-US" dirty="0"/>
              <a:t>Regularization:</a:t>
            </a:r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3A1C0D9-839E-48A8-94D4-1E81CB7FC0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4092" y="1720172"/>
            <a:ext cx="2216452" cy="106600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6F5EBAA-B392-44C1-A999-E1B0C4AF21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7442" y="3296518"/>
            <a:ext cx="2252437" cy="71901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E6F25FC-2A4C-4512-AEAC-F3DC94D532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53369" y="3317890"/>
            <a:ext cx="4077152" cy="514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41129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en-US" dirty="0"/>
              <a:t>Simplification of LIC parameters derivation			</a:t>
            </a:r>
            <a:r>
              <a:rPr lang="fr-FR" dirty="0"/>
              <a:t>	JVET_N0306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213480" y="728663"/>
            <a:ext cx="4246841" cy="4265282"/>
          </a:xfrm>
        </p:spPr>
        <p:txBody>
          <a:bodyPr numCol="1" anchor="ctr"/>
          <a:lstStyle/>
          <a:p>
            <a:pPr lvl="1"/>
            <a:r>
              <a:rPr lang="fr-FR" sz="1400" b="1" dirty="0"/>
              <a:t>CE1 - LIC </a:t>
            </a:r>
            <a:r>
              <a:rPr lang="fr-FR" sz="1400" b="1" dirty="0" err="1"/>
              <a:t>parameters</a:t>
            </a:r>
            <a:r>
              <a:rPr lang="fr-FR" sz="1400" b="1" dirty="0"/>
              <a:t> </a:t>
            </a:r>
            <a:r>
              <a:rPr lang="fr-FR" sz="1400" b="1" dirty="0" err="1"/>
              <a:t>derivation</a:t>
            </a:r>
            <a:endParaRPr lang="fr-FR" sz="1400" b="1" dirty="0"/>
          </a:p>
          <a:p>
            <a:pPr lvl="2"/>
            <a:r>
              <a:rPr lang="en-US" dirty="0"/>
              <a:t>Derivation with LMS method: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en-US" sz="14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8024CBA-53DD-40C3-A42D-7248924F2D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2417" y="2571750"/>
            <a:ext cx="966386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CF8655C8-D77F-4B43-B188-68D942EA99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1566" y="261746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198A4E3-A7BA-4AB4-A8FE-503370005D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416" y="1720172"/>
            <a:ext cx="2956967" cy="1066008"/>
          </a:xfrm>
          <a:prstGeom prst="rect">
            <a:avLst/>
          </a:prstGeom>
        </p:spPr>
      </p:pic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3479EE4E-AA01-4003-879A-83EAD60039C6}"/>
              </a:ext>
            </a:extLst>
          </p:cNvPr>
          <p:cNvSpPr txBox="1">
            <a:spLocks/>
          </p:cNvSpPr>
          <p:nvPr/>
        </p:nvSpPr>
        <p:spPr bwMode="auto">
          <a:xfrm>
            <a:off x="4646552" y="728663"/>
            <a:ext cx="4246841" cy="4265282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ctr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700" indent="-285750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900" indent="-285750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100" indent="-285750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300" indent="-285750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b="1" dirty="0"/>
              <a:t>Simplification of LIC parameters derivation</a:t>
            </a:r>
          </a:p>
          <a:p>
            <a:pPr lvl="2"/>
            <a:r>
              <a:rPr lang="en-US" dirty="0"/>
              <a:t>Derivation with </a:t>
            </a:r>
            <a:r>
              <a:rPr lang="en-CA" dirty="0"/>
              <a:t>mean absolute deviations </a:t>
            </a:r>
            <a:r>
              <a:rPr lang="en-US" dirty="0"/>
              <a:t>: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3A1C0D9-839E-48A8-94D4-1E81CB7FC0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4092" y="1720172"/>
            <a:ext cx="2216452" cy="106600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8C7FC3B-93B2-44D2-90AA-9B2182A07E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191" y="3127418"/>
            <a:ext cx="4123357" cy="149343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781BB88-3E10-41BC-95AC-B4D34BEE82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93499" y="3127418"/>
            <a:ext cx="4198092" cy="1489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935857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8024CBA-53DD-40C3-A42D-7248924F2D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2417" y="2571750"/>
            <a:ext cx="966386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en-US" dirty="0"/>
              <a:t>Simplification of LIC parameters derivation 			</a:t>
            </a:r>
            <a:r>
              <a:rPr lang="fr-FR" dirty="0"/>
              <a:t>	JVET_N0306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A2912E3-38CC-4DC8-8E25-A667A698A6B5}"/>
              </a:ext>
            </a:extLst>
          </p:cNvPr>
          <p:cNvSpPr txBox="1"/>
          <p:nvPr/>
        </p:nvSpPr>
        <p:spPr>
          <a:xfrm>
            <a:off x="88232" y="4889636"/>
            <a:ext cx="25314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i="1" dirty="0">
                <a:latin typeface="Trebuchet MS" pitchFamily="34" charset="0"/>
              </a:rPr>
              <a:t>Thanks</a:t>
            </a:r>
            <a:r>
              <a:rPr lang="fr-FR" sz="1000" i="1" dirty="0">
                <a:latin typeface="Trebuchet MS" pitchFamily="34" charset="0"/>
              </a:rPr>
              <a:t> to InterDigital for cross-checking</a:t>
            </a:r>
            <a:endParaRPr lang="en-US" sz="1000" i="1" dirty="0" err="1">
              <a:latin typeface="Trebuchet MS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12B8C3A-C76D-4426-B6E4-A0CB839658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0012" y="836718"/>
            <a:ext cx="6372746" cy="196084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709E5FB-DDB6-44A0-B152-6BAB9210F5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0010" y="2961705"/>
            <a:ext cx="6372748" cy="1846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483545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013_Technicolo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2013_Technicolor</Template>
  <TotalTime>0</TotalTime>
  <Words>82</Words>
  <Application>Microsoft Office PowerPoint</Application>
  <PresentationFormat>On-screen Show (16:9)</PresentationFormat>
  <Paragraphs>54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Times New Roman</vt:lpstr>
      <vt:lpstr>Trebuchet MS</vt:lpstr>
      <vt:lpstr>Wingdings</vt:lpstr>
      <vt:lpstr>2013_Technicolor</vt:lpstr>
      <vt:lpstr>non-CE1: simplification of LIC parameters derivation</vt:lpstr>
      <vt:lpstr>Simplification of LIC parameters derivation    JVET_N0306</vt:lpstr>
      <vt:lpstr>Simplification of LIC parameters derivation    JVET_N0306</vt:lpstr>
      <vt:lpstr>Simplification of LIC parameters derivation     JVET_N0306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2014-03-25T09:07:50Z</dcterms:created>
  <dcterms:modified xsi:type="dcterms:W3CDTF">2019-03-18T21:33:21Z</dcterms:modified>
</cp:coreProperties>
</file>