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9"/>
  </p:notesMasterIdLst>
  <p:handoutMasterIdLst>
    <p:handoutMasterId r:id="rId10"/>
  </p:handoutMasterIdLst>
  <p:sldIdLst>
    <p:sldId id="337" r:id="rId3"/>
    <p:sldId id="388" r:id="rId4"/>
    <p:sldId id="387" r:id="rId5"/>
    <p:sldId id="389" r:id="rId6"/>
    <p:sldId id="379" r:id="rId7"/>
    <p:sldId id="338" r:id="rId8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69641" autoAdjust="0"/>
  </p:normalViewPr>
  <p:slideViewPr>
    <p:cSldViewPr snapToObjects="1">
      <p:cViewPr varScale="1">
        <p:scale>
          <a:sx n="118" d="100"/>
          <a:sy n="118" d="100"/>
        </p:scale>
        <p:origin x="336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20/03/2019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20/03/2019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en-GB" altLang="en-US" sz="2000" dirty="0">
                <a:ea typeface="ＭＳ Ｐゴシック" pitchFamily="34" charset="-128"/>
              </a:rPr>
              <a:t>CE3-related: </a:t>
            </a:r>
            <a:r>
              <a:rPr lang="en-GB" altLang="en-US" sz="2000" dirty="0" err="1">
                <a:ea typeface="ＭＳ Ｐゴシック" pitchFamily="34" charset="-128"/>
              </a:rPr>
              <a:t>Luma</a:t>
            </a:r>
            <a:r>
              <a:rPr lang="en-GB" altLang="en-US" sz="2000" dirty="0">
                <a:ea typeface="ＭＳ Ｐゴシック" pitchFamily="34" charset="-128"/>
              </a:rPr>
              <a:t> intra mode coding with restricted MPM derivation</a:t>
            </a:r>
            <a:endParaRPr lang="en-US" altLang="en-US" sz="2000" dirty="0">
              <a:ea typeface="ＭＳ Ｐゴシック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Saverio Blasi, André Seixas Dias, Gosala Kulupana</a:t>
            </a: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 smtClean="0"/>
              <a:t>14</a:t>
            </a:r>
            <a:r>
              <a:rPr lang="en-US" baseline="30000" dirty="0" smtClean="0"/>
              <a:t>th</a:t>
            </a:r>
            <a:r>
              <a:rPr lang="en-US" dirty="0" smtClean="0"/>
              <a:t> JVET </a:t>
            </a:r>
            <a:r>
              <a:rPr lang="en-US" dirty="0"/>
              <a:t>Meeting: </a:t>
            </a:r>
            <a:r>
              <a:rPr lang="en-CA" dirty="0"/>
              <a:t>Geneva, CH, 19–27 Mar. 2019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269874" y="246027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JVET-N0305</a:t>
            </a:r>
            <a:endParaRPr lang="en-US" altLang="en-US" dirty="0">
              <a:solidFill>
                <a:schemeClr val="accent5">
                  <a:lumMod val="75000"/>
                  <a:lumOff val="25000"/>
                </a:schemeClr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16697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Proposed </a:t>
            </a:r>
            <a:r>
              <a:rPr lang="en-US" sz="2800" b="1" dirty="0" smtClean="0"/>
              <a:t>method</a:t>
            </a:r>
            <a:endParaRPr lang="en-US" sz="4000" b="1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1023938"/>
            <a:ext cx="8401818" cy="3362325"/>
          </a:xfrm>
        </p:spPr>
        <p:txBody>
          <a:bodyPr/>
          <a:lstStyle/>
          <a:p>
            <a:r>
              <a:rPr lang="en-CA" dirty="0">
                <a:solidFill>
                  <a:schemeClr val="bg1"/>
                </a:solidFill>
              </a:rPr>
              <a:t>If angular mode is not in the MPM list, </a:t>
            </a:r>
            <a:r>
              <a:rPr lang="en-CA" dirty="0">
                <a:solidFill>
                  <a:srgbClr val="FF0000"/>
                </a:solidFill>
              </a:rPr>
              <a:t>parsing still depends on the computation of the MPM list</a:t>
            </a:r>
          </a:p>
          <a:p>
            <a:r>
              <a:rPr lang="en-CA" dirty="0">
                <a:solidFill>
                  <a:schemeClr val="bg1"/>
                </a:solidFill>
              </a:rPr>
              <a:t>It is proposed to avoid this.  All angular modes are allowed to be coded with </a:t>
            </a:r>
            <a:r>
              <a:rPr lang="en-CA" dirty="0" err="1">
                <a:solidFill>
                  <a:schemeClr val="bg1"/>
                </a:solidFill>
              </a:rPr>
              <a:t>intra_luma_mpm_remainder</a:t>
            </a:r>
            <a:endParaRPr lang="en-CA" dirty="0">
              <a:solidFill>
                <a:schemeClr val="bg1"/>
              </a:solidFill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Max </a:t>
            </a:r>
            <a:r>
              <a:rPr lang="en-CA" dirty="0">
                <a:solidFill>
                  <a:schemeClr val="bg1"/>
                </a:solidFill>
              </a:rPr>
              <a:t>value of </a:t>
            </a:r>
            <a:r>
              <a:rPr lang="en-CA" dirty="0" err="1">
                <a:solidFill>
                  <a:schemeClr val="bg1"/>
                </a:solidFill>
              </a:rPr>
              <a:t>intra_luma_mpm_remainder</a:t>
            </a:r>
            <a:r>
              <a:rPr lang="en-CA" dirty="0">
                <a:solidFill>
                  <a:schemeClr val="bg1"/>
                </a:solidFill>
              </a:rPr>
              <a:t> increases from </a:t>
            </a:r>
            <a:r>
              <a:rPr lang="en-CA" dirty="0" smtClean="0">
                <a:solidFill>
                  <a:schemeClr val="bg1"/>
                </a:solidFill>
              </a:rPr>
              <a:t>61to 67 (all modes)</a:t>
            </a:r>
            <a:endParaRPr lang="en-CA" dirty="0">
              <a:solidFill>
                <a:schemeClr val="bg1"/>
              </a:solidFill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rgbClr val="FF0000"/>
                </a:solidFill>
              </a:rPr>
              <a:t>No </a:t>
            </a:r>
            <a:r>
              <a:rPr lang="en-CA" dirty="0">
                <a:solidFill>
                  <a:srgbClr val="FF0000"/>
                </a:solidFill>
              </a:rPr>
              <a:t>need to compute MPM list if mode is not in the MPM list </a:t>
            </a:r>
            <a:r>
              <a:rPr lang="en-CA" dirty="0">
                <a:solidFill>
                  <a:schemeClr val="bg1"/>
                </a:solidFill>
              </a:rPr>
              <a:t>(and no need for sorting)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Higher flexibility at the encoder side: </a:t>
            </a:r>
            <a:r>
              <a:rPr lang="en-CA" dirty="0">
                <a:solidFill>
                  <a:srgbClr val="FF0000"/>
                </a:solidFill>
              </a:rPr>
              <a:t>implementations could be done which completely avoid computing MPM </a:t>
            </a:r>
            <a:r>
              <a:rPr lang="en-CA" dirty="0" smtClean="0">
                <a:solidFill>
                  <a:srgbClr val="FF0000"/>
                </a:solidFill>
              </a:rPr>
              <a:t>lists</a:t>
            </a:r>
          </a:p>
          <a:p>
            <a:pPr marL="463550" indent="-285750">
              <a:buFont typeface="Arial" panose="020B0604020202020204" pitchFamily="34" charset="0"/>
              <a:buChar char="•"/>
            </a:pPr>
            <a:r>
              <a:rPr lang="en-CA" dirty="0" smtClean="0">
                <a:solidFill>
                  <a:schemeClr val="bg1"/>
                </a:solidFill>
              </a:rPr>
              <a:t>We show that encoder side optimisations can </a:t>
            </a:r>
            <a:r>
              <a:rPr lang="en-CA" dirty="0" smtClean="0">
                <a:solidFill>
                  <a:schemeClr val="bg1"/>
                </a:solidFill>
              </a:rPr>
              <a:t>“use” </a:t>
            </a:r>
            <a:r>
              <a:rPr lang="en-CA" dirty="0" smtClean="0">
                <a:solidFill>
                  <a:schemeClr val="bg1"/>
                </a:solidFill>
              </a:rPr>
              <a:t>the reduced complexity to </a:t>
            </a:r>
            <a:r>
              <a:rPr lang="en-CA" dirty="0" smtClean="0">
                <a:solidFill>
                  <a:schemeClr val="bg1"/>
                </a:solidFill>
              </a:rPr>
              <a:t>compensate </a:t>
            </a:r>
            <a:r>
              <a:rPr lang="en-CA" dirty="0" smtClean="0">
                <a:solidFill>
                  <a:schemeClr val="bg1"/>
                </a:solidFill>
              </a:rPr>
              <a:t>for the produced efficiency losses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678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245191"/>
              </p:ext>
            </p:extLst>
          </p:nvPr>
        </p:nvGraphicFramePr>
        <p:xfrm>
          <a:off x="179512" y="1860029"/>
          <a:ext cx="4406900" cy="1647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043945"/>
              </p:ext>
            </p:extLst>
          </p:nvPr>
        </p:nvGraphicFramePr>
        <p:xfrm>
          <a:off x="4673667" y="1826138"/>
          <a:ext cx="4327823" cy="1681716"/>
        </p:xfrm>
        <a:graphic>
          <a:graphicData uri="http://schemas.openxmlformats.org/drawingml/2006/table">
            <a:tbl>
              <a:tblPr/>
              <a:tblGrid>
                <a:gridCol w="10227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10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85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84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610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5054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483" marR="7483" marT="7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483" marR="7483" marT="7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590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483" marR="7483" marT="7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491880" y="1208081"/>
            <a:ext cx="26997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No intra search modifications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786052"/>
              </p:ext>
            </p:extLst>
          </p:nvPr>
        </p:nvGraphicFramePr>
        <p:xfrm>
          <a:off x="2195736" y="1851670"/>
          <a:ext cx="4406900" cy="1647825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491880" y="1208081"/>
            <a:ext cx="28472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With intra search modifications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605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7474" y="1203598"/>
            <a:ext cx="8424936" cy="3362325"/>
          </a:xfrm>
        </p:spPr>
        <p:txBody>
          <a:bodyPr/>
          <a:lstStyle/>
          <a:p>
            <a:r>
              <a:rPr lang="en-CA" dirty="0" smtClean="0"/>
              <a:t>It is proposed to remove dependency on parsing modes that are not in the MPM list from the computation of the MPM list</a:t>
            </a:r>
            <a:endParaRPr lang="en-CA" dirty="0"/>
          </a:p>
          <a:p>
            <a:r>
              <a:rPr lang="en-CA" dirty="0" smtClean="0"/>
              <a:t>Decoder </a:t>
            </a:r>
            <a:r>
              <a:rPr lang="en-CA" dirty="0"/>
              <a:t>complexity is reduced + more encoder flexibility.  </a:t>
            </a:r>
          </a:p>
          <a:p>
            <a:r>
              <a:rPr lang="en-GB" dirty="0" smtClean="0"/>
              <a:t>Marginal compression efficiency losses when no intra </a:t>
            </a:r>
            <a:r>
              <a:rPr lang="en-GB" smtClean="0"/>
              <a:t>search </a:t>
            </a:r>
            <a:r>
              <a:rPr lang="en-GB" smtClean="0"/>
              <a:t>modifications </a:t>
            </a:r>
            <a:r>
              <a:rPr lang="en-GB" dirty="0" smtClean="0"/>
              <a:t>are employed:  0.06% </a:t>
            </a:r>
            <a:r>
              <a:rPr lang="en-GB" dirty="0" err="1" smtClean="0"/>
              <a:t>luma</a:t>
            </a:r>
            <a:r>
              <a:rPr lang="en-GB" dirty="0" smtClean="0"/>
              <a:t> BD-rate losses in AI, 0.03% BD-rate losses in RA, with encoder and decoder complexity savings</a:t>
            </a:r>
          </a:p>
          <a:p>
            <a:r>
              <a:rPr lang="en-GB" dirty="0" smtClean="0"/>
              <a:t>It is shown that the reduced complexity at the encoder can be used to perform additional RD searches which compensate the losses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 dirty="0"/>
              <a:t>Thank you</a:t>
            </a:r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saverio.blasi@bbc.co.uk</a:t>
            </a:r>
          </a:p>
        </p:txBody>
      </p:sp>
      <p:sp>
        <p:nvSpPr>
          <p:cNvPr id="3379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Email: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7842</TotalTime>
  <Words>584</Words>
  <Application>Microsoft Office PowerPoint</Application>
  <PresentationFormat>On-screen Show (16:9)</PresentationFormat>
  <Paragraphs>203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Gill Sans MT</vt:lpstr>
      <vt:lpstr>PowerPointTemplate_v4</vt:lpstr>
      <vt:lpstr>1_PowerPointTemplate_v2</vt:lpstr>
      <vt:lpstr>CE3-related: Luma intra mode coding with restricted MPM derivation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Saverio Blasi</cp:lastModifiedBy>
  <cp:revision>353</cp:revision>
  <dcterms:created xsi:type="dcterms:W3CDTF">2015-07-17T14:38:31Z</dcterms:created>
  <dcterms:modified xsi:type="dcterms:W3CDTF">2019-03-20T14:14:42Z</dcterms:modified>
</cp:coreProperties>
</file>