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12"/>
  </p:notesMasterIdLst>
  <p:handoutMasterIdLst>
    <p:handoutMasterId r:id="rId13"/>
  </p:handoutMasterIdLst>
  <p:sldIdLst>
    <p:sldId id="337" r:id="rId3"/>
    <p:sldId id="380" r:id="rId4"/>
    <p:sldId id="382" r:id="rId5"/>
    <p:sldId id="388" r:id="rId6"/>
    <p:sldId id="387" r:id="rId7"/>
    <p:sldId id="390" r:id="rId8"/>
    <p:sldId id="391" r:id="rId9"/>
    <p:sldId id="379" r:id="rId10"/>
    <p:sldId id="338" r:id="rId11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69641" autoAdjust="0"/>
  </p:normalViewPr>
  <p:slideViewPr>
    <p:cSldViewPr snapToObjects="1">
      <p:cViewPr varScale="1">
        <p:scale>
          <a:sx n="118" d="100"/>
          <a:sy n="118" d="100"/>
        </p:scale>
        <p:origin x="336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20/03/2019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20/03/2019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en-US" altLang="en-US" sz="2000" dirty="0">
                <a:ea typeface="ＭＳ Ｐゴシック" pitchFamily="34" charset="-128"/>
              </a:rPr>
              <a:t>CE3-related: Simplified unified </a:t>
            </a:r>
            <a:r>
              <a:rPr lang="en-US" altLang="en-US" sz="2000" dirty="0" err="1">
                <a:ea typeface="ＭＳ Ｐゴシック" pitchFamily="34" charset="-128"/>
              </a:rPr>
              <a:t>luma</a:t>
            </a:r>
            <a:r>
              <a:rPr lang="en-US" altLang="en-US" sz="2000" dirty="0">
                <a:ea typeface="ＭＳ Ｐゴシック" pitchFamily="34" charset="-128"/>
              </a:rPr>
              <a:t> intra mode coding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Saverio Blasi, André Seixas Dias, Gosala Kulupana</a:t>
            </a: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/>
              <a:t>14thJVET Meeting: </a:t>
            </a:r>
            <a:r>
              <a:rPr lang="en-CA" dirty="0"/>
              <a:t>Geneva, CH, 19–27 Mar. 2019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269874" y="246027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JVET-N0303</a:t>
            </a: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Problem statement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1023938"/>
            <a:ext cx="8401818" cy="3362325"/>
          </a:xfrm>
        </p:spPr>
        <p:txBody>
          <a:bodyPr/>
          <a:lstStyle/>
          <a:p>
            <a:r>
              <a:rPr lang="en-CA" dirty="0"/>
              <a:t>JVET-M0528 proposes to signal non-angular modes separately</a:t>
            </a:r>
          </a:p>
          <a:p>
            <a:r>
              <a:rPr lang="en-CA" dirty="0">
                <a:solidFill>
                  <a:schemeClr val="bg1"/>
                </a:solidFill>
              </a:rPr>
              <a:t>If non-angular, </a:t>
            </a:r>
            <a:r>
              <a:rPr lang="en-CA" dirty="0">
                <a:solidFill>
                  <a:srgbClr val="FF0000"/>
                </a:solidFill>
              </a:rPr>
              <a:t>no need to compute MPM list</a:t>
            </a:r>
          </a:p>
          <a:p>
            <a:r>
              <a:rPr lang="en-CA" dirty="0">
                <a:solidFill>
                  <a:schemeClr val="bg1"/>
                </a:solidFill>
              </a:rPr>
              <a:t>If angular: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MPM list construction (</a:t>
            </a:r>
            <a:r>
              <a:rPr lang="en-US" dirty="0">
                <a:solidFill>
                  <a:srgbClr val="FF0000"/>
                </a:solidFill>
              </a:rPr>
              <a:t>only angular modes</a:t>
            </a:r>
            <a:r>
              <a:rPr lang="en-US" dirty="0">
                <a:solidFill>
                  <a:schemeClr val="bg1"/>
                </a:solidFill>
              </a:rPr>
              <a:t>)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err="1">
                <a:solidFill>
                  <a:schemeClr val="bg1"/>
                </a:solidFill>
              </a:rPr>
              <a:t>intra_luma_mpm_flag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to signal if mode is in MPM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If mode is not in MPM, encode intra remainder </a:t>
            </a:r>
            <a:r>
              <a:rPr lang="en-US" dirty="0" err="1">
                <a:solidFill>
                  <a:schemeClr val="bg1"/>
                </a:solidFill>
              </a:rPr>
              <a:t>idx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52966" y="3021501"/>
            <a:ext cx="1512168" cy="151216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7241778" y="1455507"/>
            <a:ext cx="1512168" cy="151216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non-angular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5668790" y="3021501"/>
            <a:ext cx="1512168" cy="151216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non-angular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207367"/>
              </p:ext>
            </p:extLst>
          </p:nvPr>
        </p:nvGraphicFramePr>
        <p:xfrm>
          <a:off x="7324974" y="3129512"/>
          <a:ext cx="1307332" cy="129614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073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9229"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MPM list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9229"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default </a:t>
                      </a:r>
                      <a:r>
                        <a:rPr lang="en-GB" sz="1100" dirty="0" err="1">
                          <a:solidFill>
                            <a:schemeClr val="bg1"/>
                          </a:solidFill>
                        </a:rPr>
                        <a:t>ang.</a:t>
                      </a:r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 mode 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9229"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default </a:t>
                      </a:r>
                      <a:r>
                        <a:rPr lang="en-GB" sz="1100" dirty="0" err="1">
                          <a:solidFill>
                            <a:schemeClr val="bg1"/>
                          </a:solidFill>
                        </a:rPr>
                        <a:t>ang.</a:t>
                      </a:r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 mode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9229"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default </a:t>
                      </a:r>
                      <a:r>
                        <a:rPr lang="en-GB" sz="1100" dirty="0" err="1">
                          <a:solidFill>
                            <a:schemeClr val="bg1"/>
                          </a:solidFill>
                        </a:rPr>
                        <a:t>ang.</a:t>
                      </a:r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 mode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9229"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 txBox="1">
            <a:spLocks/>
          </p:cNvSpPr>
          <p:nvPr/>
        </p:nvSpPr>
        <p:spPr bwMode="auto">
          <a:xfrm>
            <a:off x="378866" y="3435846"/>
            <a:ext cx="4412711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 kern="12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0000"/>
                </a:solidFill>
              </a:rPr>
              <a:t>However, when no angular modes are available from </a:t>
            </a:r>
            <a:r>
              <a:rPr lang="en-US" dirty="0" err="1">
                <a:solidFill>
                  <a:srgbClr val="FF0000"/>
                </a:solidFill>
              </a:rPr>
              <a:t>neighbours</a:t>
            </a:r>
            <a:r>
              <a:rPr lang="en-US" dirty="0">
                <a:solidFill>
                  <a:srgbClr val="FF0000"/>
                </a:solidFill>
              </a:rPr>
              <a:t> (which can happen very frequently) the MPM list is populated using default values, which may not be ideal</a:t>
            </a:r>
          </a:p>
        </p:txBody>
      </p:sp>
    </p:spTree>
    <p:extLst>
      <p:ext uri="{BB962C8B-B14F-4D97-AF65-F5344CB8AC3E}">
        <p14:creationId xmlns:p14="http://schemas.microsoft.com/office/powerpoint/2010/main" val="2474445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Proposed method 1</a:t>
            </a:r>
            <a:endParaRPr lang="en-US" sz="4000" b="1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1023938"/>
            <a:ext cx="8401818" cy="33623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Check </a:t>
            </a:r>
            <a:r>
              <a:rPr lang="en-CA" dirty="0" err="1">
                <a:solidFill>
                  <a:schemeClr val="bg1"/>
                </a:solidFill>
              </a:rPr>
              <a:t>intra_luma_angular_mode_flag</a:t>
            </a:r>
            <a:r>
              <a:rPr lang="en-CA" dirty="0">
                <a:solidFill>
                  <a:schemeClr val="bg1"/>
                </a:solidFill>
              </a:rPr>
              <a:t> of neighbours (</a:t>
            </a:r>
            <a:r>
              <a:rPr lang="en-CA" dirty="0">
                <a:solidFill>
                  <a:srgbClr val="FF0000"/>
                </a:solidFill>
              </a:rPr>
              <a:t>this comes for free</a:t>
            </a:r>
            <a:r>
              <a:rPr lang="en-CA" dirty="0">
                <a:solidFill>
                  <a:schemeClr val="bg1"/>
                </a:solidFill>
              </a:rPr>
              <a:t>)</a:t>
            </a:r>
          </a:p>
          <a:p>
            <a:r>
              <a:rPr lang="en-CA" dirty="0">
                <a:solidFill>
                  <a:schemeClr val="bg1"/>
                </a:solidFill>
              </a:rPr>
              <a:t>If no angular mode is available, skip MPM computation and encode intra mode </a:t>
            </a:r>
            <a:r>
              <a:rPr lang="en-CA" dirty="0" err="1">
                <a:solidFill>
                  <a:schemeClr val="bg1"/>
                </a:solidFill>
              </a:rPr>
              <a:t>idx</a:t>
            </a:r>
            <a:r>
              <a:rPr lang="en-CA" dirty="0">
                <a:solidFill>
                  <a:schemeClr val="bg1"/>
                </a:solidFill>
              </a:rPr>
              <a:t> using truncated binary codes (as for intra </a:t>
            </a:r>
            <a:r>
              <a:rPr lang="en-CA" dirty="0" err="1">
                <a:solidFill>
                  <a:schemeClr val="bg1"/>
                </a:solidFill>
              </a:rPr>
              <a:t>luma</a:t>
            </a:r>
            <a:r>
              <a:rPr lang="en-CA" dirty="0">
                <a:solidFill>
                  <a:schemeClr val="bg1"/>
                </a:solidFill>
              </a:rPr>
              <a:t> remainder</a:t>
            </a:r>
            <a:r>
              <a:rPr lang="en-CA" dirty="0" smtClean="0">
                <a:solidFill>
                  <a:schemeClr val="bg1"/>
                </a:solidFill>
              </a:rPr>
              <a:t>) </a:t>
            </a:r>
            <a:endParaRPr lang="en-CA" dirty="0">
              <a:solidFill>
                <a:schemeClr val="bg1"/>
              </a:solidFill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err="1">
                <a:solidFill>
                  <a:schemeClr val="bg1"/>
                </a:solidFill>
              </a:rPr>
              <a:t>intra_luma_mpm_flag</a:t>
            </a:r>
            <a:r>
              <a:rPr lang="en-CA" dirty="0">
                <a:solidFill>
                  <a:schemeClr val="bg1"/>
                </a:solidFill>
              </a:rPr>
              <a:t> is </a:t>
            </a:r>
            <a:r>
              <a:rPr lang="en-CA" dirty="0">
                <a:solidFill>
                  <a:srgbClr val="FF0000"/>
                </a:solidFill>
              </a:rPr>
              <a:t>inferred</a:t>
            </a:r>
            <a:r>
              <a:rPr lang="en-CA" dirty="0">
                <a:solidFill>
                  <a:schemeClr val="bg1"/>
                </a:solidFill>
              </a:rPr>
              <a:t> to be 0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FF0000"/>
                </a:solidFill>
              </a:rPr>
              <a:t>No MPM list computation needed in these cases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Total of 65 possible intra modes (all possible angular modes) encoded with truncated binary, which requires 6 bits (modes 2 – 65) or 7 bits (modes 66 – 67)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For most modes, this is the same number of bits required in JVET-M0528, but no need to encode </a:t>
            </a:r>
            <a:r>
              <a:rPr lang="en-CA" dirty="0" err="1">
                <a:solidFill>
                  <a:schemeClr val="bg1"/>
                </a:solidFill>
              </a:rPr>
              <a:t>intra_luma_mpm_flag</a:t>
            </a:r>
            <a:r>
              <a:rPr lang="en-CA" dirty="0">
                <a:solidFill>
                  <a:schemeClr val="bg1"/>
                </a:solidFill>
              </a:rPr>
              <a:t> and no need to compute MPM </a:t>
            </a:r>
            <a:r>
              <a:rPr lang="en-CA" dirty="0" smtClean="0">
                <a:solidFill>
                  <a:schemeClr val="bg1"/>
                </a:solidFill>
              </a:rPr>
              <a:t>list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Number </a:t>
            </a:r>
            <a:r>
              <a:rPr lang="en-CA" dirty="0">
                <a:solidFill>
                  <a:schemeClr val="bg1"/>
                </a:solidFill>
              </a:rPr>
              <a:t>of bits needed </a:t>
            </a:r>
            <a:r>
              <a:rPr lang="en-CA" dirty="0" smtClean="0">
                <a:solidFill>
                  <a:schemeClr val="bg1"/>
                </a:solidFill>
              </a:rPr>
              <a:t>to encode intra angular modes more </a:t>
            </a:r>
            <a:r>
              <a:rPr lang="en-CA" dirty="0">
                <a:solidFill>
                  <a:schemeClr val="bg1"/>
                </a:solidFill>
              </a:rPr>
              <a:t>uniform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036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Proposed method 2</a:t>
            </a:r>
            <a:endParaRPr lang="en-US" sz="4000" b="1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1023938"/>
            <a:ext cx="8401818" cy="3362325"/>
          </a:xfrm>
        </p:spPr>
        <p:txBody>
          <a:bodyPr/>
          <a:lstStyle/>
          <a:p>
            <a:r>
              <a:rPr lang="en-CA" dirty="0">
                <a:solidFill>
                  <a:schemeClr val="bg1"/>
                </a:solidFill>
              </a:rPr>
              <a:t>If angular mode is not in the MPM list, </a:t>
            </a:r>
            <a:r>
              <a:rPr lang="en-CA" dirty="0">
                <a:solidFill>
                  <a:srgbClr val="FF0000"/>
                </a:solidFill>
              </a:rPr>
              <a:t>parsing still depends on the computation of the MPM list</a:t>
            </a:r>
          </a:p>
          <a:p>
            <a:r>
              <a:rPr lang="en-CA" dirty="0">
                <a:solidFill>
                  <a:schemeClr val="bg1"/>
                </a:solidFill>
              </a:rPr>
              <a:t>It is proposed to avoid this.  All angular modes are allowed to be coded with </a:t>
            </a:r>
            <a:r>
              <a:rPr lang="en-CA" dirty="0" err="1">
                <a:solidFill>
                  <a:schemeClr val="bg1"/>
                </a:solidFill>
              </a:rPr>
              <a:t>intra_luma_mpm_remainder</a:t>
            </a:r>
            <a:endParaRPr lang="en-CA" dirty="0">
              <a:solidFill>
                <a:schemeClr val="bg1"/>
              </a:solidFill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Max </a:t>
            </a:r>
            <a:r>
              <a:rPr lang="en-CA" dirty="0">
                <a:solidFill>
                  <a:schemeClr val="bg1"/>
                </a:solidFill>
              </a:rPr>
              <a:t>value of </a:t>
            </a:r>
            <a:r>
              <a:rPr lang="en-CA" dirty="0" err="1">
                <a:solidFill>
                  <a:schemeClr val="bg1"/>
                </a:solidFill>
              </a:rPr>
              <a:t>intra_luma_mpm_remainder</a:t>
            </a:r>
            <a:r>
              <a:rPr lang="en-CA" dirty="0">
                <a:solidFill>
                  <a:schemeClr val="bg1"/>
                </a:solidFill>
              </a:rPr>
              <a:t> increases from 59 to 65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Some small efficiency losses but </a:t>
            </a:r>
            <a:r>
              <a:rPr lang="en-CA" dirty="0">
                <a:solidFill>
                  <a:srgbClr val="FF0000"/>
                </a:solidFill>
              </a:rPr>
              <a:t>no need to compute MPM list if mode is not in the MPM list </a:t>
            </a:r>
            <a:r>
              <a:rPr lang="en-CA" dirty="0">
                <a:solidFill>
                  <a:schemeClr val="bg1"/>
                </a:solidFill>
              </a:rPr>
              <a:t>(and no need for sorting)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Higher flexibility at the encoder side: </a:t>
            </a:r>
            <a:r>
              <a:rPr lang="en-CA" dirty="0">
                <a:solidFill>
                  <a:srgbClr val="FF0000"/>
                </a:solidFill>
              </a:rPr>
              <a:t>implementations could be done which completely avoid computing MPM lists</a:t>
            </a:r>
          </a:p>
        </p:txBody>
      </p:sp>
    </p:spTree>
    <p:extLst>
      <p:ext uri="{BB962C8B-B14F-4D97-AF65-F5344CB8AC3E}">
        <p14:creationId xmlns:p14="http://schemas.microsoft.com/office/powerpoint/2010/main" val="1249678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663119"/>
              </p:ext>
            </p:extLst>
          </p:nvPr>
        </p:nvGraphicFramePr>
        <p:xfrm>
          <a:off x="179512" y="1860029"/>
          <a:ext cx="4406900" cy="1647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775587"/>
              </p:ext>
            </p:extLst>
          </p:nvPr>
        </p:nvGraphicFramePr>
        <p:xfrm>
          <a:off x="4673667" y="1826138"/>
          <a:ext cx="4327823" cy="1681716"/>
        </p:xfrm>
        <a:graphic>
          <a:graphicData uri="http://schemas.openxmlformats.org/drawingml/2006/table">
            <a:tbl>
              <a:tblPr/>
              <a:tblGrid>
                <a:gridCol w="10227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10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85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84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610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5054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658914" y="1208081"/>
            <a:ext cx="18549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Proposed method 1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611376"/>
              </p:ext>
            </p:extLst>
          </p:nvPr>
        </p:nvGraphicFramePr>
        <p:xfrm>
          <a:off x="179512" y="1860029"/>
          <a:ext cx="4406900" cy="1647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694973"/>
              </p:ext>
            </p:extLst>
          </p:nvPr>
        </p:nvGraphicFramePr>
        <p:xfrm>
          <a:off x="4673667" y="1826138"/>
          <a:ext cx="4327823" cy="1681716"/>
        </p:xfrm>
        <a:graphic>
          <a:graphicData uri="http://schemas.openxmlformats.org/drawingml/2006/table">
            <a:tbl>
              <a:tblPr/>
              <a:tblGrid>
                <a:gridCol w="10227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10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85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84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610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5054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2915816" y="1241468"/>
            <a:ext cx="37176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Proposed method 1 + proposed method 2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10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02531"/>
              </p:ext>
            </p:extLst>
          </p:nvPr>
        </p:nvGraphicFramePr>
        <p:xfrm>
          <a:off x="323528" y="1036116"/>
          <a:ext cx="4406900" cy="1647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5004048" y="3435846"/>
            <a:ext cx="3717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Proposed method 1 + proposed method 2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vs. baseline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179985"/>
              </p:ext>
            </p:extLst>
          </p:nvPr>
        </p:nvGraphicFramePr>
        <p:xfrm>
          <a:off x="323528" y="2968271"/>
          <a:ext cx="4406900" cy="1647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5235858" y="1704417"/>
            <a:ext cx="29177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Proposed method 1 vs. baseline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428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7474" y="1203598"/>
            <a:ext cx="8424936" cy="3362325"/>
          </a:xfrm>
        </p:spPr>
        <p:txBody>
          <a:bodyPr/>
          <a:lstStyle/>
          <a:p>
            <a:r>
              <a:rPr lang="en-CA" dirty="0"/>
              <a:t>When restricting MPMs to contain only angular modes, there are cases where default values need to be used</a:t>
            </a:r>
          </a:p>
          <a:p>
            <a:r>
              <a:rPr lang="en-CA" u="sng" dirty="0"/>
              <a:t>Proposed method 1: </a:t>
            </a:r>
            <a:r>
              <a:rPr lang="en-CA" dirty="0"/>
              <a:t>avoid usage of this list and only compute MPM list when at least one angular mode is available</a:t>
            </a:r>
          </a:p>
          <a:p>
            <a:r>
              <a:rPr lang="en-CA" u="sng" dirty="0"/>
              <a:t>Proposed method 2:</a:t>
            </a:r>
            <a:r>
              <a:rPr lang="en-CA" dirty="0"/>
              <a:t> remove dependency of parsing of modes not in the MPM list from the MPM computation</a:t>
            </a:r>
          </a:p>
          <a:p>
            <a:r>
              <a:rPr lang="en-CA" dirty="0"/>
              <a:t>Decoder complexity is reduced + more encoder flexibility.  </a:t>
            </a:r>
          </a:p>
          <a:p>
            <a:r>
              <a:rPr lang="en-GB" dirty="0"/>
              <a:t>Proposed method 1 + 2: </a:t>
            </a:r>
            <a:r>
              <a:rPr lang="en-CA" dirty="0"/>
              <a:t>-0.15% </a:t>
            </a:r>
            <a:r>
              <a:rPr lang="en-CA" dirty="0" err="1"/>
              <a:t>luma</a:t>
            </a:r>
            <a:r>
              <a:rPr lang="en-CA" dirty="0"/>
              <a:t> BD-rate gains and -0.44% gains on Class A1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 dirty="0"/>
              <a:t>Thank you</a:t>
            </a:r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saverio.blasi@bbc.co.uk</a:t>
            </a:r>
          </a:p>
        </p:txBody>
      </p:sp>
      <p:sp>
        <p:nvSpPr>
          <p:cNvPr id="3379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Email: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7830</TotalTime>
  <Words>1102</Words>
  <Application>Microsoft Office PowerPoint</Application>
  <PresentationFormat>On-screen Show (16:9)</PresentationFormat>
  <Paragraphs>364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Calibri</vt:lpstr>
      <vt:lpstr>Gill Sans MT</vt:lpstr>
      <vt:lpstr>PowerPointTemplate_v4</vt:lpstr>
      <vt:lpstr>1_PowerPointTemplate_v2</vt:lpstr>
      <vt:lpstr>CE3-related: Simplified unified luma intra mode coding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Saverio Blasi</cp:lastModifiedBy>
  <cp:revision>343</cp:revision>
  <dcterms:created xsi:type="dcterms:W3CDTF">2015-07-17T14:38:31Z</dcterms:created>
  <dcterms:modified xsi:type="dcterms:W3CDTF">2019-03-20T13:41:08Z</dcterms:modified>
</cp:coreProperties>
</file>