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
  </p:notesMasterIdLst>
  <p:handoutMasterIdLst>
    <p:handoutMasterId r:id="rId7"/>
  </p:handoutMasterIdLst>
  <p:sldIdLst>
    <p:sldId id="573" r:id="rId2"/>
    <p:sldId id="580" r:id="rId3"/>
    <p:sldId id="582" r:id="rId4"/>
    <p:sldId id="583" r:id="rId5"/>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6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US" sz="3600" b="1" dirty="0"/>
              <a:t>CE10: CIIP with position-independent weights (CE10-1.1)</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t>
            </a:r>
          </a:p>
          <a:p>
            <a:r>
              <a:rPr lang="en-CA" sz="2000" dirty="0"/>
              <a:t>A. K. Ramasubramonian, Vadim Seregin,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03/2019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Proposed simplification of inter-intra prediction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buFont typeface="Arial" panose="020B0604020202020204" pitchFamily="34" charset="0"/>
              <a:buChar char="•"/>
            </a:pPr>
            <a:r>
              <a:rPr lang="en-US" dirty="0"/>
              <a:t>Simplification:</a:t>
            </a:r>
          </a:p>
          <a:p>
            <a:r>
              <a:rPr lang="en-US" dirty="0"/>
              <a:t>	Only intra planar</a:t>
            </a:r>
          </a:p>
          <a:p>
            <a:pPr marL="342900" indent="-342900">
              <a:buFont typeface="Arial" panose="020B0604020202020204" pitchFamily="34" charset="0"/>
              <a:buChar char="•"/>
            </a:pPr>
            <a:r>
              <a:rPr lang="en-US" dirty="0"/>
              <a:t>Blending weights are determined by number of intra coded neighboring</a:t>
            </a:r>
          </a:p>
          <a:p>
            <a:r>
              <a:rPr lang="en-US" dirty="0"/>
              <a:t>	If top and left are intra-coded:</a:t>
            </a:r>
          </a:p>
          <a:p>
            <a:r>
              <a:rPr lang="en-US" dirty="0">
                <a:sym typeface="Wingdings" panose="05000000000000000000" pitchFamily="2" charset="2"/>
              </a:rPr>
              <a:t>		 </a:t>
            </a:r>
            <a:r>
              <a:rPr lang="en-US" dirty="0"/>
              <a:t>(</a:t>
            </a:r>
            <a:r>
              <a:rPr lang="en-US" i="1" dirty="0"/>
              <a:t>wIntra, wInter</a:t>
            </a:r>
            <a:r>
              <a:rPr lang="en-US" dirty="0"/>
              <a:t>) = </a:t>
            </a:r>
            <a:r>
              <a:rPr lang="en-US" dirty="0">
                <a:solidFill>
                  <a:schemeClr val="accent2">
                    <a:lumMod val="50000"/>
                  </a:schemeClr>
                </a:solidFill>
              </a:rPr>
              <a:t>(3, 1)</a:t>
            </a:r>
          </a:p>
          <a:p>
            <a:r>
              <a:rPr lang="en-US" dirty="0"/>
              <a:t>	If top or left is intra-coded: </a:t>
            </a:r>
          </a:p>
          <a:p>
            <a:r>
              <a:rPr lang="en-US" dirty="0">
                <a:sym typeface="Wingdings" panose="05000000000000000000" pitchFamily="2" charset="2"/>
              </a:rPr>
              <a:t>		 </a:t>
            </a:r>
            <a:r>
              <a:rPr lang="en-US" dirty="0"/>
              <a:t>(</a:t>
            </a:r>
            <a:r>
              <a:rPr lang="en-US" i="1" dirty="0"/>
              <a:t>wIntra, wInter</a:t>
            </a:r>
            <a:r>
              <a:rPr lang="en-US" dirty="0"/>
              <a:t>) = </a:t>
            </a:r>
            <a:r>
              <a:rPr lang="en-US" dirty="0">
                <a:solidFill>
                  <a:schemeClr val="accent3"/>
                </a:solidFill>
              </a:rPr>
              <a:t>(2, 2)</a:t>
            </a:r>
          </a:p>
          <a:p>
            <a:r>
              <a:rPr lang="en-US" dirty="0"/>
              <a:t>	Else:</a:t>
            </a:r>
            <a:r>
              <a:rPr lang="en-US" dirty="0">
                <a:sym typeface="Wingdings" panose="05000000000000000000" pitchFamily="2" charset="2"/>
              </a:rPr>
              <a:t> 	 </a:t>
            </a:r>
            <a:r>
              <a:rPr lang="en-US" dirty="0"/>
              <a:t>(</a:t>
            </a:r>
            <a:r>
              <a:rPr lang="en-US" i="1" dirty="0"/>
              <a:t>wIntra, wInter</a:t>
            </a:r>
            <a:r>
              <a:rPr lang="en-US" dirty="0"/>
              <a:t>) = </a:t>
            </a:r>
            <a:r>
              <a:rPr lang="en-US" dirty="0">
                <a:solidFill>
                  <a:schemeClr val="bg2"/>
                </a:solidFill>
              </a:rPr>
              <a:t>(1, 3)</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6" name="Picture 5">
            <a:extLst>
              <a:ext uri="{FF2B5EF4-FFF2-40B4-BE49-F238E27FC236}">
                <a16:creationId xmlns:a16="http://schemas.microsoft.com/office/drawing/2014/main" id="{C6ED8B41-C2B3-4CDC-9740-4A4B0CAC0994}"/>
              </a:ext>
            </a:extLst>
          </p:cNvPr>
          <p:cNvPicPr/>
          <p:nvPr/>
        </p:nvPicPr>
        <p:blipFill>
          <a:blip r:embed="rId2">
            <a:extLst>
              <a:ext uri="{28A0092B-C50C-407E-A947-70E740481C1C}">
                <a14:useLocalDpi xmlns:a14="http://schemas.microsoft.com/office/drawing/2010/main" val="0"/>
              </a:ext>
            </a:extLst>
          </a:blip>
          <a:srcRect l="12743" t="12039"/>
          <a:stretch>
            <a:fillRect/>
          </a:stretch>
        </p:blipFill>
        <p:spPr bwMode="auto">
          <a:xfrm>
            <a:off x="7882560" y="3429000"/>
            <a:ext cx="1931035" cy="1550670"/>
          </a:xfrm>
          <a:prstGeom prst="rect">
            <a:avLst/>
          </a:prstGeom>
          <a:noFill/>
          <a:ln>
            <a:noFill/>
          </a:ln>
        </p:spPr>
      </p:pic>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EA98041F-19CB-4B22-9390-9C8588F675BA}"/>
              </a:ext>
            </a:extLst>
          </p:cNvPr>
          <p:cNvSpPr>
            <a:spLocks noGrp="1"/>
          </p:cNvSpPr>
          <p:nvPr>
            <p:ph type="subTitle" idx="1"/>
          </p:nvPr>
        </p:nvSpPr>
        <p:spPr>
          <a:xfrm>
            <a:off x="472173" y="1451828"/>
            <a:ext cx="11202619" cy="431657"/>
          </a:xfrm>
        </p:spPr>
        <p:txBody>
          <a:bodyPr/>
          <a:lstStyle/>
          <a:p>
            <a:r>
              <a:rPr lang="en-US" i="1" dirty="0"/>
              <a:t>Thank Huawei for cross-checking!</a:t>
            </a:r>
          </a:p>
          <a:p>
            <a:r>
              <a:rPr lang="en-CA" dirty="0"/>
              <a:t>Luma BD-rate gain: 0.05% and 0.03% for RA and LDB, resp.</a:t>
            </a:r>
          </a:p>
          <a:p>
            <a:r>
              <a:rPr lang="en-US" dirty="0"/>
              <a:t>(EncT, DecT): (98%, 100%) for </a:t>
            </a:r>
            <a:r>
              <a:rPr lang="en-CA" dirty="0"/>
              <a:t>for RA and LDB.</a:t>
            </a:r>
            <a:endParaRPr lang="en-US" dirty="0"/>
          </a:p>
        </p:txBody>
      </p:sp>
      <p:sp>
        <p:nvSpPr>
          <p:cNvPr id="4" name="Footer Placeholder 3">
            <a:extLst>
              <a:ext uri="{FF2B5EF4-FFF2-40B4-BE49-F238E27FC236}">
                <a16:creationId xmlns:a16="http://schemas.microsoft.com/office/drawing/2014/main" id="{32E08C1F-FA16-4C29-9C99-D6C3085642C4}"/>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FA1C6457-763D-4D37-B40D-C63E6B8B8E39}"/>
              </a:ext>
            </a:extLst>
          </p:cNvPr>
          <p:cNvGraphicFramePr>
            <a:graphicFrameLocks noGrp="1"/>
          </p:cNvGraphicFramePr>
          <p:nvPr>
            <p:extLst>
              <p:ext uri="{D42A27DB-BD31-4B8C-83A1-F6EECF244321}">
                <p14:modId xmlns:p14="http://schemas.microsoft.com/office/powerpoint/2010/main" val="477855123"/>
              </p:ext>
            </p:extLst>
          </p:nvPr>
        </p:nvGraphicFramePr>
        <p:xfrm>
          <a:off x="1127464" y="3429000"/>
          <a:ext cx="5127648" cy="2430780"/>
        </p:xfrm>
        <a:graphic>
          <a:graphicData uri="http://schemas.openxmlformats.org/drawingml/2006/table">
            <a:tbl>
              <a:tblPr/>
              <a:tblGrid>
                <a:gridCol w="1425313">
                  <a:extLst>
                    <a:ext uri="{9D8B030D-6E8A-4147-A177-3AD203B41FA5}">
                      <a16:colId xmlns:a16="http://schemas.microsoft.com/office/drawing/2014/main" val="3505282248"/>
                    </a:ext>
                  </a:extLst>
                </a:gridCol>
                <a:gridCol w="740467">
                  <a:extLst>
                    <a:ext uri="{9D8B030D-6E8A-4147-A177-3AD203B41FA5}">
                      <a16:colId xmlns:a16="http://schemas.microsoft.com/office/drawing/2014/main" val="1946988688"/>
                    </a:ext>
                  </a:extLst>
                </a:gridCol>
                <a:gridCol w="740467">
                  <a:extLst>
                    <a:ext uri="{9D8B030D-6E8A-4147-A177-3AD203B41FA5}">
                      <a16:colId xmlns:a16="http://schemas.microsoft.com/office/drawing/2014/main" val="657003476"/>
                    </a:ext>
                  </a:extLst>
                </a:gridCol>
                <a:gridCol w="740467">
                  <a:extLst>
                    <a:ext uri="{9D8B030D-6E8A-4147-A177-3AD203B41FA5}">
                      <a16:colId xmlns:a16="http://schemas.microsoft.com/office/drawing/2014/main" val="2981633177"/>
                    </a:ext>
                  </a:extLst>
                </a:gridCol>
                <a:gridCol w="740467">
                  <a:extLst>
                    <a:ext uri="{9D8B030D-6E8A-4147-A177-3AD203B41FA5}">
                      <a16:colId xmlns:a16="http://schemas.microsoft.com/office/drawing/2014/main" val="3196842921"/>
                    </a:ext>
                  </a:extLst>
                </a:gridCol>
                <a:gridCol w="740467">
                  <a:extLst>
                    <a:ext uri="{9D8B030D-6E8A-4147-A177-3AD203B41FA5}">
                      <a16:colId xmlns:a16="http://schemas.microsoft.com/office/drawing/2014/main" val="1536010229"/>
                    </a:ext>
                  </a:extLst>
                </a:gridCol>
              </a:tblGrid>
              <a:tr h="161925">
                <a:tc>
                  <a:txBody>
                    <a:bodyPr/>
                    <a:lstStyle/>
                    <a:p>
                      <a:pPr algn="ctr" fontAlgn="ctr"/>
                      <a:endParaRPr lang="en-US" sz="1400" b="0" i="0" u="none" strike="noStrike" dirty="0">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mj-lt"/>
                        </a:rPr>
                        <a:t>RA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303376"/>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39003"/>
                  </a:ext>
                </a:extLst>
              </a:tr>
              <a:tr h="161925">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965593"/>
                  </a:ext>
                </a:extLst>
              </a:tr>
              <a:tr h="161925">
                <a:tc>
                  <a:txBody>
                    <a:bodyPr/>
                    <a:lstStyle/>
                    <a:p>
                      <a:pPr algn="ctr" fontAlgn="ctr"/>
                      <a:r>
                        <a:rPr lang="en-US" sz="1400" b="0" i="0" u="none" strike="noStrike">
                          <a:solidFill>
                            <a:srgbClr val="000000"/>
                          </a:solidFill>
                          <a:effectLst/>
                          <a:latin typeface="+mj-lt"/>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84214"/>
                  </a:ext>
                </a:extLst>
              </a:tr>
              <a:tr h="161925">
                <a:tc>
                  <a:txBody>
                    <a:bodyPr/>
                    <a:lstStyle/>
                    <a:p>
                      <a:pPr algn="ctr" fontAlgn="ctr"/>
                      <a:r>
                        <a:rPr lang="en-US" sz="1400" b="0" i="0" u="none" strike="noStrike">
                          <a:solidFill>
                            <a:srgbClr val="000000"/>
                          </a:solidFill>
                          <a:effectLst/>
                          <a:latin typeface="+mj-lt"/>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6027105"/>
                  </a:ext>
                </a:extLst>
              </a:tr>
              <a:tr h="161925">
                <a:tc>
                  <a:txBody>
                    <a:bodyPr/>
                    <a:lstStyle/>
                    <a:p>
                      <a:pPr algn="ctr" fontAlgn="ctr"/>
                      <a:r>
                        <a:rPr lang="en-US" sz="1400" b="0" i="0" u="none" strike="noStrike" dirty="0">
                          <a:solidFill>
                            <a:srgbClr val="000000"/>
                          </a:solidFill>
                          <a:effectLst/>
                          <a:latin typeface="+mj-lt"/>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3271247"/>
                  </a:ext>
                </a:extLst>
              </a:tr>
              <a:tr h="161925">
                <a:tc>
                  <a:txBody>
                    <a:bodyPr/>
                    <a:lstStyle/>
                    <a:p>
                      <a:pPr algn="ctr" fontAlgn="ctr"/>
                      <a:r>
                        <a:rPr lang="en-US" sz="1400" b="0" i="0" u="none" strike="noStrike">
                          <a:solidFill>
                            <a:srgbClr val="000000"/>
                          </a:solidFill>
                          <a:effectLst/>
                          <a:latin typeface="+mj-lt"/>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2893013"/>
                  </a:ext>
                </a:extLst>
              </a:tr>
              <a:tr h="161925">
                <a:tc>
                  <a:txBody>
                    <a:bodyPr/>
                    <a:lstStyle/>
                    <a:p>
                      <a:pPr algn="ctr" fontAlgn="ctr"/>
                      <a:r>
                        <a:rPr lang="en-US" sz="1400" b="0" i="0" u="none" strike="noStrike">
                          <a:solidFill>
                            <a:srgbClr val="000000"/>
                          </a:solidFill>
                          <a:effectLst/>
                          <a:latin typeface="+mj-lt"/>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4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6589"/>
                  </a:ext>
                </a:extLst>
              </a:tr>
              <a:tr h="161925">
                <a:tc>
                  <a:txBody>
                    <a:bodyPr/>
                    <a:lstStyle/>
                    <a:p>
                      <a:pPr algn="ctr" fontAlgn="ctr"/>
                      <a:r>
                        <a:rPr lang="en-US" sz="1400" b="1" i="0" u="none" strike="noStrike">
                          <a:solidFill>
                            <a:srgbClr val="000000"/>
                          </a:solidFill>
                          <a:effectLst/>
                          <a:latin typeface="+mj-lt"/>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-0.05%</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-0.02%</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0.02%</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98%</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100%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520366"/>
                  </a:ext>
                </a:extLst>
              </a:tr>
              <a:tr h="161925">
                <a:tc>
                  <a:txBody>
                    <a:bodyPr/>
                    <a:lstStyle/>
                    <a:p>
                      <a:pPr algn="ctr" fontAlgn="ctr"/>
                      <a:r>
                        <a:rPr lang="en-US" sz="1400" b="0" i="0" u="none" strike="noStrike">
                          <a:solidFill>
                            <a:srgbClr val="000000"/>
                          </a:solidFill>
                          <a:effectLst/>
                          <a:latin typeface="+mj-lt"/>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9327821"/>
                  </a:ext>
                </a:extLst>
              </a:tr>
              <a:tr h="161925">
                <a:tc>
                  <a:txBody>
                    <a:bodyPr/>
                    <a:lstStyle/>
                    <a:p>
                      <a:pPr algn="ctr" fontAlgn="ctr"/>
                      <a:r>
                        <a:rPr lang="en-US" sz="1400" b="0" i="0" u="none" strike="noStrike">
                          <a:solidFill>
                            <a:srgbClr val="000000"/>
                          </a:solidFill>
                          <a:effectLst/>
                          <a:latin typeface="+mj-lt"/>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4395954"/>
                  </a:ext>
                </a:extLst>
              </a:tr>
            </a:tbl>
          </a:graphicData>
        </a:graphic>
      </p:graphicFrame>
      <p:graphicFrame>
        <p:nvGraphicFramePr>
          <p:cNvPr id="6" name="Table 5">
            <a:extLst>
              <a:ext uri="{FF2B5EF4-FFF2-40B4-BE49-F238E27FC236}">
                <a16:creationId xmlns:a16="http://schemas.microsoft.com/office/drawing/2014/main" id="{337B5C49-FE97-4256-9352-8617271EA43D}"/>
              </a:ext>
            </a:extLst>
          </p:cNvPr>
          <p:cNvGraphicFramePr>
            <a:graphicFrameLocks noGrp="1"/>
          </p:cNvGraphicFramePr>
          <p:nvPr>
            <p:extLst>
              <p:ext uri="{D42A27DB-BD31-4B8C-83A1-F6EECF244321}">
                <p14:modId xmlns:p14="http://schemas.microsoft.com/office/powerpoint/2010/main" val="4005204969"/>
              </p:ext>
            </p:extLst>
          </p:nvPr>
        </p:nvGraphicFramePr>
        <p:xfrm>
          <a:off x="6263990" y="3422340"/>
          <a:ext cx="3691455" cy="2430780"/>
        </p:xfrm>
        <a:graphic>
          <a:graphicData uri="http://schemas.openxmlformats.org/drawingml/2006/table">
            <a:tbl>
              <a:tblPr/>
              <a:tblGrid>
                <a:gridCol w="738291">
                  <a:extLst>
                    <a:ext uri="{9D8B030D-6E8A-4147-A177-3AD203B41FA5}">
                      <a16:colId xmlns:a16="http://schemas.microsoft.com/office/drawing/2014/main" val="1916368904"/>
                    </a:ext>
                  </a:extLst>
                </a:gridCol>
                <a:gridCol w="738291">
                  <a:extLst>
                    <a:ext uri="{9D8B030D-6E8A-4147-A177-3AD203B41FA5}">
                      <a16:colId xmlns:a16="http://schemas.microsoft.com/office/drawing/2014/main" val="3840003593"/>
                    </a:ext>
                  </a:extLst>
                </a:gridCol>
                <a:gridCol w="738291">
                  <a:extLst>
                    <a:ext uri="{9D8B030D-6E8A-4147-A177-3AD203B41FA5}">
                      <a16:colId xmlns:a16="http://schemas.microsoft.com/office/drawing/2014/main" val="128705699"/>
                    </a:ext>
                  </a:extLst>
                </a:gridCol>
                <a:gridCol w="738291">
                  <a:extLst>
                    <a:ext uri="{9D8B030D-6E8A-4147-A177-3AD203B41FA5}">
                      <a16:colId xmlns:a16="http://schemas.microsoft.com/office/drawing/2014/main" val="896434906"/>
                    </a:ext>
                  </a:extLst>
                </a:gridCol>
                <a:gridCol w="738291">
                  <a:extLst>
                    <a:ext uri="{9D8B030D-6E8A-4147-A177-3AD203B41FA5}">
                      <a16:colId xmlns:a16="http://schemas.microsoft.com/office/drawing/2014/main" val="3520460275"/>
                    </a:ext>
                  </a:extLst>
                </a:gridCol>
              </a:tblGrid>
              <a:tr h="225216">
                <a:tc gridSpan="5">
                  <a:txBody>
                    <a:bodyPr/>
                    <a:lstStyle/>
                    <a:p>
                      <a:pPr algn="ctr" fontAlgn="ctr"/>
                      <a:r>
                        <a:rPr lang="en-US" sz="1400" b="1" i="0" u="none" strike="noStrike" dirty="0">
                          <a:solidFill>
                            <a:srgbClr val="000000"/>
                          </a:solidFill>
                          <a:effectLst/>
                          <a:latin typeface="+mj-lt"/>
                        </a:rPr>
                        <a:t>LDB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225216">
                <a:tc gridSpan="5">
                  <a:txBody>
                    <a:bodyPr/>
                    <a:lstStyle/>
                    <a:p>
                      <a:pPr algn="ctr" fontAlgn="ctr"/>
                      <a:r>
                        <a:rPr lang="en-US" sz="1400" b="1" i="0" u="none" strike="noStrike" dirty="0">
                          <a:solidFill>
                            <a:srgbClr val="000000"/>
                          </a:solidFill>
                          <a:effectLst/>
                          <a:latin typeface="+mj-lt"/>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225216">
                <a:tc>
                  <a:txBody>
                    <a:bodyPr/>
                    <a:lstStyle/>
                    <a:p>
                      <a:pPr algn="ctr" fontAlgn="ctr"/>
                      <a:r>
                        <a:rPr lang="en-US" sz="14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225216">
                <a:tc>
                  <a:txBody>
                    <a:bodyPr/>
                    <a:lstStyle/>
                    <a:p>
                      <a:pPr algn="ctr" fontAlgn="ctr"/>
                      <a:r>
                        <a:rPr lang="en-US" sz="14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225216">
                <a:tc>
                  <a:txBody>
                    <a:bodyPr/>
                    <a:lstStyle/>
                    <a:p>
                      <a:pPr algn="ctr" fontAlgn="ctr"/>
                      <a:r>
                        <a:rPr lang="en-US" sz="1400" b="0" i="0" u="none" strike="noStrike" dirty="0">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0.67%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0.24%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-0.03%</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0.20%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0.07%</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98%</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dirty="0">
                          <a:solidFill>
                            <a:srgbClr val="000000"/>
                          </a:solidFill>
                          <a:effectLst/>
                          <a:latin typeface="Times New Roman" panose="02020603050405020304" pitchFamily="18" charset="0"/>
                          <a:ea typeface="Times New Roman" panose="02020603050405020304" pitchFamily="18" charset="0"/>
                        </a:rPr>
                        <a:t>100%</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0.80%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0.19%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21745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-0.45%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-0.27%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-0.55%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Simplification of inter-intra prediction.</a:t>
            </a:r>
          </a:p>
          <a:p>
            <a:pPr marL="342900" indent="-342900">
              <a:buFont typeface="Arial" panose="020B0604020202020204" pitchFamily="34" charset="0"/>
              <a:buChar char="•"/>
            </a:pPr>
            <a:r>
              <a:rPr lang="en-CA" dirty="0"/>
              <a:t>Adaptive weights for intra and inter samples</a:t>
            </a:r>
          </a:p>
          <a:p>
            <a:pPr marL="342900" indent="-342900">
              <a:buFont typeface="Arial" panose="020B0604020202020204" pitchFamily="34" charset="0"/>
              <a:buChar char="•"/>
            </a:pPr>
            <a:r>
              <a:rPr lang="en-CA" dirty="0"/>
              <a:t>Luma BD-rate gain: 0.05%, 0.03% for RA and LDB, resp.</a:t>
            </a:r>
          </a:p>
          <a:p>
            <a:pPr marL="342900" indent="-342900">
              <a:buFont typeface="Arial" panose="020B0604020202020204" pitchFamily="34" charset="0"/>
              <a:buChar char="•"/>
            </a:pPr>
            <a:r>
              <a:rPr lang="en-CA" dirty="0"/>
              <a:t>Reduced encoding time without a decoding time increase: (98%, 100%)</a:t>
            </a:r>
          </a:p>
          <a:p>
            <a:pPr marL="342900" indent="-342900">
              <a:buFont typeface="Arial" panose="020B0604020202020204" pitchFamily="34" charset="0"/>
              <a:buChar char="•"/>
            </a:pPr>
            <a:endParaRPr lang="en-CA" dirty="0"/>
          </a:p>
          <a:p>
            <a:r>
              <a:rPr lang="en-CA" dirty="0">
                <a:sym typeface="Wingdings" panose="05000000000000000000" pitchFamily="2" charset="2"/>
              </a:rPr>
              <a:t></a:t>
            </a:r>
            <a:r>
              <a:rPr lang="en-CA" dirty="0"/>
              <a:t>It is recommended to adopt the proposed simplification to VVC.</a:t>
            </a:r>
            <a:endParaRPr lang="en-US" dirty="0"/>
          </a:p>
          <a:p>
            <a:endParaRPr lang="en-US"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212</TotalTime>
  <Words>323</Words>
  <Application>Microsoft Office PowerPoint</Application>
  <PresentationFormat>Widescreen</PresentationFormat>
  <Paragraphs>128</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Microsoft Sans Serif</vt:lpstr>
      <vt:lpstr>Times New Roman</vt:lpstr>
      <vt:lpstr>Qualcomm</vt:lpstr>
      <vt:lpstr>CE10: CIIP with position-independent weights (CE10-1.1)</vt:lpstr>
      <vt:lpstr>Proposed simplification of inter-intra prediction</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32</cp:revision>
  <dcterms:created xsi:type="dcterms:W3CDTF">2018-11-06T17:03:09Z</dcterms:created>
  <dcterms:modified xsi:type="dcterms:W3CDTF">2019-03-08T22:21:05Z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