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84" r:id="rId1"/>
  </p:sldMasterIdLst>
  <p:notesMasterIdLst>
    <p:notesMasterId r:id="rId15"/>
  </p:notesMasterIdLst>
  <p:sldIdLst>
    <p:sldId id="256" r:id="rId2"/>
    <p:sldId id="261" r:id="rId3"/>
    <p:sldId id="268" r:id="rId4"/>
    <p:sldId id="279" r:id="rId5"/>
    <p:sldId id="280" r:id="rId6"/>
    <p:sldId id="274" r:id="rId7"/>
    <p:sldId id="283" r:id="rId8"/>
    <p:sldId id="275" r:id="rId9"/>
    <p:sldId id="282" r:id="rId10"/>
    <p:sldId id="284" r:id="rId11"/>
    <p:sldId id="285" r:id="rId12"/>
    <p:sldId id="277" r:id="rId13"/>
    <p:sldId id="286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72306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3/19/2019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200" dirty="0" smtClean="0">
                <a:effectLst/>
              </a:rPr>
              <a:t>JVET-N0299: </a:t>
            </a:r>
            <a:r>
              <a:rPr lang="en-CA" sz="3200" dirty="0">
                <a:effectLst/>
              </a:rPr>
              <a:t>On </a:t>
            </a:r>
            <a:r>
              <a:rPr lang="en-CA" sz="3200" dirty="0" err="1">
                <a:effectLst/>
              </a:rPr>
              <a:t>Luma</a:t>
            </a:r>
            <a:r>
              <a:rPr lang="en-CA" sz="3200" dirty="0">
                <a:effectLst/>
              </a:rPr>
              <a:t> Dependent Chroma Residual Scaling of In-loop </a:t>
            </a:r>
            <a:r>
              <a:rPr lang="en-CA" sz="3200" dirty="0" err="1">
                <a:effectLst/>
              </a:rPr>
              <a:t>Reshaper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21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Jie Zhao, </a:t>
            </a:r>
            <a:r>
              <a:rPr lang="en-CA" sz="2800" dirty="0" err="1" smtClean="0"/>
              <a:t>Seung</a:t>
            </a:r>
            <a:r>
              <a:rPr lang="en-CA" sz="2800" dirty="0" smtClean="0"/>
              <a:t> Hwan</a:t>
            </a:r>
            <a:r>
              <a:rPr lang="en-US" sz="2800" dirty="0" smtClean="0"/>
              <a:t> </a:t>
            </a:r>
            <a:r>
              <a:rPr lang="en-US" sz="2800" dirty="0"/>
              <a:t>Kim </a:t>
            </a:r>
            <a:endParaRPr lang="en-US" sz="2800" dirty="0" smtClean="0"/>
          </a:p>
          <a:p>
            <a:r>
              <a:rPr lang="en-US" sz="2800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Supplemental </a:t>
            </a:r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365758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/>
              <a:t>Combined test </a:t>
            </a:r>
            <a:r>
              <a:rPr lang="en-US" sz="2400" dirty="0"/>
              <a:t>of method 2 </a:t>
            </a:r>
            <a:r>
              <a:rPr lang="en-US" sz="2400" dirty="0" smtClean="0"/>
              <a:t>(the piecewise index identification part) and JVET-N0220 </a:t>
            </a:r>
            <a:r>
              <a:rPr lang="en-US" sz="2400" dirty="0"/>
              <a:t>simplification </a:t>
            </a:r>
            <a:r>
              <a:rPr lang="en-US" sz="2400" dirty="0" smtClean="0"/>
              <a:t>1:</a:t>
            </a:r>
            <a:endParaRPr lang="en-US" sz="2400" dirty="0" smtClean="0"/>
          </a:p>
          <a:p>
            <a:pPr lvl="1"/>
            <a:r>
              <a:rPr lang="en-US" sz="2000" dirty="0" smtClean="0"/>
              <a:t>Piecewise index identification using </a:t>
            </a:r>
            <a:r>
              <a:rPr lang="en-US" sz="2000" dirty="0" err="1" smtClean="0"/>
              <a:t>luma</a:t>
            </a:r>
            <a:r>
              <a:rPr lang="en-US" sz="2000" dirty="0" smtClean="0"/>
              <a:t> </a:t>
            </a:r>
            <a:r>
              <a:rPr lang="en-US" sz="2000" dirty="0" smtClean="0"/>
              <a:t>value in original domain</a:t>
            </a:r>
          </a:p>
          <a:p>
            <a:pPr lvl="1"/>
            <a:r>
              <a:rPr lang="en-US" sz="2000" dirty="0" smtClean="0"/>
              <a:t>Use top left pixel of a </a:t>
            </a:r>
            <a:r>
              <a:rPr lang="en-US" sz="2000" dirty="0" err="1" smtClean="0"/>
              <a:t>luma</a:t>
            </a:r>
            <a:r>
              <a:rPr lang="en-US" sz="2000" dirty="0" smtClean="0"/>
              <a:t> block instead of the average to derive </a:t>
            </a:r>
            <a:r>
              <a:rPr lang="en-US" sz="2000" dirty="0"/>
              <a:t>C</a:t>
            </a:r>
            <a:r>
              <a:rPr lang="en-US" sz="2000" dirty="0" smtClean="0"/>
              <a:t>hroma scale factor.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556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Supplemental </a:t>
            </a:r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10332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/>
              <a:t>Result is very close to JVET-N0220 simplification 1 result. Rd of many rate points are identical. </a:t>
            </a:r>
            <a:endParaRPr lang="en-US" sz="2400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677304"/>
              </p:ext>
            </p:extLst>
          </p:nvPr>
        </p:nvGraphicFramePr>
        <p:xfrm>
          <a:off x="609604" y="2328684"/>
          <a:ext cx="8077192" cy="3864685"/>
        </p:xfrm>
        <a:graphic>
          <a:graphicData uri="http://schemas.openxmlformats.org/drawingml/2006/table">
            <a:tbl>
              <a:tblPr firstRow="1" firstCol="1" bandRow="1"/>
              <a:tblGrid>
                <a:gridCol w="790262"/>
                <a:gridCol w="728693"/>
                <a:gridCol w="728693"/>
                <a:gridCol w="728693"/>
                <a:gridCol w="728693"/>
                <a:gridCol w="728693"/>
                <a:gridCol w="728693"/>
                <a:gridCol w="728693"/>
                <a:gridCol w="728693"/>
                <a:gridCol w="728693"/>
                <a:gridCol w="728693"/>
              </a:tblGrid>
              <a:tr h="59656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Low delay B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183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-0.63%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-0.31%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-0.49%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1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403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2 methods to simply the process to calculate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Chroma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scaling factor.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still calculates 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average in reshaped domain, but reduces the number of mapping operations by switching the order of averaging and mapping.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obtain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 in original domain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it replaces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loop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find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a simple shift.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method have near identical results, there are no loss.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result of combining the piecewise index identification of Method 2 and JVET-N0220 Simplification 1 is also provided, which is close to result in JVET-N0220.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71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adopt method 2 or the piecewise index identification part of method 2 into VVC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Cross-checking!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927715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reshaper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tool of VTM4.0,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residual scale factor is calculated from the average of </a:t>
            </a:r>
            <a:r>
              <a:rPr lang="en-C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in reshaped domain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proposes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methods to simplify the process to obtain the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Chroma residual scale factor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32" y="5943600"/>
            <a:ext cx="1380067" cy="6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6023610"/>
            <a:ext cx="1176867" cy="52959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85750" indent="-285750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Existing approach in VTM4 to obtain the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hroma scale factor:</a:t>
            </a:r>
          </a:p>
          <a:p>
            <a:pPr marL="285750" indent="-285750"/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Calculate average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 of a block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reshaped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domain.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intra mode, compute average of </a:t>
            </a:r>
            <a:r>
              <a:rPr lang="en-C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values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inter mode, perform forward reshaping of the block, then compute average of forward reshaped inter predicted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 </a:t>
            </a:r>
            <a:r>
              <a:rPr lang="en-C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avgY</a:t>
            </a:r>
            <a:r>
              <a:rPr lang="en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index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idxS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where the average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 belongs to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inverse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PWL mapping. This requires an iterative operation ( a for loop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en-US" sz="2400" i="1" dirty="0">
                <a:latin typeface="Times New Roman"/>
                <a:ea typeface="等线"/>
              </a:rPr>
              <a:t> </a:t>
            </a:r>
            <a:r>
              <a:rPr lang="en-US" sz="2400" i="1" dirty="0" smtClean="0">
                <a:latin typeface="Times New Roman"/>
                <a:ea typeface="等线"/>
              </a:rPr>
              <a:t>         for</a:t>
            </a:r>
            <a:r>
              <a:rPr lang="en-US" sz="2400" i="1" dirty="0">
                <a:latin typeface="Times New Roman"/>
                <a:ea typeface="等线"/>
              </a:rPr>
              <a:t>(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 = 0, </a:t>
            </a:r>
            <a:r>
              <a:rPr lang="en-US" sz="2400" i="1" dirty="0" err="1">
                <a:latin typeface="Times New Roman"/>
                <a:ea typeface="等线"/>
              </a:rPr>
              <a:t>idxFound</a:t>
            </a:r>
            <a:r>
              <a:rPr lang="en-US" sz="2400" i="1" dirty="0">
                <a:latin typeface="Times New Roman"/>
                <a:ea typeface="等线"/>
              </a:rPr>
              <a:t> = 0;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 &lt;= </a:t>
            </a:r>
            <a:r>
              <a:rPr lang="en-US" sz="2400" i="1" dirty="0" err="1">
                <a:latin typeface="Times New Roman"/>
                <a:ea typeface="等线"/>
              </a:rPr>
              <a:t>MaxBinIdx</a:t>
            </a:r>
            <a:r>
              <a:rPr lang="en-US" sz="2400" i="1" dirty="0">
                <a:latin typeface="Times New Roman"/>
                <a:ea typeface="等线"/>
              </a:rPr>
              <a:t>; 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++ ) {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if( (S &lt; </a:t>
            </a:r>
            <a:r>
              <a:rPr lang="en-US" sz="2400" i="1" dirty="0" err="1">
                <a:latin typeface="Times New Roman"/>
                <a:ea typeface="等线"/>
              </a:rPr>
              <a:t>ReshapePivot</a:t>
            </a:r>
            <a:r>
              <a:rPr lang="en-US" sz="2400" i="1" dirty="0">
                <a:latin typeface="Times New Roman"/>
                <a:ea typeface="等线"/>
              </a:rPr>
              <a:t>[ </a:t>
            </a:r>
            <a:r>
              <a:rPr lang="en-US" sz="2400" i="1" dirty="0" err="1">
                <a:latin typeface="Times New Roman"/>
                <a:ea typeface="等线"/>
              </a:rPr>
              <a:t>idxS</a:t>
            </a:r>
            <a:r>
              <a:rPr lang="en-US" sz="2400" i="1" dirty="0">
                <a:latin typeface="Times New Roman"/>
                <a:ea typeface="等线"/>
              </a:rPr>
              <a:t> + 1 ] ) {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	</a:t>
            </a:r>
            <a:r>
              <a:rPr lang="en-US" sz="2400" i="1" dirty="0" err="1">
                <a:latin typeface="Times New Roman"/>
                <a:ea typeface="等线"/>
              </a:rPr>
              <a:t>idxFound</a:t>
            </a:r>
            <a:r>
              <a:rPr lang="en-US" sz="2400" i="1" dirty="0">
                <a:latin typeface="Times New Roman"/>
                <a:ea typeface="等线"/>
              </a:rPr>
              <a:t> = 1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	break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>
                <a:latin typeface="Times New Roman"/>
                <a:ea typeface="等线"/>
              </a:rPr>
              <a:t>	}</a:t>
            </a:r>
            <a:br>
              <a:rPr lang="en-US" sz="2400" i="1" dirty="0">
                <a:latin typeface="Times New Roman"/>
                <a:ea typeface="等线"/>
              </a:rPr>
            </a:br>
            <a:r>
              <a:rPr lang="en-US" sz="2400" i="1" dirty="0" smtClean="0">
                <a:latin typeface="Times New Roman"/>
                <a:ea typeface="等线"/>
              </a:rPr>
              <a:t>         }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arenR" startAt="3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scale factor from the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        </a:t>
            </a:r>
            <a:r>
              <a:rPr lang="en-US" sz="2000" dirty="0" smtClean="0"/>
              <a:t>S </a:t>
            </a:r>
            <a:r>
              <a:rPr lang="en-US" sz="2000" dirty="0"/>
              <a:t>= </a:t>
            </a:r>
            <a:r>
              <a:rPr lang="en-US" sz="2000" dirty="0" err="1"/>
              <a:t>cScaleInv</a:t>
            </a:r>
            <a:r>
              <a:rPr lang="en-US" sz="2000" dirty="0"/>
              <a:t>[</a:t>
            </a:r>
            <a:r>
              <a:rPr lang="en-US" sz="2000" dirty="0" err="1"/>
              <a:t>idxS</a:t>
            </a:r>
            <a:r>
              <a:rPr lang="en-US" sz="2000" dirty="0"/>
              <a:t>]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34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1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3187241"/>
              </p:ext>
            </p:extLst>
          </p:nvPr>
        </p:nvGraphicFramePr>
        <p:xfrm>
          <a:off x="533400" y="2458244"/>
          <a:ext cx="8229600" cy="3566160"/>
        </p:xfrm>
        <a:graphic>
          <a:graphicData uri="http://schemas.openxmlformats.org/drawingml/2006/table">
            <a:tbl>
              <a:tblPr firstRow="1" firstCol="1" bandRow="1"/>
              <a:tblGrid>
                <a:gridCol w="4114800"/>
                <a:gridCol w="4114800"/>
              </a:tblGrid>
              <a:tr h="158041">
                <a:tc>
                  <a:txBody>
                    <a:bodyPr/>
                    <a:lstStyle/>
                    <a:p>
                      <a:pPr marL="45720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Currently in VTM4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Proposed Method </a:t>
                      </a:r>
                      <a:r>
                        <a:rPr lang="en-CA" sz="1800" b="1" dirty="0" smtClean="0">
                          <a:effectLst/>
                          <a:latin typeface="Times New Roman"/>
                          <a:ea typeface="等线"/>
                        </a:rPr>
                        <a:t>1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9205"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’ in reshaped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perform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forward reshaping of the block, then compute average of forward reshaped inter 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--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'_TU belongs to inverse mapping PWL. This is done by a for loop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,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= 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b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</a:b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’ in reshaped domain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perform</a:t>
                      </a:r>
                      <a:r>
                        <a:rPr lang="en-CA" sz="18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averaging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of the </a:t>
                      </a:r>
                      <a:r>
                        <a:rPr lang="en-CA" sz="1800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block, then map the one average </a:t>
                      </a:r>
                      <a:r>
                        <a:rPr lang="en-CA" sz="1800" baseline="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baseline="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value to reshaped domain</a:t>
                      </a:r>
                      <a:r>
                        <a:rPr lang="en-CA" sz="1800" baseline="0" dirty="0" smtClean="0">
                          <a:effectLst/>
                          <a:latin typeface="Times New Roman"/>
                          <a:ea typeface="等线"/>
                        </a:rPr>
                        <a:t>.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'_TU belongs to inverse mapping PWL. This is done by a for loop, </a:t>
                      </a:r>
                      <a:endParaRPr lang="en-US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SimSun"/>
                        </a:rPr>
                        <a:t>.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685800" y="1348581"/>
            <a:ext cx="8229600" cy="1096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85750" indent="-285750"/>
            <a:r>
              <a:rPr lang="en-US" sz="2000" dirty="0" smtClean="0"/>
              <a:t>Switch </a:t>
            </a:r>
            <a:r>
              <a:rPr lang="en-US" sz="2000" dirty="0"/>
              <a:t>the order of averaging and mapping. In this way, only need </a:t>
            </a:r>
            <a:r>
              <a:rPr lang="en-US" sz="2000" dirty="0" smtClean="0"/>
              <a:t>to do the mapping on one </a:t>
            </a:r>
            <a:r>
              <a:rPr lang="en-US" sz="2000" dirty="0" err="1" smtClean="0"/>
              <a:t>luma</a:t>
            </a:r>
            <a:r>
              <a:rPr lang="en-US" sz="2000" dirty="0" smtClean="0"/>
              <a:t> value instead of on a block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81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dirty="0">
                <a:latin typeface="Times New Roman"/>
                <a:ea typeface="等线"/>
              </a:rPr>
              <a:t>Propose to use </a:t>
            </a:r>
            <a:r>
              <a:rPr lang="en-US" sz="2400" dirty="0" err="1">
                <a:latin typeface="Times New Roman"/>
                <a:ea typeface="等线"/>
              </a:rPr>
              <a:t>luma</a:t>
            </a:r>
            <a:r>
              <a:rPr lang="en-US" sz="2400" dirty="0">
                <a:latin typeface="Times New Roman"/>
                <a:ea typeface="等线"/>
              </a:rPr>
              <a:t> value in </a:t>
            </a:r>
            <a:r>
              <a:rPr lang="en-US" sz="2400" dirty="0">
                <a:solidFill>
                  <a:schemeClr val="tx2"/>
                </a:solidFill>
                <a:latin typeface="Times New Roman"/>
                <a:ea typeface="等线"/>
              </a:rPr>
              <a:t>original </a:t>
            </a:r>
            <a:r>
              <a:rPr lang="en-US" sz="2400" dirty="0">
                <a:latin typeface="Times New Roman"/>
                <a:ea typeface="等线"/>
              </a:rPr>
              <a:t>domain to obtain the Chroma scale </a:t>
            </a:r>
            <a:r>
              <a:rPr lang="en-US" sz="2400" dirty="0" smtClean="0">
                <a:latin typeface="Times New Roman"/>
                <a:ea typeface="等线"/>
              </a:rPr>
              <a:t>factor. </a:t>
            </a: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Reason: in </a:t>
            </a:r>
            <a:r>
              <a:rPr lang="en-CA" sz="2400" dirty="0">
                <a:latin typeface="Times New Roman"/>
                <a:ea typeface="等线"/>
              </a:rPr>
              <a:t>original domain, the pixel value are linearly distributed, and the number of pieces are power of 2, so which piece a </a:t>
            </a:r>
            <a:r>
              <a:rPr lang="en-CA" sz="2400" dirty="0" err="1">
                <a:latin typeface="Times New Roman"/>
                <a:ea typeface="等线"/>
              </a:rPr>
              <a:t>luma</a:t>
            </a:r>
            <a:r>
              <a:rPr lang="en-CA" sz="2400" dirty="0">
                <a:latin typeface="Times New Roman"/>
                <a:ea typeface="等线"/>
              </a:rPr>
              <a:t> value belongs to can be easily found by a shift. </a:t>
            </a:r>
            <a:endParaRPr lang="en-CA" sz="2400" dirty="0" smtClean="0">
              <a:latin typeface="Times New Roman"/>
              <a:ea typeface="等线"/>
            </a:endParaRP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In </a:t>
            </a:r>
            <a:r>
              <a:rPr lang="en-CA" sz="2400" dirty="0">
                <a:latin typeface="Times New Roman"/>
                <a:ea typeface="等线"/>
              </a:rPr>
              <a:t>contrary, in </a:t>
            </a:r>
            <a:r>
              <a:rPr lang="en-CA" sz="2400" dirty="0" smtClean="0">
                <a:latin typeface="Times New Roman"/>
                <a:ea typeface="等线"/>
              </a:rPr>
              <a:t>reshaped </a:t>
            </a:r>
            <a:r>
              <a:rPr lang="en-CA" sz="2400" dirty="0">
                <a:latin typeface="Times New Roman"/>
                <a:ea typeface="等线"/>
              </a:rPr>
              <a:t>domain, the pixel values are not linearly distributed, therefore to find the piece </a:t>
            </a:r>
            <a:r>
              <a:rPr lang="en-CA" sz="2400" dirty="0" smtClean="0">
                <a:latin typeface="Times New Roman"/>
                <a:ea typeface="等线"/>
              </a:rPr>
              <a:t>index, </a:t>
            </a:r>
            <a:r>
              <a:rPr lang="en-CA" sz="2400" dirty="0">
                <a:latin typeface="Times New Roman"/>
                <a:ea typeface="等线"/>
              </a:rPr>
              <a:t>it has to go through a for </a:t>
            </a:r>
            <a:r>
              <a:rPr lang="en-CA" sz="2400" dirty="0" smtClean="0">
                <a:latin typeface="Times New Roman"/>
                <a:ea typeface="等线"/>
              </a:rPr>
              <a:t>loop.</a:t>
            </a:r>
          </a:p>
          <a:p>
            <a:pPr marL="342900" indent="-34290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Times New Roman"/>
                <a:ea typeface="等线"/>
              </a:rPr>
              <a:t>Finding index in original domain or reshaped domain are actually equivalent. </a:t>
            </a:r>
            <a:r>
              <a:rPr lang="en-CA" sz="2400" dirty="0">
                <a:latin typeface="Times New Roman"/>
                <a:ea typeface="等线"/>
              </a:rPr>
              <a:t>E</a:t>
            </a:r>
            <a:r>
              <a:rPr lang="en-CA" sz="2400" dirty="0" smtClean="0">
                <a:latin typeface="Times New Roman"/>
                <a:ea typeface="等线"/>
              </a:rPr>
              <a:t>xcept </a:t>
            </a:r>
            <a:r>
              <a:rPr lang="en-CA" sz="2400" dirty="0">
                <a:latin typeface="Times New Roman"/>
                <a:ea typeface="等线"/>
              </a:rPr>
              <a:t>some cases near pivot </a:t>
            </a:r>
            <a:r>
              <a:rPr lang="en-CA" sz="2400" dirty="0" smtClean="0">
                <a:latin typeface="Times New Roman"/>
                <a:ea typeface="等线"/>
              </a:rPr>
              <a:t>points, the indices found are the same. </a:t>
            </a:r>
            <a:endParaRPr lang="en-US" sz="2400" dirty="0">
              <a:latin typeface="Times New Roman"/>
              <a:ea typeface="等线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346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363468"/>
              </p:ext>
            </p:extLst>
          </p:nvPr>
        </p:nvGraphicFramePr>
        <p:xfrm>
          <a:off x="381000" y="1295400"/>
          <a:ext cx="8229600" cy="5293360"/>
        </p:xfrm>
        <a:graphic>
          <a:graphicData uri="http://schemas.openxmlformats.org/drawingml/2006/table">
            <a:tbl>
              <a:tblPr firstRow="1" firstCol="1" bandRow="1"/>
              <a:tblGrid>
                <a:gridCol w="4114800"/>
                <a:gridCol w="4114800"/>
              </a:tblGrid>
              <a:tr h="254594">
                <a:tc>
                  <a:txBody>
                    <a:bodyPr/>
                    <a:lstStyle/>
                    <a:p>
                      <a:pPr marL="45720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Currently in VTM4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/>
                          <a:ea typeface="等线"/>
                        </a:rPr>
                        <a:t>Proposed Method 2</a:t>
                      </a:r>
                      <a:endParaRPr lang="en-US" sz="18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8406"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’ in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reshaped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perform forward reshaping of the block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, then compute average of forward reshaped inter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 --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index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'_TU belongs to inverse mapping PWL. 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This is done by a for loop</a:t>
                      </a:r>
                      <a:r>
                        <a:rPr lang="en-CA" sz="18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,</a:t>
                      </a:r>
                      <a:r>
                        <a:rPr lang="en-CA" sz="18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for(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0,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idxFound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0;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&lt;=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MaxBinIdx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++ ) {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if( (S &lt; 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ReshapePivot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[ 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 + 1 ] </a:t>
                      </a:r>
                      <a:r>
                        <a:rPr lang="en-US" sz="1800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){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/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	</a:t>
                      </a:r>
                      <a:r>
                        <a:rPr lang="en-US" sz="1800" i="1" dirty="0" err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idxFound</a:t>
                      </a: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 = 1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	break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  <a:t>	}</a:t>
                      </a:r>
                      <a:br>
                        <a:rPr lang="en-US" sz="1800" i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等线"/>
                        </a:rPr>
                      </a:br>
                      <a:r>
                        <a:rPr lang="en-US" sz="1800" i="1" dirty="0">
                          <a:effectLst/>
                          <a:latin typeface="Times New Roman"/>
                          <a:ea typeface="等线"/>
                        </a:rPr>
                        <a:t>}</a:t>
                      </a: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3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Find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in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original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domain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intra mode, compute average of intra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values,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algun Gothic"/>
                        </a:rPr>
                        <a:t>and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map the one average </a:t>
                      </a:r>
                      <a:r>
                        <a:rPr lang="en-CA" sz="1800" dirty="0" err="1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value to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original domain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;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If inter mode, compute average of inter predicted </a:t>
                      </a:r>
                      <a:r>
                        <a:rPr lang="en-CA" sz="1800" dirty="0" err="1">
                          <a:effectLst/>
                          <a:latin typeface="Times New Roman"/>
                          <a:ea typeface="等线"/>
                        </a:rPr>
                        <a:t>luma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 values</a:t>
                      </a:r>
                      <a:r>
                        <a:rPr lang="en-CA" sz="1800" dirty="0">
                          <a:effectLst/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CA" sz="1800" dirty="0" smtClean="0">
                          <a:effectLst/>
                          <a:latin typeface="Times New Roman"/>
                          <a:ea typeface="Malgun Gothic"/>
                        </a:rPr>
                        <a:t>--- </a:t>
                      </a:r>
                      <a:r>
                        <a:rPr lang="en-CA" sz="1800" dirty="0" err="1" smtClean="0">
                          <a:effectLst/>
                          <a:latin typeface="Times New Roman"/>
                          <a:ea typeface="等线"/>
                        </a:rPr>
                        <a:t>avgY</a:t>
                      </a: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. 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342900" marR="0" lvl="0" indent="-34290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arenR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The index </a:t>
                      </a:r>
                      <a:r>
                        <a:rPr lang="en-CA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 where </a:t>
                      </a:r>
                      <a:r>
                        <a:rPr lang="en-CA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avgY_TU</a:t>
                      </a:r>
                      <a:r>
                        <a:rPr lang="en-CA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</a:rPr>
                        <a:t> belongs to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can be easily found by 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</a:endParaRPr>
                    </a:p>
                    <a:p>
                      <a:pPr marL="4572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 </a:t>
                      </a:r>
                      <a:r>
                        <a:rPr lang="en-CA" sz="18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</a:rPr>
                        <a:t>= </a:t>
                      </a:r>
                      <a:r>
                        <a:rPr kumimoji="0" lang="en-CA" sz="1800" kern="12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avgY</a:t>
                      </a:r>
                      <a:r>
                        <a:rPr kumimoji="0" lang="en-US" sz="1800" kern="1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&gt;&gt; </a:t>
                      </a:r>
                      <a:r>
                        <a:rPr kumimoji="0" lang="en-US" sz="1800" kern="1200" dirty="0" err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US" sz="1800" kern="1200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, </a:t>
                      </a:r>
                      <a:endParaRPr kumimoji="0" lang="en-US" sz="1800" kern="1200" dirty="0" smtClean="0">
                        <a:solidFill>
                          <a:srgbClr val="C00000"/>
                        </a:solidFill>
                        <a:effectLst/>
                        <a:latin typeface="Times New Roman"/>
                        <a:ea typeface="等线"/>
                        <a:cs typeface="+mn-cs"/>
                      </a:endParaRPr>
                    </a:p>
                    <a:p>
                      <a:pPr marL="342900" marR="0" indent="-34290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+mj-lt"/>
                        <a:buAutoNum type="arabicParenR" startAt="3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 smtClean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S = 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cScaleInv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[</a:t>
                      </a:r>
                      <a:r>
                        <a:rPr lang="en-US" sz="1800" dirty="0" err="1" smtClean="0">
                          <a:effectLst/>
                          <a:latin typeface="Times New Roman"/>
                          <a:ea typeface="等线"/>
                        </a:rPr>
                        <a:t>idxS</a:t>
                      </a:r>
                      <a:r>
                        <a:rPr lang="en-US" sz="1800" dirty="0" smtClean="0">
                          <a:effectLst/>
                          <a:latin typeface="Times New Roman"/>
                          <a:ea typeface="等线"/>
                        </a:rPr>
                        <a:t>]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/>
                          <a:ea typeface="等线"/>
                        </a:rPr>
                        <a:t> </a:t>
                      </a:r>
                      <a:endParaRPr lang="en-CA" sz="1800" dirty="0" smtClean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800" dirty="0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Note: </a:t>
                      </a:r>
                      <a:r>
                        <a:rPr kumimoji="0" lang="en-US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equals to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log2 of the </a:t>
                      </a:r>
                      <a:r>
                        <a:rPr kumimoji="0" lang="en-CA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reshaper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piece length. This is already known. For 10bit input and 16 pieces PWL mapping, </a:t>
                      </a:r>
                      <a:r>
                        <a:rPr kumimoji="0" lang="en-US" sz="1800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nShift</a:t>
                      </a:r>
                      <a:r>
                        <a:rPr kumimoji="0" lang="en-CA" sz="18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等线"/>
                          <a:cs typeface="+mn-cs"/>
                        </a:rPr>
                        <a:t> equals to 6 . </a:t>
                      </a:r>
                      <a:endParaRPr kumimoji="0" lang="en-US" sz="18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等线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50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There </a:t>
            </a:r>
            <a:r>
              <a:rPr lang="en-US" sz="2000" dirty="0"/>
              <a:t>is at most one extra mapping operation which can be done by a LUT, while it eliminates the iterative for loop during piece index </a:t>
            </a:r>
            <a:r>
              <a:rPr lang="en-US" sz="2000" dirty="0" smtClean="0"/>
              <a:t>identification.</a:t>
            </a:r>
          </a:p>
          <a:p>
            <a:r>
              <a:rPr lang="en-US" sz="2000" dirty="0" smtClean="0"/>
              <a:t>Otherwise, if use </a:t>
            </a:r>
            <a:r>
              <a:rPr lang="en-US" sz="2000" dirty="0" err="1" smtClean="0"/>
              <a:t>luma</a:t>
            </a:r>
            <a:r>
              <a:rPr lang="en-US" sz="2000" smtClean="0"/>
              <a:t> value </a:t>
            </a:r>
            <a:r>
              <a:rPr lang="en-US" sz="2000" dirty="0" smtClean="0"/>
              <a:t>in reshaped domain, the for loop can not be avoided.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2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565900" y="37095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Map to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original</a:t>
            </a:r>
            <a:r>
              <a:rPr lang="en-US" sz="1600" dirty="0" smtClean="0">
                <a:solidFill>
                  <a:schemeClr val="tx1"/>
                </a:solidFill>
              </a:rPr>
              <a:t> domain if not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78600" y="47763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Get piece index with a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simple shift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>
            <a:endCxn id="4" idx="0"/>
          </p:cNvCxnSpPr>
          <p:nvPr/>
        </p:nvCxnSpPr>
        <p:spPr>
          <a:xfrm>
            <a:off x="7366000" y="325239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7366000" y="4458890"/>
            <a:ext cx="1270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65900" y="3086258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</a:t>
            </a:r>
            <a:r>
              <a:rPr lang="en-US" dirty="0" err="1" smtClean="0"/>
              <a:t>luma</a:t>
            </a:r>
            <a:r>
              <a:rPr lang="en-US" dirty="0" smtClean="0"/>
              <a:t> value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60700" y="37349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Map to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reshaped</a:t>
            </a:r>
            <a:r>
              <a:rPr lang="en-US" sz="1600" dirty="0" smtClean="0">
                <a:solidFill>
                  <a:schemeClr val="tx1"/>
                </a:solidFill>
              </a:rPr>
              <a:t> domain if not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60700" y="4801790"/>
            <a:ext cx="1600200" cy="7493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Get piece index with a </a:t>
            </a: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</a:rPr>
              <a:t>for loop</a:t>
            </a:r>
            <a:endParaRPr lang="en-US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1" name="Straight Arrow Connector 10"/>
          <p:cNvCxnSpPr>
            <a:endCxn id="9" idx="0"/>
          </p:cNvCxnSpPr>
          <p:nvPr/>
        </p:nvCxnSpPr>
        <p:spPr>
          <a:xfrm>
            <a:off x="3860800" y="327779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9" idx="2"/>
            <a:endCxn id="10" idx="0"/>
          </p:cNvCxnSpPr>
          <p:nvPr/>
        </p:nvCxnSpPr>
        <p:spPr>
          <a:xfrm>
            <a:off x="3860800" y="4484290"/>
            <a:ext cx="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49652" y="3100148"/>
            <a:ext cx="192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</a:t>
            </a:r>
            <a:r>
              <a:rPr lang="en-US" dirty="0" err="1" smtClean="0"/>
              <a:t>luma</a:t>
            </a:r>
            <a:r>
              <a:rPr lang="en-US" dirty="0" smtClean="0"/>
              <a:t> value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111500" y="573369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 index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51578" y="5729922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Piece index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5" idx="2"/>
            <a:endCxn id="15" idx="0"/>
          </p:cNvCxnSpPr>
          <p:nvPr/>
        </p:nvCxnSpPr>
        <p:spPr>
          <a:xfrm>
            <a:off x="7378700" y="5525690"/>
            <a:ext cx="0" cy="204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0" idx="2"/>
            <a:endCxn id="14" idx="0"/>
          </p:cNvCxnSpPr>
          <p:nvPr/>
        </p:nvCxnSpPr>
        <p:spPr>
          <a:xfrm flipH="1">
            <a:off x="3838622" y="5551090"/>
            <a:ext cx="22178" cy="1826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30818" y="6330434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VTM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766581" y="6342102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Proposed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68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652272"/>
          </a:xfrm>
        </p:spPr>
        <p:txBody>
          <a:bodyPr/>
          <a:lstStyle/>
          <a:p>
            <a:r>
              <a:rPr lang="en-US" sz="2400" dirty="0" smtClean="0"/>
              <a:t>There is no loss by this simplification.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38007"/>
              </p:ext>
            </p:extLst>
          </p:nvPr>
        </p:nvGraphicFramePr>
        <p:xfrm>
          <a:off x="1219200" y="2667000"/>
          <a:ext cx="6696074" cy="3183513"/>
        </p:xfrm>
        <a:graphic>
          <a:graphicData uri="http://schemas.openxmlformats.org/drawingml/2006/table">
            <a:tbl>
              <a:tblPr firstRow="1" firstCol="1" bandRow="1"/>
              <a:tblGrid>
                <a:gridCol w="65513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  <a:gridCol w="604094"/>
              </a:tblGrid>
              <a:tr h="497849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888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-0.07%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-0.38%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0.26%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18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9000" y="6044168"/>
            <a:ext cx="4466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Result of Proposed method 1 vs VTM4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655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152400"/>
          </a:xfrm>
        </p:spPr>
        <p:txBody>
          <a:bodyPr>
            <a:normAutofit fontScale="25000" lnSpcReduction="20000"/>
          </a:bodyPr>
          <a:lstStyle/>
          <a:p>
            <a:r>
              <a:rPr lang="en-US" sz="2400" dirty="0" smtClean="0"/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0" y="6096000"/>
            <a:ext cx="4466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Result of Proposed method </a:t>
            </a:r>
            <a:r>
              <a:rPr lang="en-CA" dirty="0" smtClean="0"/>
              <a:t>2 </a:t>
            </a:r>
            <a:r>
              <a:rPr lang="en-CA" dirty="0"/>
              <a:t>vs VTM4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386189"/>
              </p:ext>
            </p:extLst>
          </p:nvPr>
        </p:nvGraphicFramePr>
        <p:xfrm>
          <a:off x="1094899" y="2514598"/>
          <a:ext cx="7591900" cy="3505201"/>
        </p:xfrm>
        <a:graphic>
          <a:graphicData uri="http://schemas.openxmlformats.org/drawingml/2006/table">
            <a:tbl>
              <a:tblPr firstRow="1" firstCol="1" bandRow="1"/>
              <a:tblGrid>
                <a:gridCol w="742780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  <a:gridCol w="684912"/>
              </a:tblGrid>
              <a:tr h="578461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Main10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Low delay B </a:t>
                      </a: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Main10 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2674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-0.07%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99%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b="1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 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-0.38%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0.14%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-0.03%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0.26%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-0.28%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267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101%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-0.15%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-0.09%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100%</a:t>
                      </a:r>
                      <a:endParaRPr lang="en-US" sz="1100" b="1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等线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1295418"/>
            <a:ext cx="8229600" cy="103327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2400" dirty="0" smtClean="0"/>
              <a:t>As expected, method 1 and method 2 result are almost the same ( many sequences are identical), while method 2 is simpler.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897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4053</TotalTime>
  <Words>1420</Words>
  <Application>Microsoft Office PowerPoint</Application>
  <PresentationFormat>On-screen Show (4:3)</PresentationFormat>
  <Paragraphs>427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等线</vt:lpstr>
      <vt:lpstr>等线</vt:lpstr>
      <vt:lpstr>SimHei</vt:lpstr>
      <vt:lpstr>SimSun</vt:lpstr>
      <vt:lpstr>맑은 고딕</vt:lpstr>
      <vt:lpstr>Arial</vt:lpstr>
      <vt:lpstr>Calibri</vt:lpstr>
      <vt:lpstr>Lucida Sans Unicode</vt:lpstr>
      <vt:lpstr>Symbol</vt:lpstr>
      <vt:lpstr>Times New Roman</vt:lpstr>
      <vt:lpstr>Verdana</vt:lpstr>
      <vt:lpstr>Wingdings 2</vt:lpstr>
      <vt:lpstr>Wingdings 3</vt:lpstr>
      <vt:lpstr>Concourse</vt:lpstr>
      <vt:lpstr>JVET-N0299: On Luma Dependent Chroma Residual Scaling of In-loop Reshaper</vt:lpstr>
      <vt:lpstr>Introduction</vt:lpstr>
      <vt:lpstr>Background</vt:lpstr>
      <vt:lpstr>Proposed method 1</vt:lpstr>
      <vt:lpstr>Proposed Method 2</vt:lpstr>
      <vt:lpstr>Proposed method 2</vt:lpstr>
      <vt:lpstr>Proposed method 2</vt:lpstr>
      <vt:lpstr>Result</vt:lpstr>
      <vt:lpstr>Result</vt:lpstr>
      <vt:lpstr>Supplemental Result</vt:lpstr>
      <vt:lpstr>Supplemental Result</vt:lpstr>
      <vt:lpstr>Conclusion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240</cp:revision>
  <dcterms:created xsi:type="dcterms:W3CDTF">2006-08-16T00:00:00Z</dcterms:created>
  <dcterms:modified xsi:type="dcterms:W3CDTF">2019-03-21T09:05:12Z</dcterms:modified>
</cp:coreProperties>
</file>