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324" r:id="rId3"/>
    <p:sldId id="325" r:id="rId4"/>
    <p:sldId id="321" r:id="rId5"/>
    <p:sldId id="293" r:id="rId6"/>
    <p:sldId id="28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3D2E"/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473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3/19/2019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1" y="2184698"/>
            <a:ext cx="8093641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JVET-N0296</a:t>
            </a:r>
            <a:r>
              <a:rPr lang="en-CA" sz="3200" dirty="0" smtClean="0"/>
              <a:t>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CA" sz="1800" dirty="0"/>
              <a:t>CE9-related: DMVR costs based early termination for BDOF in CE9-2.6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73426"/>
                <a:ext cx="8229600" cy="5052739"/>
              </a:xfrm>
            </p:spPr>
            <p:txBody>
              <a:bodyPr/>
              <a:lstStyle/>
              <a:p>
                <a:r>
                  <a:rPr lang="en-US" dirty="0" smtClean="0"/>
                  <a:t>In CE9-2.6, BDOF is applied using the same partitioning approach as DMVR</a:t>
                </a:r>
              </a:p>
              <a:p>
                <a:pPr lvl="1"/>
                <a:r>
                  <a:rPr lang="en-US" dirty="0" smtClean="0"/>
                  <a:t>If </a:t>
                </a:r>
                <a:r>
                  <a:rPr lang="en-US" dirty="0" err="1" smtClean="0"/>
                  <a:t>cu_width</a:t>
                </a:r>
                <a:r>
                  <a:rPr lang="en-US" dirty="0" smtClean="0"/>
                  <a:t> &gt; </a:t>
                </a:r>
                <a:r>
                  <a:rPr lang="en-US" dirty="0" err="1" smtClean="0"/>
                  <a:t>max_sb_width</a:t>
                </a:r>
                <a:r>
                  <a:rPr lang="en-US" dirty="0" smtClean="0"/>
                  <a:t>, </a:t>
                </a:r>
                <a:r>
                  <a:rPr lang="en-US" dirty="0" err="1" smtClean="0"/>
                  <a:t>sbWidth</a:t>
                </a:r>
                <a:r>
                  <a:rPr lang="en-US" dirty="0" smtClean="0"/>
                  <a:t> = </a:t>
                </a:r>
                <a:r>
                  <a:rPr lang="en-US" dirty="0" err="1" smtClean="0"/>
                  <a:t>max_sb_width</a:t>
                </a:r>
                <a:r>
                  <a:rPr lang="en-US" dirty="0" smtClean="0"/>
                  <a:t>, else </a:t>
                </a:r>
                <a:r>
                  <a:rPr lang="en-US" dirty="0" err="1" smtClean="0"/>
                  <a:t>sbWidth</a:t>
                </a:r>
                <a:r>
                  <a:rPr lang="en-US" dirty="0" smtClean="0"/>
                  <a:t> = </a:t>
                </a:r>
                <a:r>
                  <a:rPr lang="en-US" dirty="0" err="1" smtClean="0"/>
                  <a:t>cu_width</a:t>
                </a:r>
                <a:endParaRPr lang="en-US" dirty="0" smtClean="0"/>
              </a:p>
              <a:p>
                <a:pPr lvl="1"/>
                <a:r>
                  <a:rPr lang="en-US" dirty="0" smtClean="0"/>
                  <a:t>If </a:t>
                </a:r>
                <a:r>
                  <a:rPr lang="en-US" dirty="0" err="1" smtClean="0"/>
                  <a:t>cu_height</a:t>
                </a:r>
                <a:r>
                  <a:rPr lang="en-US" dirty="0" smtClean="0"/>
                  <a:t> &gt; </a:t>
                </a:r>
                <a:r>
                  <a:rPr lang="en-US" dirty="0" err="1" smtClean="0"/>
                  <a:t>max_sb_height</a:t>
                </a:r>
                <a:r>
                  <a:rPr lang="en-US" dirty="0" smtClean="0"/>
                  <a:t>, </a:t>
                </a:r>
                <a:r>
                  <a:rPr lang="en-US" dirty="0" err="1" smtClean="0"/>
                  <a:t>sbHeight</a:t>
                </a:r>
                <a:r>
                  <a:rPr lang="en-US" dirty="0" smtClean="0"/>
                  <a:t> = </a:t>
                </a:r>
                <a:r>
                  <a:rPr lang="en-US" dirty="0" err="1" smtClean="0"/>
                  <a:t>max_sb_height</a:t>
                </a:r>
                <a:r>
                  <a:rPr lang="en-US" dirty="0" smtClean="0"/>
                  <a:t>, else </a:t>
                </a:r>
                <a:r>
                  <a:rPr lang="en-US" dirty="0" err="1" smtClean="0"/>
                  <a:t>sbHeight</a:t>
                </a:r>
                <a:r>
                  <a:rPr lang="en-US" dirty="0" smtClean="0"/>
                  <a:t> = </a:t>
                </a:r>
                <a:r>
                  <a:rPr lang="en-US" dirty="0" err="1" smtClean="0"/>
                  <a:t>cu_height</a:t>
                </a:r>
                <a:endParaRPr lang="en-US" dirty="0" smtClean="0"/>
              </a:p>
              <a:p>
                <a:r>
                  <a:rPr lang="en-US" dirty="0" smtClean="0"/>
                  <a:t>It also disables all early termination checks for BDOF</a:t>
                </a:r>
              </a:p>
              <a:p>
                <a:pPr lvl="1"/>
                <a:r>
                  <a:rPr lang="en-US" dirty="0" smtClean="0"/>
                  <a:t>Average decoding time increases by 5%</a:t>
                </a:r>
              </a:p>
              <a:p>
                <a:endParaRPr lang="en-US" dirty="0"/>
              </a:p>
              <a:p>
                <a:r>
                  <a:rPr lang="en-US" dirty="0" smtClean="0"/>
                  <a:t>Proposed method when CU applies both DMVR and BDOF</a:t>
                </a:r>
              </a:p>
              <a:p>
                <a:pPr lvl="1"/>
                <a:r>
                  <a:rPr lang="en-US" dirty="0" smtClean="0"/>
                  <a:t>Use costs computed for DMVR using bilinear interpolated samples to perform early termination for BDOF</a:t>
                </a:r>
              </a:p>
              <a:p>
                <a:pPr lvl="2"/>
                <a:r>
                  <a:rPr lang="en-US" dirty="0" smtClean="0"/>
                  <a:t>Case when the delta MV falls on the boundary of the refinement range</a:t>
                </a:r>
              </a:p>
              <a:p>
                <a:pPr lvl="3"/>
                <a:r>
                  <a:rPr lang="en-US" dirty="0" smtClean="0"/>
                  <a:t>Use the evaluated SAD cost corresponding to this search point</a:t>
                </a:r>
              </a:p>
              <a:p>
                <a:pPr lvl="2"/>
                <a:r>
                  <a:rPr lang="en-US" dirty="0" smtClean="0"/>
                  <a:t>Case when parametric error surface based refined MV is obtained</a:t>
                </a:r>
              </a:p>
              <a:p>
                <a:pPr lvl="3"/>
                <a:r>
                  <a:rPr lang="en-US" dirty="0" smtClean="0"/>
                  <a:t>Compute a derived cost using the same </a:t>
                </a:r>
                <a:r>
                  <a:rPr lang="en-US" dirty="0" err="1" smtClean="0"/>
                  <a:t>parameteric</a:t>
                </a:r>
                <a:r>
                  <a:rPr lang="en-US" dirty="0" smtClean="0"/>
                  <a:t> error surface using the following:</a:t>
                </a:r>
              </a:p>
              <a:p>
                <a:pPr lvl="4"/>
                <a14:m>
                  <m:oMath xmlns:m="http://schemas.openxmlformats.org/officeDocument/2006/math">
                    <m:r>
                      <a:rPr lang="en-CA" sz="1600" i="1"/>
                      <m:t>𝐷𝑒𝑟𝑖𝑣𝑒</m:t>
                    </m:r>
                    <m:sSub>
                      <m:sSubPr>
                        <m:ctrlPr>
                          <a:rPr lang="en-US" sz="1600" i="1"/>
                        </m:ctrlPr>
                      </m:sSubPr>
                      <m:e>
                        <m:r>
                          <a:rPr lang="en-CA" sz="1600" i="1"/>
                          <m:t>𝑑</m:t>
                        </m:r>
                      </m:e>
                      <m:sub>
                        <m:r>
                          <a:rPr lang="en-CA" sz="1600" i="1"/>
                          <m:t>𝐶𝑜𝑠𝑡</m:t>
                        </m:r>
                      </m:sub>
                    </m:sSub>
                    <m:r>
                      <a:rPr lang="en-CA" sz="1600"/>
                      <m:t>=</m:t>
                    </m:r>
                    <m:r>
                      <a:rPr lang="en-CA" sz="1600" i="1"/>
                      <m:t>𝐸</m:t>
                    </m:r>
                    <m:d>
                      <m:dPr>
                        <m:ctrlPr>
                          <a:rPr lang="en-US" sz="1600" i="1"/>
                        </m:ctrlPr>
                      </m:dPr>
                      <m:e>
                        <m:r>
                          <a:rPr lang="en-CA" sz="1600"/>
                          <m:t>0,0</m:t>
                        </m:r>
                      </m:e>
                    </m:d>
                    <m:r>
                      <a:rPr lang="en-CA" sz="1600" i="1"/>
                      <m:t>−</m:t>
                    </m:r>
                    <m:r>
                      <a:rPr lang="en-CA" sz="1600"/>
                      <m:t> </m:t>
                    </m:r>
                    <m:f>
                      <m:fPr>
                        <m:ctrlPr>
                          <a:rPr lang="en-US" sz="1600" i="1"/>
                        </m:ctrlPr>
                      </m:fPr>
                      <m:num>
                        <m:r>
                          <a:rPr lang="en-CA" sz="1600" i="1"/>
                          <m:t>𝑥</m:t>
                        </m:r>
                        <m:r>
                          <a:rPr lang="en-CA" sz="1600" i="1"/>
                          <m:t>0∗</m:t>
                        </m:r>
                        <m:d>
                          <m:dPr>
                            <m:ctrlPr>
                              <a:rPr lang="en-US" sz="1600" i="1"/>
                            </m:ctrlPr>
                          </m:dPr>
                          <m:e>
                            <m:r>
                              <a:rPr lang="en-CA" sz="1600" i="1"/>
                              <m:t>𝐸</m:t>
                            </m:r>
                            <m:d>
                              <m:dPr>
                                <m:ctrlPr>
                                  <a:rPr lang="en-US" sz="1600" i="1"/>
                                </m:ctrlPr>
                              </m:dPr>
                              <m:e>
                                <m:r>
                                  <a:rPr lang="en-CA" sz="1600" i="1"/>
                                  <m:t>−</m:t>
                                </m:r>
                                <m:r>
                                  <a:rPr lang="en-CA" sz="1600"/>
                                  <m:t>1,0</m:t>
                                </m:r>
                              </m:e>
                            </m:d>
                            <m:r>
                              <a:rPr lang="en-CA" sz="1600" i="1"/>
                              <m:t>−</m:t>
                            </m:r>
                            <m:r>
                              <a:rPr lang="en-CA" sz="1600" i="1"/>
                              <m:t>𝐸</m:t>
                            </m:r>
                            <m:d>
                              <m:dPr>
                                <m:ctrlPr>
                                  <a:rPr lang="en-US" sz="1600" i="1"/>
                                </m:ctrlPr>
                              </m:dPr>
                              <m:e>
                                <m:r>
                                  <a:rPr lang="en-CA" sz="1600"/>
                                  <m:t>1,0</m:t>
                                </m:r>
                              </m:e>
                            </m:d>
                          </m:e>
                        </m:d>
                      </m:num>
                      <m:den>
                        <m:r>
                          <a:rPr lang="en-CA" sz="1600"/>
                          <m:t>4</m:t>
                        </m:r>
                      </m:den>
                    </m:f>
                    <m:r>
                      <a:rPr lang="en-CA" sz="1600" i="1"/>
                      <m:t>−</m:t>
                    </m:r>
                    <m:r>
                      <a:rPr lang="en-CA" sz="1600"/>
                      <m:t> </m:t>
                    </m:r>
                    <m:f>
                      <m:fPr>
                        <m:ctrlPr>
                          <a:rPr lang="en-US" sz="1600" i="1"/>
                        </m:ctrlPr>
                      </m:fPr>
                      <m:num>
                        <m:r>
                          <a:rPr lang="en-CA" sz="1600" i="1"/>
                          <m:t>𝑦</m:t>
                        </m:r>
                        <m:r>
                          <a:rPr lang="en-CA" sz="1600" i="1"/>
                          <m:t>0∗</m:t>
                        </m:r>
                        <m:r>
                          <a:rPr lang="en-CA" sz="1600"/>
                          <m:t>(</m:t>
                        </m:r>
                        <m:r>
                          <a:rPr lang="en-CA" sz="1600" i="1"/>
                          <m:t>𝐸</m:t>
                        </m:r>
                        <m:d>
                          <m:dPr>
                            <m:ctrlPr>
                              <a:rPr lang="en-US" sz="1600" i="1"/>
                            </m:ctrlPr>
                          </m:dPr>
                          <m:e>
                            <m:r>
                              <a:rPr lang="en-CA" sz="1600"/>
                              <m:t>0,</m:t>
                            </m:r>
                            <m:r>
                              <a:rPr lang="en-CA" sz="1600" i="1"/>
                              <m:t>−</m:t>
                            </m:r>
                            <m:r>
                              <a:rPr lang="en-CA" sz="1600"/>
                              <m:t>1</m:t>
                            </m:r>
                          </m:e>
                        </m:d>
                        <m:r>
                          <a:rPr lang="en-CA" sz="1600" i="1"/>
                          <m:t>−</m:t>
                        </m:r>
                        <m:r>
                          <a:rPr lang="en-CA" sz="1600" i="1"/>
                          <m:t>𝐸</m:t>
                        </m:r>
                        <m:d>
                          <m:dPr>
                            <m:ctrlPr>
                              <a:rPr lang="en-US" sz="1600" i="1"/>
                            </m:ctrlPr>
                          </m:dPr>
                          <m:e>
                            <m:r>
                              <a:rPr lang="en-CA" sz="1600"/>
                              <m:t>0,1</m:t>
                            </m:r>
                          </m:e>
                        </m:d>
                        <m:r>
                          <a:rPr lang="en-CA" sz="1600"/>
                          <m:t>)</m:t>
                        </m:r>
                      </m:num>
                      <m:den>
                        <m:r>
                          <a:rPr lang="en-CA" sz="1600"/>
                          <m:t>4</m:t>
                        </m:r>
                      </m:den>
                    </m:f>
                  </m:oMath>
                </a14:m>
                <a:endParaRPr lang="en-US" sz="1600" dirty="0" smtClean="0"/>
              </a:p>
              <a:p>
                <a:pPr lvl="4"/>
                <a:r>
                  <a:rPr lang="en-US" sz="1600" dirty="0" smtClean="0"/>
                  <a:t>Where E(</a:t>
                </a:r>
                <a:r>
                  <a:rPr lang="en-US" sz="1600" dirty="0" err="1" smtClean="0"/>
                  <a:t>x,y</a:t>
                </a:r>
                <a:r>
                  <a:rPr lang="en-US" sz="1600" dirty="0" smtClean="0"/>
                  <a:t>) are the evaluated integer delta MV SAD costs, (x0, y0) corresponds to the sub-pixel delta MV obtained using error surface</a:t>
                </a:r>
                <a:endParaRPr lang="en-US" sz="1600" dirty="0" smtClean="0"/>
              </a:p>
              <a:p>
                <a:pPr lvl="1"/>
                <a:endParaRPr lang="en-US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73426"/>
                <a:ext cx="8229600" cy="5052739"/>
              </a:xfrm>
              <a:blipFill rotWithShape="0">
                <a:blip r:embed="rId2"/>
                <a:stretch>
                  <a:fillRect l="-444" t="-603" b="-26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580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0"/>
            <a:ext cx="8229600" cy="5126065"/>
          </a:xfrm>
        </p:spPr>
        <p:txBody>
          <a:bodyPr/>
          <a:lstStyle/>
          <a:p>
            <a:r>
              <a:rPr lang="en-US" dirty="0" smtClean="0"/>
              <a:t>No need for a dedicated SAD computation unit for BDOF</a:t>
            </a:r>
          </a:p>
          <a:p>
            <a:r>
              <a:rPr lang="en-US" dirty="0" smtClean="0"/>
              <a:t>Non-DMVR BDOF cases do not perform early termination check</a:t>
            </a:r>
          </a:p>
          <a:p>
            <a:r>
              <a:rPr lang="en-US" dirty="0" smtClean="0"/>
              <a:t>BDOF can be clock-gated in hardware based on DMVR cost</a:t>
            </a:r>
          </a:p>
          <a:p>
            <a:pPr lvl="1"/>
            <a:r>
              <a:rPr lang="en-US" dirty="0" smtClean="0"/>
              <a:t>Average power reduction</a:t>
            </a:r>
          </a:p>
          <a:p>
            <a:r>
              <a:rPr lang="en-US" dirty="0" smtClean="0"/>
              <a:t>Software implementations get almost the same savings as with earlier two-level early exit check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564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4431323"/>
            <a:ext cx="8546123" cy="2158946"/>
          </a:xfrm>
        </p:spPr>
        <p:txBody>
          <a:bodyPr/>
          <a:lstStyle/>
          <a:p>
            <a:r>
              <a:rPr lang="en-US" dirty="0" smtClean="0"/>
              <a:t>Very little BD-RATE </a:t>
            </a:r>
            <a:r>
              <a:rPr lang="en-US" dirty="0" smtClean="0"/>
              <a:t>impact</a:t>
            </a:r>
          </a:p>
          <a:p>
            <a:r>
              <a:rPr lang="en-US" dirty="0" smtClean="0"/>
              <a:t>4% reduction in average decoding time</a:t>
            </a:r>
            <a:endParaRPr lang="en-US" dirty="0" smtClean="0"/>
          </a:p>
          <a:p>
            <a:r>
              <a:rPr lang="en-US" dirty="0" smtClean="0"/>
              <a:t>So, performance is nearly on par with earlier DCTIF </a:t>
            </a:r>
            <a:r>
              <a:rPr lang="en-US" dirty="0" err="1" smtClean="0"/>
              <a:t>predited</a:t>
            </a:r>
            <a:r>
              <a:rPr lang="en-US" dirty="0" smtClean="0"/>
              <a:t> samples based early exit check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810" y="1186248"/>
            <a:ext cx="108377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403641"/>
              </p:ext>
            </p:extLst>
          </p:nvPr>
        </p:nvGraphicFramePr>
        <p:xfrm>
          <a:off x="1547080" y="1000100"/>
          <a:ext cx="5952758" cy="3205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Worksheet" r:id="rId3" imgW="3779224" imgH="2035845" progId="Excel.Sheet.12">
                  <p:embed/>
                </p:oleObj>
              </mc:Choice>
              <mc:Fallback>
                <p:oleObj name="Worksheet" r:id="rId3" imgW="3779224" imgH="203584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7080" y="1000100"/>
                        <a:ext cx="5952758" cy="32051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642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There are other similar proposals at this meeting</a:t>
            </a:r>
          </a:p>
          <a:p>
            <a:pPr lvl="1"/>
            <a:r>
              <a:rPr lang="en-US" dirty="0" smtClean="0"/>
              <a:t>Key difference is that the error surface based cost estimate is used in this experiment</a:t>
            </a:r>
          </a:p>
          <a:p>
            <a:pPr lvl="1"/>
            <a:r>
              <a:rPr lang="en-US" dirty="0" smtClean="0"/>
              <a:t>Results are reported on top of CE9-2.6 which harmonizes DMVR and BDOF application block sizes</a:t>
            </a:r>
          </a:p>
          <a:p>
            <a:pPr lvl="1"/>
            <a:endParaRPr lang="en-US" dirty="0"/>
          </a:p>
          <a:p>
            <a:r>
              <a:rPr lang="en-US" dirty="0" smtClean="0"/>
              <a:t>Results indicate that there is negligible BD-RATE impact with a good average decoding time reduction (on par with earlier 2-level early termination check)</a:t>
            </a:r>
          </a:p>
          <a:p>
            <a:endParaRPr lang="en-US" dirty="0"/>
          </a:p>
          <a:p>
            <a:r>
              <a:rPr lang="en-US" dirty="0" smtClean="0"/>
              <a:t>Allows saving average power as decision is known ahead of time in hardware</a:t>
            </a:r>
          </a:p>
          <a:p>
            <a:endParaRPr lang="en-US" dirty="0"/>
          </a:p>
          <a:p>
            <a:r>
              <a:rPr lang="en-US" dirty="0" smtClean="0"/>
              <a:t>It is requested that this method be further studied in 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Thanks to </a:t>
            </a:r>
            <a:r>
              <a:rPr lang="en-US" dirty="0" smtClean="0"/>
              <a:t>Panasonic</a:t>
            </a:r>
            <a:r>
              <a:rPr lang="en-US" dirty="0" smtClean="0"/>
              <a:t> </a:t>
            </a:r>
            <a:r>
              <a:rPr lang="en-US" dirty="0" smtClean="0"/>
              <a:t>for Cross-checking!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16675</TotalTime>
  <Words>305</Words>
  <Application>Microsoft Office PowerPoint</Application>
  <PresentationFormat>On-screen Show (4:3)</PresentationFormat>
  <Paragraphs>40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Wingdings</vt:lpstr>
      <vt:lpstr>Ittiam Template</vt:lpstr>
      <vt:lpstr>Microsoft Excel Worksheet</vt:lpstr>
      <vt:lpstr>JVET-N0296  CE9-related: DMVR costs based early termination for BDOF in CE9-2.6</vt:lpstr>
      <vt:lpstr>Proposed Method</vt:lpstr>
      <vt:lpstr>Benefits</vt:lpstr>
      <vt:lpstr>Results</vt:lpstr>
      <vt:lpstr>Conclusions</vt:lpstr>
      <vt:lpstr>Thanks to Panasonic for Cross-checking!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212</cp:revision>
  <dcterms:created xsi:type="dcterms:W3CDTF">2018-06-26T03:17:57Z</dcterms:created>
  <dcterms:modified xsi:type="dcterms:W3CDTF">2019-03-19T18:32:13Z</dcterms:modified>
</cp:coreProperties>
</file>