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316" r:id="rId3"/>
    <p:sldId id="315" r:id="rId4"/>
    <p:sldId id="293" r:id="rId5"/>
    <p:sldId id="28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3D2E"/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47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3/19/2019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3/19/2019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3/19/2019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3/19/2019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1" y="2184698"/>
            <a:ext cx="8093641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JVET-N0292</a:t>
            </a:r>
            <a:r>
              <a:rPr lang="en-CA" sz="3200" dirty="0" smtClean="0"/>
              <a:t>  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US" sz="1800" b="0" dirty="0"/>
              <a:t>CE9-related: Reference sample access constraints at VPDU level for DMVR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126065"/>
          </a:xfrm>
        </p:spPr>
        <p:txBody>
          <a:bodyPr/>
          <a:lstStyle/>
          <a:p>
            <a:r>
              <a:rPr lang="en-US" dirty="0" smtClean="0"/>
              <a:t>For </a:t>
            </a:r>
            <a:r>
              <a:rPr lang="en-US" dirty="0" err="1" smtClean="0"/>
              <a:t>Cus</a:t>
            </a:r>
            <a:r>
              <a:rPr lang="en-US" dirty="0" smtClean="0"/>
              <a:t> spanning multiple VPDUs (e.g. 128x128, 128x64, 64x128 </a:t>
            </a:r>
            <a:r>
              <a:rPr lang="en-US" dirty="0" err="1" smtClean="0"/>
              <a:t>Cus</a:t>
            </a:r>
            <a:r>
              <a:rPr lang="en-US" dirty="0" smtClean="0"/>
              <a:t>), each VPDU should access no more than (64 + 7) x (64 + 7) luma reference samples per reference</a:t>
            </a:r>
          </a:p>
          <a:p>
            <a:pPr lvl="1"/>
            <a:r>
              <a:rPr lang="en-US" dirty="0" smtClean="0"/>
              <a:t>For </a:t>
            </a:r>
            <a:r>
              <a:rPr lang="en-US" dirty="0" err="1" smtClean="0"/>
              <a:t>chroma</a:t>
            </a:r>
            <a:r>
              <a:rPr lang="en-US" dirty="0" smtClean="0"/>
              <a:t>, restricted to not access more than (32 + 3) x (32 + 3) </a:t>
            </a:r>
            <a:r>
              <a:rPr lang="en-US" dirty="0" err="1" smtClean="0"/>
              <a:t>chroma</a:t>
            </a:r>
            <a:r>
              <a:rPr lang="en-US" dirty="0" smtClean="0"/>
              <a:t> reference samples per component per reference</a:t>
            </a:r>
          </a:p>
          <a:p>
            <a:pPr lvl="1"/>
            <a:r>
              <a:rPr lang="en-US" dirty="0" smtClean="0"/>
              <a:t>Padded reference sample values are used when refined MVs require sample values at positions beyond the restricted range</a:t>
            </a:r>
          </a:p>
          <a:p>
            <a:pPr lvl="1"/>
            <a:endParaRPr lang="en-US" dirty="0"/>
          </a:p>
          <a:p>
            <a:r>
              <a:rPr lang="en-US" dirty="0" smtClean="0"/>
              <a:t>Currently, these CUs access up to (64 + 9) x (64 + 9) luma reference samples per reference</a:t>
            </a:r>
            <a:endParaRPr lang="en-US" dirty="0"/>
          </a:p>
          <a:p>
            <a:pPr lvl="1"/>
            <a:r>
              <a:rPr lang="en-US" dirty="0" smtClean="0"/>
              <a:t>For </a:t>
            </a:r>
            <a:r>
              <a:rPr lang="en-US" dirty="0" err="1" smtClean="0"/>
              <a:t>chroma</a:t>
            </a:r>
            <a:r>
              <a:rPr lang="en-US" dirty="0" smtClean="0"/>
              <a:t>, access up to (32 + 5) x ( 32 + 5) is possible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restriction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461331" y="4946845"/>
            <a:ext cx="1845892" cy="9742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>
            <a:stCxn id="4" idx="0"/>
            <a:endCxn id="4" idx="2"/>
          </p:cNvCxnSpPr>
          <p:nvPr/>
        </p:nvCxnSpPr>
        <p:spPr>
          <a:xfrm>
            <a:off x="2384277" y="4946845"/>
            <a:ext cx="0" cy="974221"/>
          </a:xfrm>
          <a:prstGeom prst="line">
            <a:avLst/>
          </a:prstGeom>
          <a:ln w="12700"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2384277" y="4630651"/>
            <a:ext cx="658026" cy="649480"/>
          </a:xfrm>
          <a:prstGeom prst="straightConnector1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939754" y="4445985"/>
            <a:ext cx="1683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VPDU boundary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87799" y="5941499"/>
            <a:ext cx="1192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128x64 CU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4941605" y="4573971"/>
            <a:ext cx="1845892" cy="1719967"/>
            <a:chOff x="5050564" y="4247260"/>
            <a:chExt cx="1845892" cy="1719967"/>
          </a:xfrm>
        </p:grpSpPr>
        <p:sp>
          <p:nvSpPr>
            <p:cNvPr id="11" name="Rectangle 10"/>
            <p:cNvSpPr/>
            <p:nvPr/>
          </p:nvSpPr>
          <p:spPr>
            <a:xfrm>
              <a:off x="5469308" y="4349809"/>
              <a:ext cx="931492" cy="93032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349667" y="4247260"/>
              <a:ext cx="1247686" cy="1170774"/>
            </a:xfrm>
            <a:prstGeom prst="rect">
              <a:avLst/>
            </a:prstGeom>
            <a:noFill/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5050564" y="5519159"/>
              <a:ext cx="717847" cy="448068"/>
              <a:chOff x="5050564" y="5519159"/>
              <a:chExt cx="717847" cy="448068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5349667" y="5529129"/>
                <a:ext cx="0" cy="22219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5450792" y="5519159"/>
                <a:ext cx="0" cy="22219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Arrow Connector 16"/>
              <p:cNvCxnSpPr/>
              <p:nvPr/>
            </p:nvCxnSpPr>
            <p:spPr>
              <a:xfrm>
                <a:off x="5050564" y="5674407"/>
                <a:ext cx="299103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Arrow Connector 17"/>
              <p:cNvCxnSpPr/>
              <p:nvPr/>
            </p:nvCxnSpPr>
            <p:spPr>
              <a:xfrm flipH="1">
                <a:off x="5469308" y="5674407"/>
                <a:ext cx="299103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5242845" y="5690228"/>
                <a:ext cx="30970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tx2"/>
                    </a:solidFill>
                  </a:rPr>
                  <a:t>-3</a:t>
                </a:r>
                <a:endParaRPr lang="en-US" sz="1200" dirty="0">
                  <a:solidFill>
                    <a:schemeClr val="tx2"/>
                  </a:solidFill>
                </a:endParaRPr>
              </a:p>
            </p:txBody>
          </p:sp>
        </p:grpSp>
        <p:cxnSp>
          <p:nvCxnSpPr>
            <p:cNvPr id="22" name="Straight Connector 21"/>
            <p:cNvCxnSpPr/>
            <p:nvPr/>
          </p:nvCxnSpPr>
          <p:spPr>
            <a:xfrm>
              <a:off x="6365345" y="5509596"/>
              <a:ext cx="0" cy="2221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6594660" y="5499626"/>
              <a:ext cx="0" cy="2221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/>
            <p:nvPr/>
          </p:nvCxnSpPr>
          <p:spPr>
            <a:xfrm>
              <a:off x="6066242" y="5654874"/>
              <a:ext cx="29910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/>
            <p:cNvCxnSpPr/>
            <p:nvPr/>
          </p:nvCxnSpPr>
          <p:spPr>
            <a:xfrm flipH="1">
              <a:off x="6597353" y="5640224"/>
              <a:ext cx="29910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6234163" y="5671964"/>
              <a:ext cx="49564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2"/>
                  </a:solidFill>
                </a:rPr>
                <a:t>+4+2</a:t>
              </a:r>
              <a:endParaRPr lang="en-US" sz="1200" dirty="0">
                <a:solidFill>
                  <a:schemeClr val="tx2"/>
                </a:solidFill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5079420" y="6227290"/>
            <a:ext cx="1817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Before restriction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7369666" y="4658256"/>
            <a:ext cx="931492" cy="93032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7250025" y="4555707"/>
            <a:ext cx="1193220" cy="1170774"/>
          </a:xfrm>
          <a:prstGeom prst="rect">
            <a:avLst/>
          </a:prstGeom>
          <a:noFill/>
          <a:ln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6950922" y="5827606"/>
            <a:ext cx="717847" cy="448068"/>
            <a:chOff x="5050564" y="5519159"/>
            <a:chExt cx="717847" cy="448068"/>
          </a:xfrm>
        </p:grpSpPr>
        <p:cxnSp>
          <p:nvCxnSpPr>
            <p:cNvPr id="41" name="Straight Connector 40"/>
            <p:cNvCxnSpPr/>
            <p:nvPr/>
          </p:nvCxnSpPr>
          <p:spPr>
            <a:xfrm>
              <a:off x="5349667" y="5529129"/>
              <a:ext cx="0" cy="2221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5450792" y="5519159"/>
              <a:ext cx="0" cy="2221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42"/>
            <p:cNvCxnSpPr/>
            <p:nvPr/>
          </p:nvCxnSpPr>
          <p:spPr>
            <a:xfrm>
              <a:off x="5050564" y="5674407"/>
              <a:ext cx="29910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/>
            <p:cNvCxnSpPr/>
            <p:nvPr/>
          </p:nvCxnSpPr>
          <p:spPr>
            <a:xfrm flipH="1">
              <a:off x="5469308" y="5674407"/>
              <a:ext cx="29910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44"/>
            <p:cNvSpPr txBox="1"/>
            <p:nvPr/>
          </p:nvSpPr>
          <p:spPr>
            <a:xfrm>
              <a:off x="5242845" y="5690228"/>
              <a:ext cx="309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chemeClr val="tx2"/>
                  </a:solidFill>
                </a:rPr>
                <a:t>-3</a:t>
              </a:r>
              <a:endParaRPr lang="en-US" sz="1200" dirty="0">
                <a:solidFill>
                  <a:schemeClr val="tx2"/>
                </a:solidFill>
              </a:endParaRPr>
            </a:p>
          </p:txBody>
        </p:sp>
      </p:grpSp>
      <p:cxnSp>
        <p:nvCxnSpPr>
          <p:cNvPr id="36" name="Straight Connector 35"/>
          <p:cNvCxnSpPr/>
          <p:nvPr/>
        </p:nvCxnSpPr>
        <p:spPr>
          <a:xfrm>
            <a:off x="8265703" y="5818043"/>
            <a:ext cx="0" cy="222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8452288" y="5808073"/>
            <a:ext cx="0" cy="2221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>
            <a:off x="7966600" y="5963321"/>
            <a:ext cx="2991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H="1">
            <a:off x="8443245" y="5947402"/>
            <a:ext cx="29910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8185821" y="5973185"/>
            <a:ext cx="340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2"/>
                </a:solidFill>
              </a:rPr>
              <a:t>+4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63447" y="6250184"/>
            <a:ext cx="1672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After restriction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118549" y="6513081"/>
            <a:ext cx="3548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VPDU level reference sample access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489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199" y="4431323"/>
            <a:ext cx="8546123" cy="2158946"/>
          </a:xfrm>
        </p:spPr>
        <p:txBody>
          <a:bodyPr/>
          <a:lstStyle/>
          <a:p>
            <a:r>
              <a:rPr lang="en-US" dirty="0" smtClean="0"/>
              <a:t>No impact on </a:t>
            </a:r>
            <a:r>
              <a:rPr lang="en-US" dirty="0" smtClean="0"/>
              <a:t>BD-RATE with the restriction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sz="1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482810" y="1186248"/>
            <a:ext cx="1083776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9774450"/>
              </p:ext>
            </p:extLst>
          </p:nvPr>
        </p:nvGraphicFramePr>
        <p:xfrm>
          <a:off x="1775680" y="1089299"/>
          <a:ext cx="5776352" cy="31101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Worksheet" r:id="rId3" imgW="3779224" imgH="2035845" progId="Excel.Sheet.12">
                  <p:embed/>
                </p:oleObj>
              </mc:Choice>
              <mc:Fallback>
                <p:oleObj name="Worksheet" r:id="rId3" imgW="3779224" imgH="203584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5680" y="1089299"/>
                        <a:ext cx="5776352" cy="31101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07584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02724"/>
            <a:ext cx="8229600" cy="5082746"/>
          </a:xfrm>
        </p:spPr>
        <p:txBody>
          <a:bodyPr/>
          <a:lstStyle/>
          <a:p>
            <a:r>
              <a:rPr lang="en-US" dirty="0" smtClean="0"/>
              <a:t>For CUs spanning multiple VPDUs, VPDU level reference sample access is proposed in a manner that is independent of the refinement range and only depends on the unrefined MVs</a:t>
            </a:r>
          </a:p>
          <a:p>
            <a:pPr lvl="1"/>
            <a:endParaRPr lang="en-US" dirty="0"/>
          </a:p>
          <a:p>
            <a:endParaRPr lang="en-US" dirty="0"/>
          </a:p>
          <a:p>
            <a:r>
              <a:rPr lang="en-US" dirty="0" smtClean="0"/>
              <a:t>The BDRATE impact with the restriction is negligible</a:t>
            </a:r>
          </a:p>
          <a:p>
            <a:endParaRPr lang="en-US" dirty="0"/>
          </a:p>
          <a:p>
            <a:r>
              <a:rPr lang="en-US" dirty="0" smtClean="0"/>
              <a:t>It is requested that the restriction be adopted into the next VTM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49218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Hisilicon </a:t>
            </a:r>
            <a:r>
              <a:rPr lang="en-US" dirty="0" smtClean="0"/>
              <a:t>for Cross-checking!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16283</TotalTime>
  <Words>220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Wingdings</vt:lpstr>
      <vt:lpstr>Ittiam Template</vt:lpstr>
      <vt:lpstr>Microsoft Excel Worksheet</vt:lpstr>
      <vt:lpstr>JVET-N0292   CE9-related: Reference sample access constraints at VPDU level for DMVR</vt:lpstr>
      <vt:lpstr>Proposed restriction</vt:lpstr>
      <vt:lpstr>Results</vt:lpstr>
      <vt:lpstr>Conclusions</vt:lpstr>
      <vt:lpstr>Thanks to Hisilicon for Cross-checking!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186</cp:revision>
  <dcterms:created xsi:type="dcterms:W3CDTF">2018-06-26T03:17:57Z</dcterms:created>
  <dcterms:modified xsi:type="dcterms:W3CDTF">2019-03-19T10:55:43Z</dcterms:modified>
</cp:coreProperties>
</file>