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1898" r:id="rId3"/>
    <p:sldId id="1904" r:id="rId4"/>
    <p:sldId id="1905" r:id="rId5"/>
    <p:sldId id="1906" r:id="rId6"/>
    <p:sldId id="1895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62" d="100"/>
          <a:sy n="162" d="100"/>
        </p:scale>
        <p:origin x="558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18/03/2019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3/18/2019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837" y="335117"/>
            <a:ext cx="7172326" cy="369332"/>
          </a:xfrm>
        </p:spPr>
        <p:txBody>
          <a:bodyPr>
            <a:spAutoFit/>
          </a:bodyPr>
          <a:lstStyle/>
          <a:p>
            <a:pPr algn="ctr"/>
            <a:r>
              <a:rPr lang="en-US" dirty="0"/>
              <a:t>CE4-related: Simplified coding of the MVP index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JVET-N0287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Chen, T. Poirier, A. Robert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873125"/>
            <a:ext cx="8583613" cy="137929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VTM-4.0 AMVP mode</a:t>
            </a:r>
            <a:endParaRPr lang="en-US" sz="1600" dirty="0"/>
          </a:p>
          <a:p>
            <a:pPr lvl="2"/>
            <a:r>
              <a:rPr lang="en-US" sz="1400" dirty="0"/>
              <a:t>2 MV prediction candidates are considered</a:t>
            </a:r>
          </a:p>
          <a:p>
            <a:pPr lvl="2"/>
            <a:r>
              <a:rPr lang="en-US" sz="1400" dirty="0"/>
              <a:t>The MV predictors used for a CU are signaled by two flag: </a:t>
            </a:r>
            <a:r>
              <a:rPr lang="en-US" sz="1400" b="1" dirty="0"/>
              <a:t>mvp_l0_flag</a:t>
            </a:r>
            <a:r>
              <a:rPr lang="en-US" sz="1400" dirty="0"/>
              <a:t> and </a:t>
            </a:r>
            <a:r>
              <a:rPr lang="en-US" sz="1400" b="1" dirty="0"/>
              <a:t>mvp_l1_flag</a:t>
            </a:r>
          </a:p>
          <a:p>
            <a:pPr lvl="2"/>
            <a:r>
              <a:rPr lang="en-US" sz="1400" b="1" dirty="0"/>
              <a:t>mvp_l0_flag</a:t>
            </a:r>
            <a:r>
              <a:rPr lang="en-US" sz="1400" dirty="0"/>
              <a:t> and </a:t>
            </a:r>
            <a:r>
              <a:rPr lang="en-US" sz="1400" b="1" dirty="0"/>
              <a:t>mvp_l1_flag </a:t>
            </a:r>
            <a:r>
              <a:rPr lang="en-US" sz="1400" dirty="0"/>
              <a:t>are context-based coded</a:t>
            </a:r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9409"/>
            <a:ext cx="8583613" cy="1471630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Proposed</a:t>
            </a:r>
          </a:p>
          <a:p>
            <a:pPr lvl="2"/>
            <a:r>
              <a:rPr lang="en-US" sz="1600" dirty="0"/>
              <a:t>Bypass coding of </a:t>
            </a:r>
            <a:r>
              <a:rPr lang="en-US" sz="1600" b="1" dirty="0"/>
              <a:t>mvp_l0_flag</a:t>
            </a:r>
            <a:r>
              <a:rPr lang="en-US" sz="1600" dirty="0"/>
              <a:t> and </a:t>
            </a:r>
            <a:r>
              <a:rPr lang="en-US" sz="1600" b="1" dirty="0"/>
              <a:t>mvp_l1_flag </a:t>
            </a:r>
          </a:p>
          <a:p>
            <a:pPr lvl="2"/>
            <a:r>
              <a:rPr lang="en-US" sz="1600" dirty="0"/>
              <a:t>Applied in AMVP, Affine AMVP and IBC AMVP</a:t>
            </a:r>
            <a:endParaRPr lang="en-US" sz="1800" dirty="0"/>
          </a:p>
          <a:p>
            <a:pPr lvl="2"/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92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8544"/>
            <a:ext cx="8583613" cy="1056132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Results</a:t>
            </a:r>
          </a:p>
          <a:p>
            <a:pPr lvl="2"/>
            <a:r>
              <a:rPr lang="en-US" sz="1400" b="1" dirty="0"/>
              <a:t>RA: 0.02%</a:t>
            </a:r>
          </a:p>
          <a:p>
            <a:pPr lvl="2"/>
            <a:r>
              <a:rPr lang="en-US" sz="1400" b="1" dirty="0"/>
              <a:t>LDB: 0.02%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1A769C-0E46-4472-BDE2-BE06393A33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87166"/>
              </p:ext>
            </p:extLst>
          </p:nvPr>
        </p:nvGraphicFramePr>
        <p:xfrm>
          <a:off x="381000" y="2197217"/>
          <a:ext cx="4160046" cy="1620399"/>
        </p:xfrm>
        <a:graphic>
          <a:graphicData uri="http://schemas.openxmlformats.org/drawingml/2006/table">
            <a:tbl>
              <a:tblPr/>
              <a:tblGrid>
                <a:gridCol w="979536">
                  <a:extLst>
                    <a:ext uri="{9D8B030D-6E8A-4147-A177-3AD203B41FA5}">
                      <a16:colId xmlns:a16="http://schemas.microsoft.com/office/drawing/2014/main" val="1451245006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1251881429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1175218844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2596793644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451530882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82689662"/>
                    </a:ext>
                  </a:extLst>
                </a:gridCol>
              </a:tblGrid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690534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6753434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697793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43525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65041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506507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5307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51962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6044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98979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7317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F6317A-5D26-4558-BFEB-D4BEFD264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36121"/>
              </p:ext>
            </p:extLst>
          </p:nvPr>
        </p:nvGraphicFramePr>
        <p:xfrm>
          <a:off x="4803935" y="2204081"/>
          <a:ext cx="4081621" cy="1613535"/>
        </p:xfrm>
        <a:graphic>
          <a:graphicData uri="http://schemas.openxmlformats.org/drawingml/2006/table">
            <a:tbl>
              <a:tblPr/>
              <a:tblGrid>
                <a:gridCol w="961071">
                  <a:extLst>
                    <a:ext uri="{9D8B030D-6E8A-4147-A177-3AD203B41FA5}">
                      <a16:colId xmlns:a16="http://schemas.microsoft.com/office/drawing/2014/main" val="942483531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401706946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974469572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955689549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851636415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847591751"/>
                    </a:ext>
                  </a:extLst>
                </a:gridCol>
              </a:tblGrid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2501435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512951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76940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32468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029030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743418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394363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92109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781486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50161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749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265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99321"/>
            <a:ext cx="8583613" cy="99457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600" b="1" dirty="0"/>
              <a:t>Additional Results: combination with JVET-N0286 (simplified </a:t>
            </a:r>
            <a:r>
              <a:rPr lang="en-US" sz="1600" b="1" dirty="0" err="1"/>
              <a:t>Gbi</a:t>
            </a:r>
            <a:r>
              <a:rPr lang="en-US" sz="1600" b="1" dirty="0"/>
              <a:t> index coding)</a:t>
            </a:r>
            <a:r>
              <a:rPr lang="en-US" sz="1800" b="1" dirty="0"/>
              <a:t> </a:t>
            </a:r>
          </a:p>
          <a:p>
            <a:pPr lvl="2"/>
            <a:r>
              <a:rPr lang="en-US" b="1" dirty="0"/>
              <a:t>RA: 0.02%</a:t>
            </a:r>
          </a:p>
          <a:p>
            <a:pPr lvl="2"/>
            <a:r>
              <a:rPr lang="en-US" b="1" dirty="0"/>
              <a:t>LDB: 0.03%</a:t>
            </a:r>
            <a:endParaRPr lang="en-US" sz="14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81E30C2-EEDD-47FE-AFB4-570BBA74A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301463"/>
              </p:ext>
            </p:extLst>
          </p:nvPr>
        </p:nvGraphicFramePr>
        <p:xfrm>
          <a:off x="455831" y="2206741"/>
          <a:ext cx="3702843" cy="1750695"/>
        </p:xfrm>
        <a:graphic>
          <a:graphicData uri="http://schemas.openxmlformats.org/drawingml/2006/table">
            <a:tbl>
              <a:tblPr/>
              <a:tblGrid>
                <a:gridCol w="871883">
                  <a:extLst>
                    <a:ext uri="{9D8B030D-6E8A-4147-A177-3AD203B41FA5}">
                      <a16:colId xmlns:a16="http://schemas.microsoft.com/office/drawing/2014/main" val="4093410832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2316298691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119681031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3284313026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757142059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4183529217"/>
                    </a:ext>
                  </a:extLst>
                </a:gridCol>
              </a:tblGrid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03389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817677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19511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806847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0260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009904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166006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91034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94572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262291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97601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653256-D918-4F28-B11C-13ED8C366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185631"/>
              </p:ext>
            </p:extLst>
          </p:nvPr>
        </p:nvGraphicFramePr>
        <p:xfrm>
          <a:off x="4366043" y="2206741"/>
          <a:ext cx="4235222" cy="1750694"/>
        </p:xfrm>
        <a:graphic>
          <a:graphicData uri="http://schemas.openxmlformats.org/drawingml/2006/table">
            <a:tbl>
              <a:tblPr/>
              <a:tblGrid>
                <a:gridCol w="997237">
                  <a:extLst>
                    <a:ext uri="{9D8B030D-6E8A-4147-A177-3AD203B41FA5}">
                      <a16:colId xmlns:a16="http://schemas.microsoft.com/office/drawing/2014/main" val="762545994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2994445814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1048256202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469988597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3991617071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2200111406"/>
                    </a:ext>
                  </a:extLst>
                </a:gridCol>
              </a:tblGrid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85172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29479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899426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26518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28596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3313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533909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5949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786174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97513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816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5093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686" y="963365"/>
            <a:ext cx="8583613" cy="1917906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Propose to code </a:t>
            </a:r>
            <a:r>
              <a:rPr lang="en-US" sz="1800" b="1" dirty="0"/>
              <a:t>mvp_l0_flag </a:t>
            </a:r>
            <a:r>
              <a:rPr lang="en-US" sz="1800" dirty="0"/>
              <a:t>and </a:t>
            </a:r>
            <a:r>
              <a:rPr lang="en-US" sz="1800" b="1" dirty="0"/>
              <a:t>mvp_l1_flag </a:t>
            </a:r>
            <a:r>
              <a:rPr lang="en-US" sz="1800" dirty="0"/>
              <a:t>elements in </a:t>
            </a:r>
            <a:r>
              <a:rPr lang="en-US" sz="1800" b="1" dirty="0"/>
              <a:t>bypass mode</a:t>
            </a:r>
          </a:p>
          <a:p>
            <a:pPr lvl="2"/>
            <a:r>
              <a:rPr lang="en-US" sz="1800" dirty="0"/>
              <a:t>Minor impact on coding efficiency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Suggestion: Adopt in VTM-5</a:t>
            </a:r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569</Words>
  <Application>Microsoft Office PowerPoint</Application>
  <PresentationFormat>On-screen Show (16:9)</PresentationFormat>
  <Paragraphs>245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CE4-related: Simplified coding of the MVP index</vt:lpstr>
      <vt:lpstr>JVET-N0287</vt:lpstr>
      <vt:lpstr>JVET-N0287</vt:lpstr>
      <vt:lpstr>JVET-N0287</vt:lpstr>
      <vt:lpstr>JVET-N0287</vt:lpstr>
      <vt:lpstr>JVET-N0287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2019-03-18T16:30:28Z</dcterms:modified>
</cp:coreProperties>
</file>