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1898" r:id="rId3"/>
    <p:sldId id="1904" r:id="rId4"/>
    <p:sldId id="1905" r:id="rId5"/>
    <p:sldId id="1895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3FF"/>
    <a:srgbClr val="CCFFFF"/>
    <a:srgbClr val="66CCFF"/>
    <a:srgbClr val="6699FF"/>
    <a:srgbClr val="6F5CFE"/>
    <a:srgbClr val="1A01D1"/>
    <a:srgbClr val="81708E"/>
    <a:srgbClr val="8B816F"/>
    <a:srgbClr val="005674"/>
    <a:srgbClr val="92B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92" autoAdjust="0"/>
    <p:restoredTop sz="96357" autoAdjust="0"/>
  </p:normalViewPr>
  <p:slideViewPr>
    <p:cSldViewPr snapToGrid="0">
      <p:cViewPr varScale="1">
        <p:scale>
          <a:sx n="162" d="100"/>
          <a:sy n="162" d="100"/>
        </p:scale>
        <p:origin x="558" y="13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18/03/2019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3/18/2019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5837" y="335117"/>
            <a:ext cx="7172326" cy="369332"/>
          </a:xfrm>
        </p:spPr>
        <p:txBody>
          <a:bodyPr>
            <a:spAutoFit/>
          </a:bodyPr>
          <a:lstStyle/>
          <a:p>
            <a:pPr algn="ctr"/>
            <a:r>
              <a:rPr lang="en-US" dirty="0"/>
              <a:t>CE4-related: Simplified coding of the BPWA index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JVET-N0286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March.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Chen, T. Poirier, A. Robert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JVET-N0286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45872"/>
            <a:ext cx="8583613" cy="2025628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VTM-4.0</a:t>
            </a:r>
          </a:p>
          <a:p>
            <a:pPr lvl="2"/>
            <a:r>
              <a:rPr lang="en-US" sz="1600" dirty="0"/>
              <a:t>The </a:t>
            </a:r>
            <a:r>
              <a:rPr lang="en-US" sz="1600" dirty="0" err="1"/>
              <a:t>Gbi</a:t>
            </a:r>
            <a:r>
              <a:rPr lang="en-US" sz="1600" dirty="0"/>
              <a:t> index signals the weight value in set </a:t>
            </a:r>
          </a:p>
          <a:p>
            <a:pPr lvl="3"/>
            <a:r>
              <a:rPr lang="en-US" sz="1400" dirty="0"/>
              <a:t>{-2/8,3/8,4/8,5/8,10/8} for low-delay pictures</a:t>
            </a:r>
          </a:p>
          <a:p>
            <a:pPr lvl="3"/>
            <a:r>
              <a:rPr lang="en-US" sz="1400" dirty="0"/>
              <a:t>{3/8, 4/8, 5/8} for non-low-delay pictures</a:t>
            </a:r>
          </a:p>
          <a:p>
            <a:pPr lvl="2"/>
            <a:r>
              <a:rPr lang="en-US" sz="1600" dirty="0"/>
              <a:t>TR binarized bin string with </a:t>
            </a:r>
            <a:r>
              <a:rPr lang="en-US" sz="1600" dirty="0" err="1"/>
              <a:t>cMax</a:t>
            </a:r>
            <a:r>
              <a:rPr lang="en-US" sz="1600" dirty="0"/>
              <a:t>=4 or 2 and </a:t>
            </a:r>
            <a:r>
              <a:rPr lang="en-US" sz="1600" dirty="0" err="1"/>
              <a:t>cRiceParam</a:t>
            </a:r>
            <a:r>
              <a:rPr lang="en-US" sz="1600" dirty="0"/>
              <a:t>=0</a:t>
            </a:r>
          </a:p>
          <a:p>
            <a:pPr lvl="2"/>
            <a:r>
              <a:rPr lang="en-US" sz="1600" dirty="0"/>
              <a:t>Each bin is context-based coded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655C4A5-1618-4E74-93EC-15AAF7D1DFE9}"/>
              </a:ext>
            </a:extLst>
          </p:cNvPr>
          <p:cNvGrpSpPr/>
          <p:nvPr/>
        </p:nvGrpSpPr>
        <p:grpSpPr>
          <a:xfrm>
            <a:off x="1322634" y="2815643"/>
            <a:ext cx="6420376" cy="1922611"/>
            <a:chOff x="1322634" y="2815643"/>
            <a:chExt cx="6420376" cy="192261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1E0C68B-7B40-455F-89EC-B8AF3C9ECC60}"/>
                </a:ext>
              </a:extLst>
            </p:cNvPr>
            <p:cNvSpPr/>
            <p:nvPr/>
          </p:nvSpPr>
          <p:spPr>
            <a:xfrm>
              <a:off x="1684311" y="2815643"/>
              <a:ext cx="605869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1100" dirty="0">
                  <a:ea typeface="SimSun" panose="02010600030101010101" pitchFamily="2" charset="-122"/>
                </a:rPr>
                <a:t>Table 9‑15 – Assignment of </a:t>
              </a:r>
              <a:r>
                <a:rPr lang="en-CA" sz="1100" dirty="0" err="1">
                  <a:ea typeface="SimSun" panose="02010600030101010101" pitchFamily="2" charset="-122"/>
                </a:rPr>
                <a:t>ctxInc</a:t>
              </a:r>
              <a:r>
                <a:rPr lang="en-CA" sz="1100" dirty="0">
                  <a:ea typeface="SimSun" panose="02010600030101010101" pitchFamily="2" charset="-122"/>
                </a:rPr>
                <a:t> to syntax elements with context coded bins</a:t>
              </a:r>
              <a:endParaRPr lang="en-US" sz="1100" dirty="0"/>
            </a:p>
          </p:txBody>
        </p:sp>
        <p:graphicFrame>
          <p:nvGraphicFramePr>
            <p:cNvPr id="79" name="Object 78">
              <a:extLst>
                <a:ext uri="{FF2B5EF4-FFF2-40B4-BE49-F238E27FC236}">
                  <a16:creationId xmlns:a16="http://schemas.microsoft.com/office/drawing/2014/main" id="{888D422E-B40C-423D-88A5-5CF096AFD04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56499931"/>
                </p:ext>
              </p:extLst>
            </p:nvPr>
          </p:nvGraphicFramePr>
          <p:xfrm>
            <a:off x="1322634" y="3732886"/>
            <a:ext cx="6169025" cy="1005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3" name="Document" r:id="rId3" imgW="6169341" imgH="890998" progId="Word.Document.12">
                    <p:embed/>
                  </p:oleObj>
                </mc:Choice>
                <mc:Fallback>
                  <p:oleObj name="Document" r:id="rId3" imgW="6169341" imgH="890998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22634" y="3732886"/>
                          <a:ext cx="6169025" cy="10053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" name="Object 82">
              <a:extLst>
                <a:ext uri="{FF2B5EF4-FFF2-40B4-BE49-F238E27FC236}">
                  <a16:creationId xmlns:a16="http://schemas.microsoft.com/office/drawing/2014/main" id="{F29209B0-E4D5-4D64-8FF7-BCDC87E98A3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79269387"/>
                </p:ext>
              </p:extLst>
            </p:nvPr>
          </p:nvGraphicFramePr>
          <p:xfrm>
            <a:off x="1322635" y="3075661"/>
            <a:ext cx="6169025" cy="657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4" name="Document" r:id="rId5" imgW="6169341" imgH="657453" progId="Word.Document.12">
                    <p:embed/>
                  </p:oleObj>
                </mc:Choice>
                <mc:Fallback>
                  <p:oleObj name="Document" r:id="rId5" imgW="6169341" imgH="657453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322635" y="3075661"/>
                          <a:ext cx="6169025" cy="657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C4A46EB-4CA6-49FA-A92E-0B15D249215E}"/>
                </a:ext>
              </a:extLst>
            </p:cNvPr>
            <p:cNvCxnSpPr/>
            <p:nvPr/>
          </p:nvCxnSpPr>
          <p:spPr>
            <a:xfrm>
              <a:off x="1483502" y="3484951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4B1520A-EB2C-4649-A321-7A51B17B0BD4}"/>
                </a:ext>
              </a:extLst>
            </p:cNvPr>
            <p:cNvCxnSpPr/>
            <p:nvPr/>
          </p:nvCxnSpPr>
          <p:spPr>
            <a:xfrm>
              <a:off x="7320528" y="3413166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EB95EAC9-9FE7-43EB-8BB4-7B11FA5A3CDF}"/>
                </a:ext>
              </a:extLst>
            </p:cNvPr>
            <p:cNvCxnSpPr/>
            <p:nvPr/>
          </p:nvCxnSpPr>
          <p:spPr>
            <a:xfrm>
              <a:off x="7320528" y="4418534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91C6F78-EDE6-4A82-8C43-5C0DC729E339}"/>
                </a:ext>
              </a:extLst>
            </p:cNvPr>
            <p:cNvCxnSpPr/>
            <p:nvPr/>
          </p:nvCxnSpPr>
          <p:spPr>
            <a:xfrm>
              <a:off x="1483502" y="4347129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A25E8BF1-CF76-41ED-99F1-F33984B41B0F}"/>
              </a:ext>
            </a:extLst>
          </p:cNvPr>
          <p:cNvCxnSpPr/>
          <p:nvPr/>
        </p:nvCxnSpPr>
        <p:spPr>
          <a:xfrm>
            <a:off x="2259889" y="3617784"/>
            <a:ext cx="4610367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28068906-7778-433C-BB20-C6A4B27C88E4}"/>
              </a:ext>
            </a:extLst>
          </p:cNvPr>
          <p:cNvCxnSpPr/>
          <p:nvPr/>
        </p:nvCxnSpPr>
        <p:spPr>
          <a:xfrm>
            <a:off x="2259889" y="4625970"/>
            <a:ext cx="4610367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34496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JVET-N0286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946380"/>
            <a:ext cx="8583613" cy="1117687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Proposal</a:t>
            </a:r>
          </a:p>
          <a:p>
            <a:pPr lvl="2"/>
            <a:r>
              <a:rPr lang="en-US" sz="1600" dirty="0"/>
              <a:t>Code first bin in context-based mode as in VTM-4.0</a:t>
            </a:r>
          </a:p>
          <a:p>
            <a:pPr lvl="2"/>
            <a:r>
              <a:rPr lang="en-US" sz="1600" dirty="0"/>
              <a:t>Code other bins in bypass mode =&gt; as for </a:t>
            </a:r>
            <a:r>
              <a:rPr lang="en-US" sz="1600" dirty="0" err="1"/>
              <a:t>merge_idx</a:t>
            </a:r>
            <a:endParaRPr lang="en-US" sz="16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655C4A5-1618-4E74-93EC-15AAF7D1DFE9}"/>
              </a:ext>
            </a:extLst>
          </p:cNvPr>
          <p:cNvGrpSpPr/>
          <p:nvPr/>
        </p:nvGrpSpPr>
        <p:grpSpPr>
          <a:xfrm>
            <a:off x="1322388" y="2815643"/>
            <a:ext cx="6420622" cy="1922612"/>
            <a:chOff x="1322388" y="2815643"/>
            <a:chExt cx="6420622" cy="1922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1E0C68B-7B40-455F-89EC-B8AF3C9ECC60}"/>
                </a:ext>
              </a:extLst>
            </p:cNvPr>
            <p:cNvSpPr/>
            <p:nvPr/>
          </p:nvSpPr>
          <p:spPr>
            <a:xfrm>
              <a:off x="1684311" y="2815643"/>
              <a:ext cx="605869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1100" dirty="0">
                  <a:ea typeface="SimSun" panose="02010600030101010101" pitchFamily="2" charset="-122"/>
                </a:rPr>
                <a:t>Table 9‑15 – Assignment of </a:t>
              </a:r>
              <a:r>
                <a:rPr lang="en-CA" sz="1100" dirty="0" err="1">
                  <a:ea typeface="SimSun" panose="02010600030101010101" pitchFamily="2" charset="-122"/>
                </a:rPr>
                <a:t>ctxInc</a:t>
              </a:r>
              <a:r>
                <a:rPr lang="en-CA" sz="1100" dirty="0">
                  <a:ea typeface="SimSun" panose="02010600030101010101" pitchFamily="2" charset="-122"/>
                </a:rPr>
                <a:t> to syntax elements with context coded bins</a:t>
              </a:r>
              <a:endParaRPr lang="en-US" sz="1100" dirty="0"/>
            </a:p>
          </p:txBody>
        </p:sp>
        <p:graphicFrame>
          <p:nvGraphicFramePr>
            <p:cNvPr id="79" name="Object 78">
              <a:extLst>
                <a:ext uri="{FF2B5EF4-FFF2-40B4-BE49-F238E27FC236}">
                  <a16:creationId xmlns:a16="http://schemas.microsoft.com/office/drawing/2014/main" id="{888D422E-B40C-423D-88A5-5CF096AFD04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15469593"/>
                </p:ext>
              </p:extLst>
            </p:nvPr>
          </p:nvGraphicFramePr>
          <p:xfrm>
            <a:off x="1322388" y="3735389"/>
            <a:ext cx="6169019" cy="10028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8" name="Document" r:id="rId3" imgW="6169341" imgH="890998" progId="Word.Document.12">
                    <p:embed/>
                  </p:oleObj>
                </mc:Choice>
                <mc:Fallback>
                  <p:oleObj name="Document" r:id="rId3" imgW="6169341" imgH="890998" progId="Word.Document.12">
                    <p:embed/>
                    <p:pic>
                      <p:nvPicPr>
                        <p:cNvPr id="79" name="Object 78">
                          <a:extLst>
                            <a:ext uri="{FF2B5EF4-FFF2-40B4-BE49-F238E27FC236}">
                              <a16:creationId xmlns:a16="http://schemas.microsoft.com/office/drawing/2014/main" id="{888D422E-B40C-423D-88A5-5CF096AFD04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22388" y="3735389"/>
                          <a:ext cx="6169019" cy="100286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" name="Object 82">
              <a:extLst>
                <a:ext uri="{FF2B5EF4-FFF2-40B4-BE49-F238E27FC236}">
                  <a16:creationId xmlns:a16="http://schemas.microsoft.com/office/drawing/2014/main" id="{F29209B0-E4D5-4D64-8FF7-BCDC87E98A3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322635" y="3075661"/>
            <a:ext cx="6169025" cy="657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9" name="Document" r:id="rId5" imgW="6169341" imgH="657453" progId="Word.Document.12">
                    <p:embed/>
                  </p:oleObj>
                </mc:Choice>
                <mc:Fallback>
                  <p:oleObj name="Document" r:id="rId5" imgW="6169341" imgH="657453" progId="Word.Document.12">
                    <p:embed/>
                    <p:pic>
                      <p:nvPicPr>
                        <p:cNvPr id="83" name="Object 82">
                          <a:extLst>
                            <a:ext uri="{FF2B5EF4-FFF2-40B4-BE49-F238E27FC236}">
                              <a16:creationId xmlns:a16="http://schemas.microsoft.com/office/drawing/2014/main" id="{F29209B0-E4D5-4D64-8FF7-BCDC87E98A3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322635" y="3075661"/>
                          <a:ext cx="6169025" cy="657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C4A46EB-4CA6-49FA-A92E-0B15D249215E}"/>
                </a:ext>
              </a:extLst>
            </p:cNvPr>
            <p:cNvCxnSpPr/>
            <p:nvPr/>
          </p:nvCxnSpPr>
          <p:spPr>
            <a:xfrm>
              <a:off x="1483502" y="3484951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4B1520A-EB2C-4649-A321-7A51B17B0BD4}"/>
                </a:ext>
              </a:extLst>
            </p:cNvPr>
            <p:cNvCxnSpPr/>
            <p:nvPr/>
          </p:nvCxnSpPr>
          <p:spPr>
            <a:xfrm>
              <a:off x="7320528" y="3413166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EB95EAC9-9FE7-43EB-8BB4-7B11FA5A3CDF}"/>
                </a:ext>
              </a:extLst>
            </p:cNvPr>
            <p:cNvCxnSpPr/>
            <p:nvPr/>
          </p:nvCxnSpPr>
          <p:spPr>
            <a:xfrm>
              <a:off x="7320528" y="4418534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91C6F78-EDE6-4A82-8C43-5C0DC729E339}"/>
                </a:ext>
              </a:extLst>
            </p:cNvPr>
            <p:cNvCxnSpPr/>
            <p:nvPr/>
          </p:nvCxnSpPr>
          <p:spPr>
            <a:xfrm>
              <a:off x="1483502" y="4347129"/>
              <a:ext cx="0" cy="319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A25E8BF1-CF76-41ED-99F1-F33984B41B0F}"/>
              </a:ext>
            </a:extLst>
          </p:cNvPr>
          <p:cNvCxnSpPr/>
          <p:nvPr/>
        </p:nvCxnSpPr>
        <p:spPr>
          <a:xfrm>
            <a:off x="2259889" y="3617784"/>
            <a:ext cx="4610367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28068906-7778-433C-BB20-C6A4B27C88E4}"/>
              </a:ext>
            </a:extLst>
          </p:cNvPr>
          <p:cNvCxnSpPr/>
          <p:nvPr/>
        </p:nvCxnSpPr>
        <p:spPr>
          <a:xfrm>
            <a:off x="2259889" y="4625970"/>
            <a:ext cx="4610367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7920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JVET-N0286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68544"/>
            <a:ext cx="8583613" cy="1056132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800" b="1" dirty="0"/>
              <a:t>Results</a:t>
            </a:r>
          </a:p>
          <a:p>
            <a:pPr lvl="2"/>
            <a:r>
              <a:rPr lang="en-US" sz="1400" b="1" dirty="0"/>
              <a:t>RA: 0.00%</a:t>
            </a:r>
          </a:p>
          <a:p>
            <a:pPr lvl="2"/>
            <a:r>
              <a:rPr lang="en-US" sz="1400" b="1" dirty="0"/>
              <a:t>LDB: 0.00%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DE1C17C-0DC6-45BE-90F5-A2DB219C75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616882"/>
              </p:ext>
            </p:extLst>
          </p:nvPr>
        </p:nvGraphicFramePr>
        <p:xfrm>
          <a:off x="461511" y="2205503"/>
          <a:ext cx="4008177" cy="1613535"/>
        </p:xfrm>
        <a:graphic>
          <a:graphicData uri="http://schemas.openxmlformats.org/drawingml/2006/table">
            <a:tbl>
              <a:tblPr/>
              <a:tblGrid>
                <a:gridCol w="943777">
                  <a:extLst>
                    <a:ext uri="{9D8B030D-6E8A-4147-A177-3AD203B41FA5}">
                      <a16:colId xmlns:a16="http://schemas.microsoft.com/office/drawing/2014/main" val="1391780299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2112410780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4033388896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1945353456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1199028648"/>
                    </a:ext>
                  </a:extLst>
                </a:gridCol>
                <a:gridCol w="612880">
                  <a:extLst>
                    <a:ext uri="{9D8B030D-6E8A-4147-A177-3AD203B41FA5}">
                      <a16:colId xmlns:a16="http://schemas.microsoft.com/office/drawing/2014/main" val="2653897174"/>
                    </a:ext>
                  </a:extLst>
                </a:gridCol>
              </a:tblGrid>
              <a:tr h="1436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6343064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70481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57116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699944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05339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984995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322181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9069360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253383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627039"/>
                  </a:ext>
                </a:extLst>
              </a:tr>
              <a:tr h="143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92904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FB3AFEA-FEEF-4071-82B1-D0CCB9457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370752"/>
              </p:ext>
            </p:extLst>
          </p:nvPr>
        </p:nvGraphicFramePr>
        <p:xfrm>
          <a:off x="4720055" y="2136742"/>
          <a:ext cx="4142461" cy="1682296"/>
        </p:xfrm>
        <a:graphic>
          <a:graphicData uri="http://schemas.openxmlformats.org/drawingml/2006/table">
            <a:tbl>
              <a:tblPr/>
              <a:tblGrid>
                <a:gridCol w="975396">
                  <a:extLst>
                    <a:ext uri="{9D8B030D-6E8A-4147-A177-3AD203B41FA5}">
                      <a16:colId xmlns:a16="http://schemas.microsoft.com/office/drawing/2014/main" val="1156862407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2713669430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2693697396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3824806628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2994565386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4016551909"/>
                    </a:ext>
                  </a:extLst>
                </a:gridCol>
              </a:tblGrid>
              <a:tr h="1529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478188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5562410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632063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6707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967592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019222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248558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298148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762027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682746"/>
                  </a:ext>
                </a:extLst>
              </a:tr>
              <a:tr h="1529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324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26592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JVET-N0286</a:t>
            </a:r>
            <a:endParaRPr lang="en-US" dirty="0"/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686" y="786394"/>
            <a:ext cx="8583613" cy="2271849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2000" b="1" dirty="0"/>
              <a:t>Conclusion</a:t>
            </a:r>
          </a:p>
          <a:p>
            <a:pPr lvl="2"/>
            <a:r>
              <a:rPr lang="en-US" sz="1800" dirty="0"/>
              <a:t>Propose to signal </a:t>
            </a:r>
            <a:r>
              <a:rPr lang="en-US" sz="1800" dirty="0" err="1"/>
              <a:t>GBi</a:t>
            </a:r>
            <a:r>
              <a:rPr lang="en-US" sz="1800" dirty="0"/>
              <a:t> index with 1 context-based bin and 1-to-3 bypass bins</a:t>
            </a:r>
          </a:p>
          <a:p>
            <a:pPr lvl="2"/>
            <a:r>
              <a:rPr lang="en-US" sz="1800" dirty="0"/>
              <a:t>3 less bins coded in context-based mode compared to VTM-4.0</a:t>
            </a:r>
          </a:p>
          <a:p>
            <a:pPr lvl="2"/>
            <a:r>
              <a:rPr lang="en-US" sz="1800" dirty="0"/>
              <a:t>No impact on coding efficiency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Suggestion: Adopt in VTM-5</a:t>
            </a:r>
          </a:p>
        </p:txBody>
      </p:sp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351</Words>
  <Application>Microsoft Office PowerPoint</Application>
  <PresentationFormat>On-screen Show (16:9)</PresentationFormat>
  <Paragraphs>138</Paragraphs>
  <Slides>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Document</vt:lpstr>
      <vt:lpstr>CE4-related: Simplified coding of the BPWA index</vt:lpstr>
      <vt:lpstr>JVET-N0286</vt:lpstr>
      <vt:lpstr>JVET-N0286</vt:lpstr>
      <vt:lpstr>JVET-N0286</vt:lpstr>
      <vt:lpstr>JVET-N0286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2019-03-18T16:37:08Z</dcterms:modified>
</cp:coreProperties>
</file>