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15" r:id="rId2"/>
    <p:sldId id="326" r:id="rId3"/>
    <p:sldId id="343" r:id="rId4"/>
    <p:sldId id="344" r:id="rId5"/>
    <p:sldId id="345" r:id="rId6"/>
    <p:sldId id="342" r:id="rId7"/>
    <p:sldId id="300" r:id="rId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6" orient="horz" pos="1620" userDrawn="1">
          <p15:clr>
            <a:srgbClr val="A4A3A4"/>
          </p15:clr>
        </p15:guide>
        <p15:guide id="7" pos="5470">
          <p15:clr>
            <a:srgbClr val="A4A3A4"/>
          </p15:clr>
        </p15:guide>
        <p15:guide id="8" pos="28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1C5"/>
    <a:srgbClr val="F83308"/>
    <a:srgbClr val="FD9208"/>
    <a:srgbClr val="009FDF"/>
    <a:srgbClr val="F3D54E"/>
    <a:srgbClr val="F0CE3E"/>
    <a:srgbClr val="003C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34" autoAdjust="0"/>
  </p:normalViewPr>
  <p:slideViewPr>
    <p:cSldViewPr snapToGrid="0">
      <p:cViewPr varScale="1">
        <p:scale>
          <a:sx n="85" d="100"/>
          <a:sy n="85" d="100"/>
        </p:scale>
        <p:origin x="723" y="48"/>
      </p:cViewPr>
      <p:guideLst>
        <p:guide orient="horz" pos="1620"/>
        <p:guide pos="5470"/>
        <p:guide pos="2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 snapToGrid="0" showGuides="1">
      <p:cViewPr varScale="1">
        <p:scale>
          <a:sx n="63" d="100"/>
          <a:sy n="63" d="100"/>
        </p:scale>
        <p:origin x="2285" y="53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CFD7B2-88A6-E34E-8EF8-CB0C7BA47ADD}" type="datetimeFigureOut">
              <a:rPr lang="en-US" smtClean="0">
                <a:latin typeface="Arial" panose="020B0604020202020204" pitchFamily="34" charset="0"/>
              </a:rPr>
              <a:pPr/>
              <a:t>3/22/2019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CFA4E-18EB-6D49-8DE2-7A74038C2C1C}" type="slidenum">
              <a:rPr lang="en-US" smtClean="0">
                <a:latin typeface="Arial" panose="020B0604020202020204" pitchFamily="34" charset="0"/>
              </a:rPr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9941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ED7FC5FE-6F0D-D34A-8EE6-C95B4F5F4DC8}" type="datetimeFigureOut">
              <a:rPr lang="en-US" smtClean="0"/>
              <a:pPr/>
              <a:t>3/22/2019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D61C8689-8455-3546-ADF9-3B7273760F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4292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 with Linear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2408398"/>
            <a:ext cx="8212886" cy="1102519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Linear gradient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383169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919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4678363" y="1"/>
            <a:ext cx="4465637" cy="4768849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4006850" cy="868680"/>
          </a:xfrm>
        </p:spPr>
        <p:txBody>
          <a:bodyPr>
            <a:noAutofit/>
          </a:bodyPr>
          <a:lstStyle>
            <a:lvl1pPr>
              <a:defRPr sz="2800"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4" y="1325244"/>
            <a:ext cx="4006850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421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2108062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100000"/>
              </a:lnSpc>
              <a:defRPr sz="4000" b="0" cap="none" spc="0" baseline="0">
                <a:solidFill>
                  <a:schemeClr val="tx2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Arial </a:t>
            </a:r>
            <a:br>
              <a:rPr lang="en-US" dirty="0" smtClean="0"/>
            </a:br>
            <a:r>
              <a:rPr lang="en-US" dirty="0" smtClean="0"/>
              <a:t>white section break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3241150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baseline="0">
                <a:solidFill>
                  <a:schemeClr val="accent2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7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lue Section Break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55613" y="2108062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100000"/>
              </a:lnSpc>
              <a:defRPr sz="4000" b="0" cap="none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Arial </a:t>
            </a:r>
            <a:br>
              <a:rPr lang="en-US" dirty="0" smtClean="0"/>
            </a:br>
            <a:r>
              <a:rPr lang="en-US" dirty="0" smtClean="0"/>
              <a:t>blue section break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 hasCustomPrompt="1"/>
          </p:nvPr>
        </p:nvSpPr>
        <p:spPr>
          <a:xfrm>
            <a:off x="455613" y="3241150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i="0" baseline="0">
                <a:solidFill>
                  <a:srgbClr val="F3D54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112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r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2234882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4000" b="0" baseline="0">
                <a:solidFill>
                  <a:schemeClr val="accent2"/>
                </a:solidFill>
                <a:latin typeface="Arial" panose="020B0604020202020204" pitchFamily="34" charset="0"/>
                <a:ea typeface="Intel Clear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40pt Arial Body.</a:t>
            </a:r>
            <a:br>
              <a:rPr lang="en-US" dirty="0" smtClean="0"/>
            </a:br>
            <a:r>
              <a:rPr lang="en-US" dirty="0" smtClean="0"/>
              <a:t>For content that is not a section, but has a big idea in text only.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1101794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4000" b="0" cap="none" spc="0" baseline="0">
                <a:solidFill>
                  <a:schemeClr val="tx2"/>
                </a:solidFill>
                <a:latin typeface="Arial" panose="020B0604020202020204" pitchFamily="34" charset="0"/>
                <a:ea typeface="Intel Clear" panose="020B06040202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Arial 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125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Section Break Image">
    <p:bg>
      <p:bgPr>
        <a:gradFill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2260088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4000" b="0" cap="none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Arial blue section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3348787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baseline="0">
                <a:solidFill>
                  <a:schemeClr val="accent3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9144000" cy="2574131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>
                <a:solidFill>
                  <a:srgbClr val="0071C5"/>
                </a:solidFill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376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71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961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ack Cover Radial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.psf\Home\Desktop\Inte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432" y="1875130"/>
            <a:ext cx="2108795" cy="138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7009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ack Cover Radial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nt_experience_hrz_wht_rgb_3000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779" y="1874822"/>
            <a:ext cx="3646443" cy="151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831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with Linear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2408398"/>
            <a:ext cx="8212886" cy="1102519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Linear gradient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  <p:pic>
        <p:nvPicPr>
          <p:cNvPr id="5" name="Picture 4" descr="int_experience_hrz_wht_rgb_1500.png"/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93" y="389228"/>
            <a:ext cx="2121766" cy="887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006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">
    <p:bg>
      <p:bgPr>
        <a:gradFill>
          <a:gsLst>
            <a:gs pos="30000">
              <a:schemeClr val="tx2"/>
            </a:gs>
            <a:gs pos="100000">
              <a:srgbClr val="009FDF"/>
            </a:gs>
            <a:gs pos="65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47688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383169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2408398"/>
            <a:ext cx="8212886" cy="1102519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image</a:t>
            </a:r>
            <a:endParaRPr lang="en-US"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832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455613" y="1203325"/>
            <a:ext cx="8228012" cy="3425825"/>
          </a:xfrm>
        </p:spPr>
        <p:txBody>
          <a:bodyPr/>
          <a:lstStyle>
            <a:lvl1pPr>
              <a:defRPr>
                <a:solidFill>
                  <a:srgbClr val="0071C5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18pt Arial body text</a:t>
            </a:r>
          </a:p>
          <a:p>
            <a:pPr lvl="1"/>
            <a:r>
              <a:rPr lang="en-US" dirty="0" smtClean="0"/>
              <a:t>18pt Arial bullet one</a:t>
            </a:r>
          </a:p>
          <a:p>
            <a:pPr lvl="2"/>
            <a:r>
              <a:rPr lang="en-US" dirty="0" smtClean="0"/>
              <a:t>16pt Arial sub-bullet</a:t>
            </a:r>
          </a:p>
          <a:p>
            <a:pPr lvl="3"/>
            <a:r>
              <a:rPr lang="en-US" dirty="0" smtClean="0"/>
              <a:t>14pt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51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4"/>
            <a:ext cx="4006851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830763" y="943430"/>
            <a:ext cx="3181123" cy="16709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1800">
                <a:latin typeface="Intel Clear"/>
              </a:defRPr>
            </a:lvl1pPr>
          </a:lstStyle>
          <a:p>
            <a:endParaRPr lang="en-US" sz="1100" dirty="0">
              <a:latin typeface="Arial"/>
            </a:endParaRPr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830763" y="2843897"/>
            <a:ext cx="3181123" cy="16709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1800">
                <a:latin typeface="Intel Clear"/>
              </a:defRPr>
            </a:lvl1pPr>
          </a:lstStyle>
          <a:p>
            <a:endParaRPr lang="en-US" sz="1100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9891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4"/>
            <a:ext cx="4006851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4678363" y="1203324"/>
            <a:ext cx="4005264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06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613" y="1203325"/>
            <a:ext cx="8228013" cy="3425825"/>
          </a:xfrm>
        </p:spPr>
        <p:txBody>
          <a:bodyPr anchor="ctr" anchorCtr="0"/>
          <a:lstStyle>
            <a:lvl1pPr marL="190500" indent="-190500">
              <a:defRPr sz="3600" b="1" baseline="0">
                <a:solidFill>
                  <a:schemeClr val="accent1"/>
                </a:solidFill>
                <a:latin typeface="+mn-lt"/>
                <a:cs typeface="Arial" panose="020B0604020202020204" pitchFamily="34" charset="0"/>
              </a:defRPr>
            </a:lvl1pPr>
            <a:lvl2pPr marL="417513" indent="-225425">
              <a:buFont typeface="Intel Clear" pitchFamily="34" charset="0"/>
              <a:buChar char="–"/>
              <a:defRPr sz="1200" baseline="0">
                <a:latin typeface="+mn-lt"/>
                <a:cs typeface="Arial" panose="020B0604020202020204" pitchFamily="34" charset="0"/>
              </a:defRPr>
            </a:lvl2pPr>
            <a:lvl3pPr marL="685800" indent="-228600">
              <a:buFont typeface="Intel Clear" pitchFamily="34" charset="0"/>
              <a:buChar char="–"/>
              <a:defRPr sz="1200">
                <a:latin typeface="+mn-lt"/>
              </a:defRPr>
            </a:lvl3pPr>
            <a:lvl4pPr>
              <a:buFont typeface="Intel Clear" pitchFamily="34" charset="0"/>
              <a:buChar char="–"/>
              <a:defRPr sz="1100">
                <a:latin typeface="+mn-lt"/>
              </a:defRPr>
            </a:lvl4pPr>
            <a:lvl5pPr>
              <a:buFont typeface="Intel Clear" pitchFamily="34" charset="0"/>
              <a:buChar char="–"/>
              <a:defRPr sz="1050">
                <a:latin typeface="+mn-lt"/>
              </a:defRPr>
            </a:lvl5pPr>
          </a:lstStyle>
          <a:p>
            <a:pPr lvl="0"/>
            <a:r>
              <a:rPr lang="en-US" dirty="0" smtClean="0"/>
              <a:t>“36pt Arial Bold Text”</a:t>
            </a:r>
          </a:p>
          <a:p>
            <a:pPr lvl="1"/>
            <a:r>
              <a:rPr lang="en-US" dirty="0" err="1" smtClean="0"/>
              <a:t>12pt</a:t>
            </a:r>
            <a:r>
              <a:rPr lang="en-US" dirty="0" smtClean="0"/>
              <a:t> Attribution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946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47688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>
                <a:latin typeface="+mj-lt"/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820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ottom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2574131"/>
            <a:ext cx="9144000" cy="2194719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5"/>
            <a:ext cx="4006851" cy="130929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4678363" y="1203325"/>
            <a:ext cx="4005264" cy="130929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1009487" y="4975795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10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2689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1587" y="4759452"/>
            <a:ext cx="9144000" cy="384048"/>
          </a:xfrm>
          <a:prstGeom prst="rect">
            <a:avLst/>
          </a:prstGeom>
          <a:gradFill flip="none" rotWithShape="1">
            <a:gsLst>
              <a:gs pos="32000">
                <a:schemeClr val="tx2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2" descr="\\.psf\Home\Desktop\Intel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915" y="4830589"/>
            <a:ext cx="364336" cy="240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Connector 11"/>
          <p:cNvCxnSpPr/>
          <p:nvPr/>
        </p:nvCxnSpPr>
        <p:spPr>
          <a:xfrm>
            <a:off x="8718551" y="4824510"/>
            <a:ext cx="2381" cy="237744"/>
          </a:xfrm>
          <a:prstGeom prst="line">
            <a:avLst/>
          </a:prstGeom>
          <a:ln w="952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613" y="310130"/>
            <a:ext cx="8229600" cy="8686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613" y="1203325"/>
            <a:ext cx="8228012" cy="34258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18pt Arial body text</a:t>
            </a:r>
          </a:p>
          <a:p>
            <a:pPr lvl="1"/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16pt Arial sub-bullet</a:t>
            </a:r>
          </a:p>
          <a:p>
            <a:pPr lvl="3"/>
            <a:r>
              <a:rPr lang="en-US" dirty="0" smtClean="0"/>
              <a:t>14pt Arial fourth level</a:t>
            </a:r>
          </a:p>
          <a:p>
            <a:pPr lvl="4"/>
            <a:r>
              <a:rPr lang="en-US" dirty="0" smtClean="0"/>
              <a:t>14pt Arial 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72352" y="4824387"/>
            <a:ext cx="21336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6227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74" r:id="rId3"/>
    <p:sldLayoutId id="2147483650" r:id="rId4"/>
    <p:sldLayoutId id="2147483684" r:id="rId5"/>
    <p:sldLayoutId id="2147483652" r:id="rId6"/>
    <p:sldLayoutId id="2147483660" r:id="rId7"/>
    <p:sldLayoutId id="2147483668" r:id="rId8"/>
    <p:sldLayoutId id="2147483669" r:id="rId9"/>
    <p:sldLayoutId id="2147483670" r:id="rId10"/>
    <p:sldLayoutId id="2147483672" r:id="rId11"/>
    <p:sldLayoutId id="2147483651" r:id="rId12"/>
    <p:sldLayoutId id="2147483677" r:id="rId13"/>
    <p:sldLayoutId id="2147483665" r:id="rId14"/>
    <p:sldLayoutId id="2147483654" r:id="rId15"/>
    <p:sldLayoutId id="2147483655" r:id="rId16"/>
    <p:sldLayoutId id="2147483676" r:id="rId17"/>
    <p:sldLayoutId id="2147483681" r:id="rId1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800" b="0" i="0" kern="1200" spc="0" baseline="0">
          <a:solidFill>
            <a:schemeClr val="tx2"/>
          </a:solidFill>
          <a:latin typeface="+mj-lt"/>
          <a:ea typeface="Intel Clear"/>
          <a:cs typeface="Arial" panose="020B0604020202020204" pitchFamily="34" charset="0"/>
        </a:defRPr>
      </a:lvl1pPr>
    </p:titleStyle>
    <p:bodyStyle>
      <a:lvl1pPr marL="0" indent="0" algn="l" defTabSz="457200" rtl="0" eaLnBrk="1" latinLnBrk="0" hangingPunct="1">
        <a:spcBef>
          <a:spcPts val="1200"/>
        </a:spcBef>
        <a:spcAft>
          <a:spcPts val="0"/>
        </a:spcAft>
        <a:buFont typeface="Wingdings" panose="05000000000000000000" pitchFamily="2" charset="2"/>
        <a:buNone/>
        <a:defRPr sz="1800" b="0" kern="1200">
          <a:solidFill>
            <a:srgbClr val="0071C5"/>
          </a:solidFill>
          <a:latin typeface="+mn-lt"/>
          <a:ea typeface="+mn-ea"/>
          <a:cs typeface="Arial" panose="020B0604020202020204" pitchFamily="34" charset="0"/>
        </a:defRPr>
      </a:lvl1pPr>
      <a:lvl2pPr marL="225425" indent="-225425" algn="l" defTabSz="457200" rtl="0" eaLnBrk="1" latinLnBrk="0" hangingPunct="1">
        <a:spcBef>
          <a:spcPts val="1200"/>
        </a:spcBef>
        <a:buFont typeface="Wingdings" charset="2"/>
        <a:buChar char="§"/>
        <a:defRPr sz="1600" kern="1200" baseline="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2pPr>
      <a:lvl3pPr marL="571500" indent="-228600" algn="l" defTabSz="457200" rtl="0" eaLnBrk="1" latinLnBrk="0" hangingPunct="1">
        <a:spcBef>
          <a:spcPts val="800"/>
        </a:spcBef>
        <a:buFont typeface="Intel Clear" panose="020B060402020302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3pPr>
      <a:lvl4pPr marL="969963" indent="-228600" algn="l" defTabSz="457200" rtl="0" eaLnBrk="1" latinLnBrk="0" hangingPunct="1">
        <a:spcBef>
          <a:spcPct val="20000"/>
        </a:spcBef>
        <a:buFont typeface="Arial"/>
        <a:buChar char="–"/>
        <a:defRPr sz="14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4pPr>
      <a:lvl5pPr marL="1319213" indent="-228600" algn="l" defTabSz="457200" rtl="0" eaLnBrk="1" latinLnBrk="0" hangingPunct="1">
        <a:spcBef>
          <a:spcPct val="20000"/>
        </a:spcBef>
        <a:buFont typeface="Intel Clear" panose="020B0604020203020204" pitchFamily="34" charset="0"/>
        <a:buChar char="–"/>
        <a:defRPr sz="14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809" y="2835767"/>
            <a:ext cx="8212886" cy="1102519"/>
          </a:xfrm>
        </p:spPr>
        <p:txBody>
          <a:bodyPr/>
          <a:lstStyle/>
          <a:p>
            <a:r>
              <a:rPr lang="en-US" dirty="0" smtClean="0"/>
              <a:t>JVET-N00276: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CA" sz="3600" b="1" dirty="0"/>
              <a:t>AHG15: On interoperability point signalling</a:t>
            </a:r>
            <a:endParaRPr lang="en-US" sz="3600" dirty="0">
              <a:solidFill>
                <a:schemeClr val="bg1">
                  <a:alpha val="9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27" y="4184922"/>
            <a:ext cx="6330212" cy="735367"/>
          </a:xfrm>
        </p:spPr>
        <p:txBody>
          <a:bodyPr/>
          <a:lstStyle/>
          <a:p>
            <a:r>
              <a:rPr lang="en-US" b="0" dirty="0" smtClean="0"/>
              <a:t>Jill </a:t>
            </a:r>
            <a:r>
              <a:rPr lang="en-US" b="0" dirty="0" smtClean="0"/>
              <a:t>Boyce</a:t>
            </a:r>
            <a:endParaRPr lang="en-US" b="0" dirty="0" smtClean="0"/>
          </a:p>
        </p:txBody>
      </p:sp>
    </p:spTree>
    <p:extLst>
      <p:ext uri="{BB962C8B-B14F-4D97-AF65-F5344CB8AC3E}">
        <p14:creationId xmlns:p14="http://schemas.microsoft.com/office/powerpoint/2010/main" val="299221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5613" y="813424"/>
            <a:ext cx="8385457" cy="3832556"/>
          </a:xfrm>
        </p:spPr>
        <p:txBody>
          <a:bodyPr/>
          <a:lstStyle/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CA" dirty="0"/>
              <a:t>Five new constraint flags are proposed, primarily for </a:t>
            </a:r>
            <a:r>
              <a:rPr lang="en-CA" dirty="0" smtClean="0"/>
              <a:t>tool </a:t>
            </a:r>
            <a:r>
              <a:rPr lang="en-CA" dirty="0"/>
              <a:t>adoptions at the prior meeting, and small modifications of existing constraint flags to align with renaming or syntax reordering in the VVC Draft 4 </a:t>
            </a:r>
            <a:r>
              <a:rPr lang="en-CA" dirty="0" smtClean="0"/>
              <a:t>specification </a:t>
            </a:r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CA" dirty="0" smtClean="0"/>
              <a:t>Have </a:t>
            </a:r>
            <a:r>
              <a:rPr lang="en-CA" dirty="0"/>
              <a:t>the presence of tool enable flags in the SPS, PPS, and tile group header be conditioned on the value of the corresponding constraint flags in the </a:t>
            </a:r>
            <a:r>
              <a:rPr lang="en-CA" dirty="0" err="1"/>
              <a:t>general_constraint_info</a:t>
            </a:r>
            <a:r>
              <a:rPr lang="en-CA" dirty="0"/>
              <a:t>( ) syntax </a:t>
            </a:r>
            <a:r>
              <a:rPr lang="en-CA" dirty="0" smtClean="0"/>
              <a:t>structure </a:t>
            </a:r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CA" dirty="0" smtClean="0"/>
              <a:t>Add </a:t>
            </a:r>
            <a:r>
              <a:rPr lang="en-CA" dirty="0"/>
              <a:t>a syntax element in the </a:t>
            </a:r>
            <a:r>
              <a:rPr lang="en-CA" dirty="0" err="1"/>
              <a:t>profile_tier_level</a:t>
            </a:r>
            <a:r>
              <a:rPr lang="en-CA" dirty="0"/>
              <a:t>( ) syntax structure for </a:t>
            </a:r>
            <a:r>
              <a:rPr lang="en-CA" dirty="0" smtClean="0"/>
              <a:t>3</a:t>
            </a:r>
            <a:r>
              <a:rPr lang="en-CA" baseline="30000" dirty="0" smtClean="0"/>
              <a:t>rd</a:t>
            </a:r>
            <a:r>
              <a:rPr lang="en-CA" dirty="0" smtClean="0"/>
              <a:t> party sub-profile indication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376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constraint flags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285750" lvl="0" indent="-285750" hangingPunct="0">
              <a:buFont typeface="Arial" panose="020B0604020202020204" pitchFamily="34" charset="0"/>
              <a:buChar char="•"/>
            </a:pPr>
            <a:r>
              <a:rPr lang="en-CA" dirty="0" err="1"/>
              <a:t>no_partition_constraints_override</a:t>
            </a:r>
            <a:r>
              <a:rPr lang="en-CA" dirty="0"/>
              <a:t> _</a:t>
            </a:r>
            <a:r>
              <a:rPr lang="en-CA" dirty="0" err="1"/>
              <a:t>constraint_flag</a:t>
            </a:r>
            <a:endParaRPr lang="en-US" dirty="0"/>
          </a:p>
          <a:p>
            <a:pPr marL="285750" lvl="0" indent="-285750" hangingPunct="0">
              <a:buFont typeface="Arial" panose="020B0604020202020204" pitchFamily="34" charset="0"/>
              <a:buChar char="•"/>
            </a:pPr>
            <a:r>
              <a:rPr lang="en-CA" dirty="0" err="1"/>
              <a:t>no_dmvr_constraint_flag</a:t>
            </a:r>
            <a:endParaRPr lang="en-US" dirty="0"/>
          </a:p>
          <a:p>
            <a:pPr marL="285750" lvl="0" indent="-285750" hangingPunct="0">
              <a:buFont typeface="Arial" panose="020B0604020202020204" pitchFamily="34" charset="0"/>
              <a:buChar char="•"/>
            </a:pPr>
            <a:r>
              <a:rPr lang="en-CA" dirty="0" err="1"/>
              <a:t>no_sbt_constraint_flag</a:t>
            </a:r>
            <a:endParaRPr lang="en-US" dirty="0"/>
          </a:p>
          <a:p>
            <a:pPr marL="285750" lvl="0" indent="-285750" hangingPunct="0">
              <a:buFont typeface="Arial" panose="020B0604020202020204" pitchFamily="34" charset="0"/>
              <a:buChar char="•"/>
            </a:pPr>
            <a:r>
              <a:rPr lang="en-CA" dirty="0" err="1"/>
              <a:t>no_fpel_mmvd_constraint_flag</a:t>
            </a:r>
            <a:endParaRPr lang="en-US" dirty="0"/>
          </a:p>
          <a:p>
            <a:pPr marL="285750" lvl="0" indent="-285750" hangingPunct="0">
              <a:buFont typeface="Arial" panose="020B0604020202020204" pitchFamily="34" charset="0"/>
              <a:buChar char="•"/>
            </a:pPr>
            <a:r>
              <a:rPr lang="en-CA" dirty="0" err="1" smtClean="0"/>
              <a:t>no_transform_skip_constraint_flag</a:t>
            </a:r>
            <a:endParaRPr lang="en-CA" dirty="0" smtClean="0"/>
          </a:p>
          <a:p>
            <a:pPr marL="285750" lvl="0" indent="-285750" hangingPunct="0">
              <a:buFont typeface="Arial" panose="020B0604020202020204" pitchFamily="34" charset="0"/>
              <a:buChar char="•"/>
            </a:pPr>
            <a:endParaRPr lang="en-CA" dirty="0"/>
          </a:p>
          <a:p>
            <a:pPr marL="285750" lvl="0" indent="-285750" hangingPunct="0">
              <a:buFont typeface="Arial" panose="020B0604020202020204" pitchFamily="34" charset="0"/>
              <a:buChar char="•"/>
            </a:pPr>
            <a:r>
              <a:rPr lang="en-CA" dirty="0" smtClean="0"/>
              <a:t>Some additional renaming or reordering of existing constraint flags to align with VVC Draft 4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319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Sub-profile indication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Carry sub-profile indicator in </a:t>
            </a:r>
            <a:r>
              <a:rPr lang="en-US" dirty="0" err="1" smtClean="0"/>
              <a:t>profile_tier_level</a:t>
            </a:r>
            <a:r>
              <a:rPr lang="en-US" dirty="0" smtClean="0"/>
              <a:t>( 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Intended for 3</a:t>
            </a:r>
            <a:r>
              <a:rPr lang="en-US" baseline="30000" dirty="0" smtClean="0"/>
              <a:t>rd</a:t>
            </a:r>
            <a:r>
              <a:rPr lang="en-US" dirty="0" smtClean="0"/>
              <a:t> party use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ITU-T </a:t>
            </a:r>
            <a:r>
              <a:rPr lang="en-US" dirty="0" err="1" smtClean="0"/>
              <a:t>T.35</a:t>
            </a:r>
            <a:r>
              <a:rPr lang="en-US" dirty="0" smtClean="0"/>
              <a:t> as registration authority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3 bytes </a:t>
            </a:r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1 byte: Country Code</a:t>
            </a:r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1 byte: Terminal Provider</a:t>
            </a:r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1 byte: F</a:t>
            </a:r>
            <a:r>
              <a:rPr lang="en-CA" dirty="0" smtClean="0"/>
              <a:t>or </a:t>
            </a:r>
            <a:r>
              <a:rPr lang="en-CA" dirty="0"/>
              <a:t>the </a:t>
            </a:r>
            <a:r>
              <a:rPr lang="en-CA" dirty="0" err="1"/>
              <a:t>subprofile</a:t>
            </a:r>
            <a:r>
              <a:rPr lang="en-CA" dirty="0"/>
              <a:t> ID within a profile for each terminal </a:t>
            </a:r>
            <a:r>
              <a:rPr lang="en-CA" dirty="0" smtClean="0"/>
              <a:t>provider</a:t>
            </a:r>
          </a:p>
          <a:p>
            <a:pPr marL="511175" lvl="1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649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Conditional presence of parameter set syntax elements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285750" indent="-285750" hangingPunct="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CA" dirty="0" smtClean="0"/>
              <a:t>Proposed </a:t>
            </a:r>
            <a:r>
              <a:rPr lang="en-CA" dirty="0"/>
              <a:t>to not signal the syntax element for a tool enable flag if the use of the tool is already forbidden by the corresponding constraint flag. </a:t>
            </a:r>
            <a:endParaRPr lang="en-CA" dirty="0" smtClean="0"/>
          </a:p>
          <a:p>
            <a:pPr marL="285750" indent="-285750" hangingPunct="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CA" dirty="0" smtClean="0"/>
              <a:t>When </a:t>
            </a:r>
            <a:r>
              <a:rPr lang="en-CA" dirty="0"/>
              <a:t>an enable flag syntax element is not present, its value is inferred to be equal to 0. </a:t>
            </a:r>
            <a:endParaRPr lang="en-CA" dirty="0" smtClean="0"/>
          </a:p>
          <a:p>
            <a:pPr marL="285750" indent="-285750" hangingPunct="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CA" dirty="0" smtClean="0"/>
              <a:t>This </a:t>
            </a:r>
            <a:r>
              <a:rPr lang="en-CA" dirty="0"/>
              <a:t>enables a savings in bitrate overhead for the flags, and avoids the possibility of conflicting signaling in non-conforming bitstreams. </a:t>
            </a:r>
            <a:endParaRPr lang="en-US" dirty="0"/>
          </a:p>
          <a:p>
            <a:pPr marL="285750" indent="-285750" hangingPunct="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CA" dirty="0"/>
              <a:t>It is noted that some enable flags are signaled in the PPS, while the constraint flags are signaled in the </a:t>
            </a:r>
            <a:r>
              <a:rPr lang="en-CA" dirty="0" err="1"/>
              <a:t>general_constraint_info</a:t>
            </a:r>
            <a:r>
              <a:rPr lang="en-CA" dirty="0"/>
              <a:t>( ) syntax structure of the SPS. JVET-M0133 has proposed to allow a relaxation of the general design principle followed for AVC and HEVC that avoided parsing dependency of the PPS on the SPS.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7127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5613" y="1049037"/>
            <a:ext cx="8228012" cy="3580114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Proposes mapping of picture into two sections, unaligned with tiles</a:t>
            </a:r>
          </a:p>
          <a:p>
            <a:pPr marL="511175" lvl="1" indent="-28575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Encoder selected signaling granularity for bitrate efficiency</a:t>
            </a:r>
          </a:p>
          <a:p>
            <a:pPr marL="511175" lvl="1" indent="-28575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dirty="0"/>
              <a:t>Decoder storage of flag at </a:t>
            </a:r>
            <a:r>
              <a:rPr lang="en-US" dirty="0" err="1"/>
              <a:t>MinCbSizeY</a:t>
            </a:r>
            <a:r>
              <a:rPr lang="en-US" dirty="0"/>
              <a:t> block </a:t>
            </a:r>
            <a:r>
              <a:rPr lang="en-US" dirty="0" smtClean="0"/>
              <a:t>granularity</a:t>
            </a:r>
            <a:endParaRPr lang="en-US" dirty="0"/>
          </a:p>
          <a:p>
            <a:pPr marL="285750" indent="-285750">
              <a:spcBef>
                <a:spcPts val="160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Compared to tile or tile groups</a:t>
            </a:r>
          </a:p>
          <a:p>
            <a:pPr marL="511175" lvl="1" indent="-28575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Avoids </a:t>
            </a:r>
            <a:r>
              <a:rPr lang="en-US" dirty="0"/>
              <a:t>coding efficiency penalty associated with tiles</a:t>
            </a:r>
          </a:p>
          <a:p>
            <a:pPr marL="511175" lvl="1" indent="-28575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dirty="0"/>
              <a:t>Allows finer granularity</a:t>
            </a:r>
          </a:p>
          <a:p>
            <a:pPr marL="285750" indent="-285750">
              <a:spcBef>
                <a:spcPts val="1600"/>
              </a:spcBef>
              <a:buFont typeface="Arial" panose="020B0604020202020204" pitchFamily="34" charset="0"/>
              <a:buChar char="•"/>
            </a:pPr>
            <a:r>
              <a:rPr lang="en-US" dirty="0"/>
              <a:t>Flexible selection of tools applied to special section</a:t>
            </a:r>
          </a:p>
          <a:p>
            <a:pPr marL="511175" lvl="1" indent="-28575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dirty="0"/>
              <a:t>Can be applied to gradual decoder refresh or other use cases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8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91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nt_PPT Template_ClearPro_16x9">
  <a:themeElements>
    <a:clrScheme name="Intel Color Palette">
      <a:dk1>
        <a:sysClr val="windowText" lastClr="000000"/>
      </a:dk1>
      <a:lt1>
        <a:sysClr val="window" lastClr="FFFFFF"/>
      </a:lt1>
      <a:dk2>
        <a:srgbClr val="003C71"/>
      </a:dk2>
      <a:lt2>
        <a:srgbClr val="B1BABF"/>
      </a:lt2>
      <a:accent1>
        <a:srgbClr val="0071C5"/>
      </a:accent1>
      <a:accent2>
        <a:srgbClr val="00AEEF"/>
      </a:accent2>
      <a:accent3>
        <a:srgbClr val="F3D54E"/>
      </a:accent3>
      <a:accent4>
        <a:srgbClr val="FFA300"/>
      </a:accent4>
      <a:accent5>
        <a:srgbClr val="FC4C02"/>
      </a:accent5>
      <a:accent6>
        <a:srgbClr val="C3D600"/>
      </a:accent6>
      <a:hlink>
        <a:srgbClr val="0071C5"/>
      </a:hlink>
      <a:folHlink>
        <a:srgbClr val="00AEE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vert="horz" wrap="square" lIns="0" tIns="0" rIns="0" bIns="0" rtlCol="0">
        <a:spAutoFit/>
      </a:bodyPr>
      <a:lstStyle>
        <a:defPPr>
          <a:defRPr sz="1100" dirty="0" err="1" smtClean="0">
            <a:solidFill>
              <a:srgbClr val="003C71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309</Words>
  <Application>Microsoft Office PowerPoint</Application>
  <PresentationFormat>On-screen Show (16:9)</PresentationFormat>
  <Paragraphs>41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Intel Clear</vt:lpstr>
      <vt:lpstr>Wingdings</vt:lpstr>
      <vt:lpstr>Int_PPT Template_ClearPro_16x9</vt:lpstr>
      <vt:lpstr>JVET-N00276: AHG15: On interoperability point signalling</vt:lpstr>
      <vt:lpstr>Introduction</vt:lpstr>
      <vt:lpstr>New constraint flags</vt:lpstr>
      <vt:lpstr>Sub-profile indication</vt:lpstr>
      <vt:lpstr>Conditional presence of parameter set syntax elements</vt:lpstr>
      <vt:lpstr>Conclusion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2015-05-06T16:36:39Z</dcterms:created>
  <dcterms:modified xsi:type="dcterms:W3CDTF">2019-03-22T14:48:47Z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fdca361a-2d5b-4c74-815b-863356c70193</vt:lpwstr>
  </property>
  <property fmtid="{D5CDD505-2E9C-101B-9397-08002B2CF9AE}" pid="3" name="CTP_TimeStamp">
    <vt:lpwstr>2019-03-22 14:48:46Z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