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5"/>
  </p:notesMasterIdLst>
  <p:sldIdLst>
    <p:sldId id="263" r:id="rId2"/>
    <p:sldId id="265" r:id="rId3"/>
    <p:sldId id="264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8"/>
    <p:restoredTop sz="95857"/>
  </p:normalViewPr>
  <p:slideViewPr>
    <p:cSldViewPr snapToGrid="0">
      <p:cViewPr varScale="1">
        <p:scale>
          <a:sx n="116" d="100"/>
          <a:sy n="116" d="100"/>
        </p:scale>
        <p:origin x="19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3/21/19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ED1DF4C-70AD-9A40-9D72-02FEB691F931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99C0B-44F2-3740-81E1-B9479FFFB949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E1736-CBF9-4E48-8627-2A45F662D7F9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A8EC5-6E82-A24E-A81F-AA835F1E4162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F16D02-D794-9342-AF15-6998CEDECB68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A8D3-C2B5-A243-BB28-0A87BF642FC3}" type="datetime1">
              <a:rPr lang="en-US" smtClean="0"/>
              <a:t>3/21/19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75F1-9BF6-024D-9CDD-237BDA8D09A7}" type="datetime1">
              <a:rPr lang="en-US" smtClean="0"/>
              <a:t>3/21/19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E1DF-2697-704E-84DD-574FFDEA9387}" type="datetime1">
              <a:rPr lang="en-US" smtClean="0"/>
              <a:t>3/21/19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9879F-DB9C-714F-BEAB-4CEF3A2070BA}" type="datetime1">
              <a:rPr lang="en-US" smtClean="0"/>
              <a:t>3/21/19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493A93-CECE-FE46-BA53-268738B12677}" type="datetime1">
              <a:rPr lang="en-US" smtClean="0"/>
              <a:t>3/21/19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6CD5BC-0622-9542-A45E-4B0A8A9A5D8F}" type="datetime1">
              <a:rPr lang="en-US" smtClean="0"/>
              <a:t>3/21/19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66AB814-C2D3-D444-B8E5-79B4E1B4A461}" type="datetime1">
              <a:rPr lang="en-US" smtClean="0"/>
              <a:t>3/21/19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6114-1AEC-364B-A047-E2F4A560D4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cap="none" dirty="0">
                <a:latin typeface="Times" pitchFamily="2" charset="0"/>
              </a:rPr>
              <a:t>Non-CE8: Reference memory reduction for intra block copy </a:t>
            </a:r>
            <a:endParaRPr lang="en-US" sz="6000" dirty="0">
              <a:latin typeface="Times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571798-2874-8649-BABF-1A97EEB28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512" y="4000347"/>
            <a:ext cx="7356460" cy="1086237"/>
          </a:xfrm>
        </p:spPr>
        <p:txBody>
          <a:bodyPr/>
          <a:lstStyle/>
          <a:p>
            <a:r>
              <a:rPr lang="en-US" dirty="0" err="1"/>
              <a:t>Jizheng</a:t>
            </a:r>
            <a:r>
              <a:rPr lang="en-US" dirty="0"/>
              <a:t> Xu, Li Zhang, Kai Zhang, Hongbin Liu, Yue Wang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07675-7359-2140-AC78-8E06C2E5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</p:spTree>
    <p:extLst>
      <p:ext uri="{BB962C8B-B14F-4D97-AF65-F5344CB8AC3E}">
        <p14:creationId xmlns:p14="http://schemas.microsoft.com/office/powerpoint/2010/main" val="192732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683FB-54D9-5A48-85BF-5AF3256B4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reduction for IBC reference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79C26-6D7B-C74D-AADA-13F45A5A2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 1</a:t>
            </a:r>
          </a:p>
          <a:p>
            <a:pPr lvl="1"/>
            <a:r>
              <a:rPr lang="en-US" dirty="0"/>
              <a:t>Reduced 3 additional 64x64 buffers to 8-bit</a:t>
            </a:r>
          </a:p>
          <a:p>
            <a:pPr lvl="2"/>
            <a:r>
              <a:rPr lang="en-US" dirty="0"/>
              <a:t>20% memory reduction, i.e. </a:t>
            </a:r>
            <a:r>
              <a:rPr lang="en-US"/>
              <a:t>4.5KBytes</a:t>
            </a:r>
            <a:endParaRPr lang="en-US" dirty="0"/>
          </a:p>
          <a:p>
            <a:r>
              <a:rPr lang="en-US" dirty="0"/>
              <a:t>Solution 2</a:t>
            </a:r>
          </a:p>
          <a:p>
            <a:pPr lvl="1"/>
            <a:r>
              <a:rPr lang="en-US" dirty="0"/>
              <a:t>An separate IBC buffer w/ 7-bit precision</a:t>
            </a:r>
          </a:p>
          <a:p>
            <a:pPr lvl="2"/>
            <a:r>
              <a:rPr lang="en-US" dirty="0"/>
              <a:t>Buffer design described in JVET-N0472</a:t>
            </a:r>
          </a:p>
          <a:p>
            <a:pPr lvl="2"/>
            <a:r>
              <a:rPr lang="en-US" dirty="0"/>
              <a:t>6.7% memory reduction, i.e. 1.5Kbytes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DB8B2-49DE-EC4C-A715-7E4E2E8D2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82594D-5BDD-1F4D-8C29-410974B9D7D6}"/>
              </a:ext>
            </a:extLst>
          </p:cNvPr>
          <p:cNvSpPr/>
          <p:nvPr/>
        </p:nvSpPr>
        <p:spPr>
          <a:xfrm>
            <a:off x="1200150" y="5501759"/>
            <a:ext cx="3264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to LG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628138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F2B64-2D19-C04E-B885-E5F07B8F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Performance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8FB708-6F24-7447-A7B1-C2D2268C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A4A887-0F37-464B-A3C1-C8E22593EFE6}"/>
              </a:ext>
            </a:extLst>
          </p:cNvPr>
          <p:cNvSpPr/>
          <p:nvPr/>
        </p:nvSpPr>
        <p:spPr>
          <a:xfrm>
            <a:off x="5508338" y="1270954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Solution 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840F82-1394-AA4B-AE5A-65BD0F473436}"/>
              </a:ext>
            </a:extLst>
          </p:cNvPr>
          <p:cNvSpPr/>
          <p:nvPr/>
        </p:nvSpPr>
        <p:spPr>
          <a:xfrm>
            <a:off x="9490948" y="1255667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Solution B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2502E59-B729-B24A-B6CE-B88203E2E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674071"/>
              </p:ext>
            </p:extLst>
          </p:nvPr>
        </p:nvGraphicFramePr>
        <p:xfrm>
          <a:off x="4146594" y="2020933"/>
          <a:ext cx="3898811" cy="3581400"/>
        </p:xfrm>
        <a:graphic>
          <a:graphicData uri="http://schemas.openxmlformats.org/drawingml/2006/table">
            <a:tbl>
              <a:tblPr/>
              <a:tblGrid>
                <a:gridCol w="918026">
                  <a:extLst>
                    <a:ext uri="{9D8B030D-6E8A-4147-A177-3AD203B41FA5}">
                      <a16:colId xmlns:a16="http://schemas.microsoft.com/office/drawing/2014/main" val="713097406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3209495149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367702536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3528589407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073953041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1248091643"/>
                    </a:ext>
                  </a:extLst>
                </a:gridCol>
              </a:tblGrid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40472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51596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44892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16765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89167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87648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48914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00459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28412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730559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78986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44985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59898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88677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75960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0308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03458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708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75493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87703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28310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39830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68899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0990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25833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36A7FAA-9341-0D4A-9E06-467C94B8C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805208"/>
              </p:ext>
            </p:extLst>
          </p:nvPr>
        </p:nvGraphicFramePr>
        <p:xfrm>
          <a:off x="8131609" y="2020933"/>
          <a:ext cx="3898811" cy="3581400"/>
        </p:xfrm>
        <a:graphic>
          <a:graphicData uri="http://schemas.openxmlformats.org/drawingml/2006/table">
            <a:tbl>
              <a:tblPr/>
              <a:tblGrid>
                <a:gridCol w="918026">
                  <a:extLst>
                    <a:ext uri="{9D8B030D-6E8A-4147-A177-3AD203B41FA5}">
                      <a16:colId xmlns:a16="http://schemas.microsoft.com/office/drawing/2014/main" val="1366214975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90879558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3838738901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71378524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1401120435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37516954"/>
                    </a:ext>
                  </a:extLst>
                </a:gridCol>
              </a:tblGrid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49013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777730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57122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0476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51927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117031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52761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22221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573559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89785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418529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34299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726321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1493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602322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99896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0449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27937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44799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18891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8362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32174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18163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02102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93262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F099D7-2BE0-1648-B624-E5F90F4B0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175534"/>
              </p:ext>
            </p:extLst>
          </p:nvPr>
        </p:nvGraphicFramePr>
        <p:xfrm>
          <a:off x="111649" y="2007493"/>
          <a:ext cx="3898811" cy="3581400"/>
        </p:xfrm>
        <a:graphic>
          <a:graphicData uri="http://schemas.openxmlformats.org/drawingml/2006/table">
            <a:tbl>
              <a:tblPr/>
              <a:tblGrid>
                <a:gridCol w="918026">
                  <a:extLst>
                    <a:ext uri="{9D8B030D-6E8A-4147-A177-3AD203B41FA5}">
                      <a16:colId xmlns:a16="http://schemas.microsoft.com/office/drawing/2014/main" val="4220920779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819665307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1798133241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1658161005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2259381841"/>
                    </a:ext>
                  </a:extLst>
                </a:gridCol>
                <a:gridCol w="596157">
                  <a:extLst>
                    <a:ext uri="{9D8B030D-6E8A-4147-A177-3AD203B41FA5}">
                      <a16:colId xmlns:a16="http://schemas.microsoft.com/office/drawing/2014/main" val="1829008064"/>
                    </a:ext>
                  </a:extLst>
                </a:gridCol>
              </a:tblGrid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797009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59352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3007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5461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174809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41258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93226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826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135261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09645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09116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708202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36549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247065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641701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33715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151671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740920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78255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40685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338004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574888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235763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95346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427" marR="8427" marT="84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427" marR="8427" marT="84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7" marR="8427" marT="8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46986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E1268E25-AD2A-6C43-8ECE-BD66187CAF33}"/>
              </a:ext>
            </a:extLst>
          </p:cNvPr>
          <p:cNvSpPr/>
          <p:nvPr/>
        </p:nvSpPr>
        <p:spPr>
          <a:xfrm>
            <a:off x="1473393" y="1270954"/>
            <a:ext cx="2304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Local search range fix</a:t>
            </a:r>
          </a:p>
        </p:txBody>
      </p:sp>
    </p:spTree>
    <p:extLst>
      <p:ext uri="{BB962C8B-B14F-4D97-AF65-F5344CB8AC3E}">
        <p14:creationId xmlns:p14="http://schemas.microsoft.com/office/powerpoint/2010/main" val="71725227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1781</TotalTime>
  <Words>880</Words>
  <Application>Microsoft Macintosh PowerPoint</Application>
  <PresentationFormat>Widescreen</PresentationFormat>
  <Paragraphs>381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Franklin Gothic Book</vt:lpstr>
      <vt:lpstr>Times</vt:lpstr>
      <vt:lpstr>Crop</vt:lpstr>
      <vt:lpstr>Non-CE8: Reference memory reduction for intra block copy </vt:lpstr>
      <vt:lpstr>Memory reduction for IBC reference buffer</vt:lpstr>
      <vt:lpstr>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154</cp:revision>
  <dcterms:created xsi:type="dcterms:W3CDTF">2018-06-14T01:00:05Z</dcterms:created>
  <dcterms:modified xsi:type="dcterms:W3CDTF">2019-03-21T12:24:12Z</dcterms:modified>
</cp:coreProperties>
</file>