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5"/>
  </p:notesMasterIdLst>
  <p:handoutMasterIdLst>
    <p:handoutMasterId r:id="rId16"/>
  </p:handoutMasterIdLst>
  <p:sldIdLst>
    <p:sldId id="315" r:id="rId2"/>
    <p:sldId id="321" r:id="rId3"/>
    <p:sldId id="322" r:id="rId4"/>
    <p:sldId id="323" r:id="rId5"/>
    <p:sldId id="327" r:id="rId6"/>
    <p:sldId id="328" r:id="rId7"/>
    <p:sldId id="329" r:id="rId8"/>
    <p:sldId id="330" r:id="rId9"/>
    <p:sldId id="333" r:id="rId10"/>
    <p:sldId id="331" r:id="rId11"/>
    <p:sldId id="332" r:id="rId12"/>
    <p:sldId id="325" r:id="rId13"/>
    <p:sldId id="320" r:id="rId14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BF6"/>
    <a:srgbClr val="FFEEB9"/>
    <a:srgbClr val="66CCFF"/>
    <a:srgbClr val="FF9999"/>
    <a:srgbClr val="F3F3FB"/>
    <a:srgbClr val="E7F4F5"/>
    <a:srgbClr val="C9E7E9"/>
    <a:srgbClr val="FFDD71"/>
    <a:srgbClr val="FFE5E5"/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860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2019/3/19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JCTVC-O0066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 smtClean="0"/>
              <a:t>Modified Dequantization Scaling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JVET-N0246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6 (similar to Method 4)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Modify the </a:t>
            </a:r>
            <a:r>
              <a:rPr lang="en-GB" sz="1800" dirty="0" err="1" smtClean="0"/>
              <a:t>levelScale</a:t>
            </a:r>
            <a:r>
              <a:rPr lang="en-GB" sz="1800" dirty="0" smtClean="0"/>
              <a:t> to combine the 181/256 factor:</a:t>
            </a:r>
          </a:p>
          <a:p>
            <a:pPr lvl="1"/>
            <a:r>
              <a:rPr lang="en-GB" sz="1600" dirty="0" smtClean="0"/>
              <a:t>This maintains bit depth of multiplicands during </a:t>
            </a:r>
            <a:r>
              <a:rPr lang="en-GB" sz="1600" dirty="0" err="1" smtClean="0"/>
              <a:t>dequantiqation</a:t>
            </a:r>
            <a:r>
              <a:rPr lang="en-GB" sz="1600" dirty="0" smtClean="0"/>
              <a:t> process.</a:t>
            </a:r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677106"/>
              </p:ext>
            </p:extLst>
          </p:nvPr>
        </p:nvGraphicFramePr>
        <p:xfrm>
          <a:off x="4521099" y="2297013"/>
          <a:ext cx="4406900" cy="37242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All Intra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 smtClean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6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Y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6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5998" y="2204864"/>
            <a:ext cx="38519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Table is modified for ease of derivation</a:t>
            </a:r>
          </a:p>
          <a:p>
            <a:pPr marL="1200150" lvl="2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4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New values = existing valuesx2</a:t>
            </a: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342900" lvl="0" indent="-34290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8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695972"/>
              </p:ext>
            </p:extLst>
          </p:nvPr>
        </p:nvGraphicFramePr>
        <p:xfrm>
          <a:off x="321006" y="3405774"/>
          <a:ext cx="4122633" cy="26155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33"/>
                <a:gridCol w="504000"/>
                <a:gridCol w="540000"/>
                <a:gridCol w="540000"/>
                <a:gridCol w="540000"/>
                <a:gridCol w="540000"/>
                <a:gridCol w="540000"/>
                <a:gridCol w="540000"/>
              </a:tblGrid>
              <a:tr h="4821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qP</a:t>
                      </a:r>
                      <a:r>
                        <a:rPr lang="en-GB" sz="900" dirty="0">
                          <a:effectLst/>
                        </a:rPr>
                        <a:t> % 6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Normal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26214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23302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20560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18396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16384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14564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40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45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51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57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64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72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Compensating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18396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16384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14564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13107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11651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10280</a:t>
                      </a: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80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90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869578" y="5546940"/>
            <a:ext cx="1511800" cy="360040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1" name="Rectangle 10"/>
          <p:cNvSpPr/>
          <p:nvPr/>
        </p:nvSpPr>
        <p:spPr>
          <a:xfrm>
            <a:off x="1242415" y="4524109"/>
            <a:ext cx="1511800" cy="360040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026318" y="4915367"/>
            <a:ext cx="843260" cy="6315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82218" y="5185517"/>
            <a:ext cx="843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x</a:t>
            </a:r>
            <a:r>
              <a:rPr lang="en-GB" dirty="0" smtClean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88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Low QP study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As indicated, the clipping in VTM’s Method 1 will impact low QPs (QP’&lt;3).</a:t>
            </a:r>
          </a:p>
          <a:p>
            <a:pPr lvl="1"/>
            <a:r>
              <a:rPr lang="en-GB" dirty="0" smtClean="0"/>
              <a:t>For example: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5943600" cy="391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291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CA" dirty="0"/>
              <a:t>It is proposed that the method to compensate for blocks that are not a power-of-4 in size (in terms of coefficients) is </a:t>
            </a:r>
            <a:r>
              <a:rPr lang="en-CA" dirty="0" smtClean="0"/>
              <a:t>modified.</a:t>
            </a:r>
          </a:p>
          <a:p>
            <a:pPr lvl="1"/>
            <a:endParaRPr lang="en-CA" sz="1600" dirty="0" smtClean="0"/>
          </a:p>
          <a:p>
            <a:r>
              <a:rPr lang="en-CA" dirty="0" smtClean="0"/>
              <a:t>Six </a:t>
            </a:r>
            <a:r>
              <a:rPr lang="en-CA" dirty="0"/>
              <a:t>different methods are </a:t>
            </a:r>
            <a:r>
              <a:rPr lang="en-CA" dirty="0" smtClean="0"/>
              <a:t>discussed</a:t>
            </a:r>
          </a:p>
          <a:p>
            <a:pPr lvl="1"/>
            <a:r>
              <a:rPr lang="en-CA" dirty="0" smtClean="0"/>
              <a:t>The </a:t>
            </a:r>
            <a:r>
              <a:rPr lang="en-CA" dirty="0"/>
              <a:t>simplest (method 1) being that already present (but disabled) in </a:t>
            </a:r>
            <a:r>
              <a:rPr lang="en-CA" dirty="0" smtClean="0"/>
              <a:t>VTM4.0.</a:t>
            </a:r>
          </a:p>
          <a:p>
            <a:pPr lvl="1"/>
            <a:r>
              <a:rPr lang="en-CA" dirty="0" smtClean="0"/>
              <a:t>If </a:t>
            </a:r>
            <a:r>
              <a:rPr lang="en-CA" dirty="0"/>
              <a:t>operation at low QPs is a significant concern, then a small adjustment (method 2) is </a:t>
            </a:r>
            <a:r>
              <a:rPr lang="en-CA" dirty="0" smtClean="0"/>
              <a:t>suggested.</a:t>
            </a:r>
            <a:endParaRPr lang="en-CA" dirty="0"/>
          </a:p>
          <a:p>
            <a:pPr lvl="1"/>
            <a:r>
              <a:rPr lang="en-CA" dirty="0" smtClean="0"/>
              <a:t>All </a:t>
            </a:r>
            <a:r>
              <a:rPr lang="en-CA" dirty="0"/>
              <a:t>methods show a negligible BD-rate change with the CTCs defined in </a:t>
            </a:r>
            <a:r>
              <a:rPr lang="en-CA" dirty="0" smtClean="0"/>
              <a:t>JVET-M1010.</a:t>
            </a:r>
          </a:p>
          <a:p>
            <a:pPr lvl="1"/>
            <a:r>
              <a:rPr lang="en-CA" dirty="0"/>
              <a:t>A</a:t>
            </a:r>
            <a:r>
              <a:rPr lang="en-CA" dirty="0" smtClean="0"/>
              <a:t>t </a:t>
            </a:r>
            <a:r>
              <a:rPr lang="en-CA" dirty="0"/>
              <a:t>low QPs, (</a:t>
            </a:r>
            <a:r>
              <a:rPr lang="en-CA" dirty="0" err="1"/>
              <a:t>qP</a:t>
            </a:r>
            <a:r>
              <a:rPr lang="en-CA" dirty="0"/>
              <a:t>’&lt;3), the difference between method 1 and methods </a:t>
            </a:r>
            <a:r>
              <a:rPr lang="en-CA" dirty="0" smtClean="0"/>
              <a:t>2/3/4/5/6/anchor is more </a:t>
            </a:r>
            <a:r>
              <a:rPr lang="en-CA" dirty="0" err="1" smtClean="0"/>
              <a:t>signficant</a:t>
            </a:r>
            <a:r>
              <a:rPr lang="en-CA" dirty="0" smtClean="0"/>
              <a:t>.</a:t>
            </a:r>
            <a:endParaRPr lang="en-GB" sz="1400" dirty="0"/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653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Abstract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In VVC WD4, when the size of a transform block is not a power of 4, the transform coefficients are modified by a √2 factor, to compensate for an implicit scaling by the transform process.</a:t>
            </a:r>
          </a:p>
          <a:p>
            <a:endParaRPr lang="en-GB" sz="1800" dirty="0"/>
          </a:p>
          <a:p>
            <a:r>
              <a:rPr lang="en-GB" sz="1800" dirty="0" smtClean="0"/>
              <a:t>It is proposed that the scaling be applied by a modification to the QP rather than be a multiplication by 181/256 (or 181/128).</a:t>
            </a:r>
          </a:p>
          <a:p>
            <a:pPr marL="0" indent="0">
              <a:buNone/>
            </a:pPr>
            <a:endParaRPr lang="en-GB" sz="1800" dirty="0"/>
          </a:p>
          <a:p>
            <a:r>
              <a:rPr lang="en-GB" sz="1800" dirty="0" smtClean="0"/>
              <a:t>The proposal produces negligible changes to BD-rate.</a:t>
            </a:r>
          </a:p>
          <a:p>
            <a:endParaRPr lang="en-GB" sz="1800" dirty="0" smtClean="0"/>
          </a:p>
          <a:p>
            <a:r>
              <a:rPr lang="en-GB" sz="1800" dirty="0" smtClean="0"/>
              <a:t>This proposal is related to JVET-M0119.</a:t>
            </a:r>
          </a:p>
          <a:p>
            <a:pPr lvl="1"/>
            <a:r>
              <a:rPr lang="en-GB" sz="1600" dirty="0" smtClean="0"/>
              <a:t>The purpose of this proposal is more fully evaluate the options.</a:t>
            </a:r>
          </a:p>
          <a:p>
            <a:pPr lvl="1"/>
            <a:endParaRPr lang="en-GB" sz="1600" dirty="0" smtClean="0"/>
          </a:p>
          <a:p>
            <a:r>
              <a:rPr lang="en-GB" sz="1800" dirty="0" smtClean="0"/>
              <a:t>This is independent, but related to JVET-L0095.</a:t>
            </a:r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JVET-N0246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endParaRPr lang="en-GB" sz="1800" dirty="0" smtClean="0"/>
              </a:p>
              <a:p>
                <a:r>
                  <a:rPr lang="en-GB" sz="1800" dirty="0" smtClean="0"/>
                  <a:t>The transformation processes require the resulting coefficients to be scaled by:</a:t>
                </a:r>
                <a:br>
                  <a:rPr lang="en-GB" sz="1800" dirty="0" smtClean="0"/>
                </a:br>
                <a:r>
                  <a:rPr lang="en-GB" sz="1800" dirty="0" smtClean="0"/>
                  <a:t>		</a:t>
                </a:r>
                <a14:m>
                  <m:oMath xmlns:m="http://schemas.openxmlformats.org/officeDocument/2006/math">
                    <m:r>
                      <a:rPr lang="en-CA" sz="2400" i="1">
                        <a:latin typeface="Cambria Math" panose="02040503050406030204" pitchFamily="18" charset="0"/>
                      </a:rPr>
                      <m:t>𝑓𝑎𝑐𝑡𝑜𝑟</m:t>
                    </m:r>
                    <m:r>
                      <a:rPr lang="en-CA" sz="24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√</m:t>
                        </m:r>
                        <m:d>
                          <m:d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𝑀𝑁</m:t>
                            </m:r>
                          </m:e>
                        </m:d>
                      </m:den>
                    </m:f>
                  </m:oMath>
                </a14:m>
                <a:r>
                  <a:rPr lang="en-GB" sz="1800" dirty="0" smtClean="0"/>
                  <a:t> </a:t>
                </a:r>
                <a:br>
                  <a:rPr lang="en-GB" sz="1800" dirty="0" smtClean="0"/>
                </a:br>
                <a:r>
                  <a:rPr lang="en-GB" sz="1400" dirty="0" smtClean="0"/>
                  <a:t>where M and N are the width and height of the transform block.</a:t>
                </a:r>
                <a:endParaRPr lang="en-GB" sz="1400" dirty="0"/>
              </a:p>
              <a:p>
                <a:endParaRPr lang="en-GB" sz="1800" dirty="0" smtClean="0"/>
              </a:p>
              <a:p>
                <a:r>
                  <a:rPr lang="en-GB" sz="1800" dirty="0" smtClean="0"/>
                  <a:t>In VVC, the dimensions of the block are powers of 2</a:t>
                </a:r>
              </a:p>
              <a:p>
                <a:pPr lvl="1"/>
                <a:r>
                  <a:rPr lang="en-GB" sz="1600" dirty="0" smtClean="0"/>
                  <a:t>When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GB" sz="1600" dirty="0" smtClean="0"/>
                  <a:t>, or when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𝑀𝑁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sup>
                    </m:sSup>
                  </m:oMath>
                </a14:m>
                <a:r>
                  <a:rPr lang="en-GB" sz="1600" b="0" dirty="0" smtClean="0"/>
                  <a:t> the factor can be applied by a right shift.</a:t>
                </a:r>
              </a:p>
              <a:p>
                <a:pPr lvl="1"/>
                <a:r>
                  <a:rPr lang="en-GB" sz="1600" dirty="0" smtClean="0"/>
                  <a:t>When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𝑀𝑁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≠ </m:t>
                    </m:r>
                    <m:sSup>
                      <m:sSup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𝑓</m:t>
                        </m:r>
                      </m:sup>
                    </m:sSup>
                  </m:oMath>
                </a14:m>
                <a:r>
                  <a:rPr lang="en-GB" sz="1600" b="0" dirty="0" smtClean="0"/>
                  <a:t> a simple right shift is not applicable, in the current VVC WD the coefficients are scaled by 181/256</a:t>
                </a:r>
              </a:p>
              <a:p>
                <a:pPr lvl="1"/>
                <a:r>
                  <a:rPr lang="en-GB" sz="1600" dirty="0" smtClean="0"/>
                  <a:t>There are several alternative methods which relate to the fact that the QP system is logarithmic:</a:t>
                </a:r>
                <a:br>
                  <a:rPr lang="en-GB" sz="1600" dirty="0" smtClean="0"/>
                </a:br>
                <a:r>
                  <a:rPr lang="en-GB" sz="1600" dirty="0" smtClean="0"/>
                  <a:t>		QP+6 is an additional division by 2</a:t>
                </a:r>
                <a:br>
                  <a:rPr lang="en-GB" sz="1600" dirty="0" smtClean="0"/>
                </a:br>
                <a:r>
                  <a:rPr lang="en-GB" sz="1600" dirty="0" smtClean="0"/>
                  <a:t>		QP+3 is an additional division by √2</a:t>
                </a:r>
                <a:endParaRPr lang="en-GB" sz="1600" b="0" dirty="0" smtClean="0"/>
              </a:p>
              <a:p>
                <a:pPr lvl="1"/>
                <a:endParaRPr lang="en-GB" sz="1600" dirty="0"/>
              </a:p>
              <a:p>
                <a:endParaRPr lang="en-GB" sz="1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32" r="-13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216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Modify the QP by -3 for block requiring compensation at the start of each quantization stage.</a:t>
            </a:r>
          </a:p>
          <a:p>
            <a:pPr lvl="1"/>
            <a:r>
              <a:rPr lang="en-GB" sz="1600" dirty="0"/>
              <a:t>This is already present in VTM4.0 when </a:t>
            </a:r>
            <a:r>
              <a:rPr lang="en-CA" sz="1600" dirty="0"/>
              <a:t>HM_QTBT_AS_IN_JEM_QUANT==0</a:t>
            </a:r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537685"/>
              </p:ext>
            </p:extLst>
          </p:nvPr>
        </p:nvGraphicFramePr>
        <p:xfrm>
          <a:off x="4521099" y="2297013"/>
          <a:ext cx="4406900" cy="37242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All Intra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Method 1 Over VTM4.0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Y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0.05%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0.07%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101%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Method 1 Over VTM4.0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0.03%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-0.09%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-0.28%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5998" y="2204864"/>
            <a:ext cx="3851985" cy="297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lvl="2" indent="-228600"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CA" sz="14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(</a:t>
            </a:r>
            <a:r>
              <a:rPr kumimoji="1" lang="en-CA" sz="1400" kern="0" dirty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although there are some interaction with some other macros which can be trivially fixed</a:t>
            </a:r>
            <a:r>
              <a:rPr kumimoji="1" lang="en-CA" sz="14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)</a:t>
            </a:r>
          </a:p>
          <a:p>
            <a:pPr marL="1143000" lvl="2" indent="-228600"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600" kern="0" dirty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This method clips QP to be positive.</a:t>
            </a:r>
          </a:p>
          <a:p>
            <a:pPr marL="1143000" lvl="2" indent="-228600"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400" kern="0" dirty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The impact of this is not noticeable unless QP’=0,1 or 2 (QP=-12,-11 or -10 for 10-bit)</a:t>
            </a:r>
          </a:p>
          <a:p>
            <a:pPr marL="342900" lvl="0" indent="-34290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8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37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Modify the QP by -3 for block requiring compensation at the start of each quantization stage, but adjust AFTER clipping</a:t>
            </a:r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975000"/>
              </p:ext>
            </p:extLst>
          </p:nvPr>
        </p:nvGraphicFramePr>
        <p:xfrm>
          <a:off x="4521099" y="2297013"/>
          <a:ext cx="4406900" cy="37242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All Intra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2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Y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0.05%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0.07%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101%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2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0.03%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-0.09%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-0.19%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-0.28%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5998" y="2204864"/>
            <a:ext cx="385198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 eaLnBrk="0" hangingPunct="0">
              <a:spcBef>
                <a:spcPct val="20000"/>
              </a:spcBef>
              <a:spcAft>
                <a:spcPts val="600"/>
              </a:spcAft>
              <a:tabLst>
                <a:tab pos="3943350" algn="l"/>
              </a:tabLst>
            </a:pP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There is no difference in normal CTCs.</a:t>
            </a: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342900" lvl="0" indent="-34290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8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15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Modify the </a:t>
            </a:r>
            <a:r>
              <a:rPr lang="en-GB" sz="1800" dirty="0" err="1" smtClean="0"/>
              <a:t>levelScale</a:t>
            </a:r>
            <a:r>
              <a:rPr lang="en-GB" sz="1800" dirty="0" smtClean="0"/>
              <a:t> to combine the 181/256 factor:</a:t>
            </a:r>
          </a:p>
          <a:p>
            <a:pPr lvl="1"/>
            <a:r>
              <a:rPr lang="en-GB" sz="1600" dirty="0" smtClean="0"/>
              <a:t>This maintains bit depth of multiplicands during </a:t>
            </a:r>
            <a:r>
              <a:rPr lang="en-GB" sz="1600" dirty="0" err="1" smtClean="0"/>
              <a:t>dequantiqation</a:t>
            </a:r>
            <a:r>
              <a:rPr lang="en-GB" sz="1600" dirty="0" smtClean="0"/>
              <a:t> process.</a:t>
            </a:r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47010"/>
              </p:ext>
            </p:extLst>
          </p:nvPr>
        </p:nvGraphicFramePr>
        <p:xfrm>
          <a:off x="4521099" y="2297013"/>
          <a:ext cx="4406900" cy="37242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All Intra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3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Y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3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5998" y="2204864"/>
            <a:ext cx="3851985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The </a:t>
            </a:r>
            <a:r>
              <a:rPr kumimoji="1" lang="en-GB" sz="1600" kern="0" dirty="0" err="1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invQScale</a:t>
            </a: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 [VTM4] (</a:t>
            </a:r>
            <a:r>
              <a:rPr kumimoji="1" lang="en-GB" sz="1600" kern="0" dirty="0" err="1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levelScale</a:t>
            </a: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 [VVC Draft]) are as below:</a:t>
            </a: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342900" lvl="0" indent="-34290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8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783508"/>
              </p:ext>
            </p:extLst>
          </p:nvPr>
        </p:nvGraphicFramePr>
        <p:xfrm>
          <a:off x="321006" y="3405774"/>
          <a:ext cx="4122633" cy="26155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33"/>
                <a:gridCol w="504000"/>
                <a:gridCol w="540000"/>
                <a:gridCol w="540000"/>
                <a:gridCol w="540000"/>
                <a:gridCol w="540000"/>
                <a:gridCol w="540000"/>
                <a:gridCol w="540000"/>
              </a:tblGrid>
              <a:tr h="4821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qP</a:t>
                      </a:r>
                      <a:r>
                        <a:rPr lang="en-GB" sz="900" dirty="0">
                          <a:effectLst/>
                        </a:rPr>
                        <a:t> % 6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Normal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26214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23302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20560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18396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16384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14564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40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45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51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57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64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72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Compensating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36158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32768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29127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26214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23302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20560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29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32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36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40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45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51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139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Modify the </a:t>
            </a:r>
            <a:r>
              <a:rPr lang="en-GB" sz="1800" dirty="0" err="1" smtClean="0"/>
              <a:t>levelScale</a:t>
            </a:r>
            <a:r>
              <a:rPr lang="en-GB" sz="1800" dirty="0" smtClean="0"/>
              <a:t> to combine the 181/256 factor:</a:t>
            </a:r>
          </a:p>
          <a:p>
            <a:pPr lvl="1"/>
            <a:r>
              <a:rPr lang="en-GB" sz="1600" dirty="0" smtClean="0"/>
              <a:t>This maintains bit depth of multiplicands during </a:t>
            </a:r>
            <a:r>
              <a:rPr lang="en-GB" sz="1600" dirty="0" err="1" smtClean="0"/>
              <a:t>dequantiqation</a:t>
            </a:r>
            <a:r>
              <a:rPr lang="en-GB" sz="1600" dirty="0" smtClean="0"/>
              <a:t> process.</a:t>
            </a:r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33213"/>
              </p:ext>
            </p:extLst>
          </p:nvPr>
        </p:nvGraphicFramePr>
        <p:xfrm>
          <a:off x="4521099" y="2297013"/>
          <a:ext cx="4406900" cy="37242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All Intra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 smtClean="0">
                          <a:effectLst/>
                        </a:rPr>
                        <a:t>Method 4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Y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4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5998" y="2204864"/>
            <a:ext cx="3851985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Increase accuracy by a factor of 2, to be removed by an </a:t>
            </a:r>
            <a:r>
              <a:rPr kumimoji="1" lang="en-GB" sz="1600" b="1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increased</a:t>
            </a: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 right shift.</a:t>
            </a: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342900" lvl="0" indent="-34290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8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595704"/>
              </p:ext>
            </p:extLst>
          </p:nvPr>
        </p:nvGraphicFramePr>
        <p:xfrm>
          <a:off x="321006" y="3405774"/>
          <a:ext cx="4122633" cy="26155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33"/>
                <a:gridCol w="504000"/>
                <a:gridCol w="540000"/>
                <a:gridCol w="540000"/>
                <a:gridCol w="540000"/>
                <a:gridCol w="540000"/>
                <a:gridCol w="540000"/>
                <a:gridCol w="540000"/>
              </a:tblGrid>
              <a:tr h="4821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qP</a:t>
                      </a:r>
                      <a:r>
                        <a:rPr lang="en-GB" sz="900" dirty="0">
                          <a:effectLst/>
                        </a:rPr>
                        <a:t> % 6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Normal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26214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23302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20560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18396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16384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14564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40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45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51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57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64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72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Compensating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18396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16384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14564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12945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11523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10280</a:t>
                      </a: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163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5 (similar to Method 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Modify the </a:t>
            </a:r>
            <a:r>
              <a:rPr lang="en-GB" sz="1800" dirty="0" err="1" smtClean="0"/>
              <a:t>levelScale</a:t>
            </a:r>
            <a:r>
              <a:rPr lang="en-GB" sz="1800" dirty="0" smtClean="0"/>
              <a:t> to combine the 181/256 factor:</a:t>
            </a:r>
          </a:p>
          <a:p>
            <a:pPr lvl="1"/>
            <a:r>
              <a:rPr lang="en-GB" sz="1600" dirty="0" smtClean="0"/>
              <a:t>This maintains bit depth of multiplicands during </a:t>
            </a:r>
            <a:r>
              <a:rPr lang="en-GB" sz="1600" dirty="0" err="1" smtClean="0"/>
              <a:t>dequantiqation</a:t>
            </a:r>
            <a:r>
              <a:rPr lang="en-GB" sz="1600" dirty="0" smtClean="0"/>
              <a:t> process.</a:t>
            </a:r>
          </a:p>
          <a:p>
            <a:endParaRPr lang="en-GB" sz="1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196291"/>
              </p:ext>
            </p:extLst>
          </p:nvPr>
        </p:nvGraphicFramePr>
        <p:xfrm>
          <a:off x="4521099" y="2297013"/>
          <a:ext cx="4406900" cy="37242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All Intra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 smtClean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5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Y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>Random Access Main 10</a:t>
                      </a:r>
                      <a:endParaRPr lang="en-GB" sz="1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Method </a:t>
                      </a:r>
                      <a:r>
                        <a:rPr lang="en-GB" sz="900" dirty="0" smtClean="0">
                          <a:effectLst/>
                        </a:rPr>
                        <a:t>5 </a:t>
                      </a:r>
                      <a:r>
                        <a:rPr lang="en-GB" sz="900" dirty="0">
                          <a:effectLst/>
                        </a:rPr>
                        <a:t>Over VTM4.0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</a:rPr>
                        <a:t>U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5998" y="2204864"/>
            <a:ext cx="385198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6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Table is modified for ease of derivation</a:t>
            </a:r>
          </a:p>
          <a:p>
            <a:pPr marL="1200150" lvl="2" indent="-28575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r>
              <a:rPr kumimoji="1" lang="en-GB" sz="1400" kern="0" dirty="0" smtClean="0">
                <a:solidFill>
                  <a:srgbClr val="000000"/>
                </a:solidFill>
                <a:latin typeface="Arial"/>
                <a:ea typeface="Arial Unicode MS"/>
                <a:cs typeface="Arial" pitchFamily="34" charset="0"/>
              </a:rPr>
              <a:t>New values = existing values/2</a:t>
            </a:r>
            <a:endParaRPr kumimoji="1" lang="en-GB" sz="14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  <a:p>
            <a:pPr marL="342900" lvl="0" indent="-342900" eaLnBrk="0" hangingPunct="0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tabLst>
                <a:tab pos="3943350" algn="l"/>
              </a:tabLst>
            </a:pPr>
            <a:endParaRPr kumimoji="1" lang="en-GB" sz="1800" kern="0" dirty="0">
              <a:solidFill>
                <a:srgbClr val="000000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120302"/>
              </p:ext>
            </p:extLst>
          </p:nvPr>
        </p:nvGraphicFramePr>
        <p:xfrm>
          <a:off x="321006" y="3405774"/>
          <a:ext cx="4122633" cy="26155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8633"/>
                <a:gridCol w="504000"/>
                <a:gridCol w="540000"/>
                <a:gridCol w="540000"/>
                <a:gridCol w="540000"/>
                <a:gridCol w="540000"/>
                <a:gridCol w="540000"/>
                <a:gridCol w="540000"/>
              </a:tblGrid>
              <a:tr h="4821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qP</a:t>
                      </a:r>
                      <a:r>
                        <a:rPr lang="en-GB" sz="900" dirty="0">
                          <a:effectLst/>
                        </a:rPr>
                        <a:t> % 6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0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2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3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4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5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Normal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26214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23302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20560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18396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16384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14564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40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45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</a:rPr>
                        <a:t>51</a:t>
                      </a:r>
                      <a:endParaRPr lang="en-GB" sz="10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57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64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b="0">
                          <a:effectLst/>
                          <a:latin typeface="+mn-lt"/>
                        </a:rPr>
                        <a:t>72</a:t>
                      </a:r>
                      <a:endParaRPr lang="en-GB" sz="1000" b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>
                          <a:effectLst/>
                        </a:rPr>
                        <a:t>Compensating blocks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 smtClean="0">
                          <a:effectLst/>
                        </a:rPr>
                        <a:t>37449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32768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29127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26214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23302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20560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333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900" dirty="0" err="1">
                          <a:effectLst/>
                        </a:rPr>
                        <a:t>invQScale</a:t>
                      </a:r>
                      <a:endParaRPr lang="en-GB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 smtClean="0">
                          <a:effectLst/>
                        </a:rPr>
                        <a:t>28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32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>
                          <a:effectLst/>
                        </a:rPr>
                        <a:t>36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40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45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00" dirty="0">
                          <a:effectLst/>
                        </a:rPr>
                        <a:t>51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260000" y="5589240"/>
            <a:ext cx="1511800" cy="360040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sp>
        <p:nvSpPr>
          <p:cNvPr id="11" name="Rectangle 10"/>
          <p:cNvSpPr/>
          <p:nvPr/>
        </p:nvSpPr>
        <p:spPr>
          <a:xfrm>
            <a:off x="2881803" y="4533511"/>
            <a:ext cx="1511800" cy="360040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2665779" y="4893551"/>
            <a:ext cx="538069" cy="6463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82218" y="5185517"/>
            <a:ext cx="843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/2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792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Note: method 5 vs method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Method 5 and method 2 are not equivalent.</a:t>
            </a:r>
          </a:p>
          <a:p>
            <a:pPr lvl="1"/>
            <a:r>
              <a:rPr lang="en-GB" dirty="0" smtClean="0"/>
              <a:t>This is because, the value 28 in the table is not identical to 57/2.</a:t>
            </a:r>
          </a:p>
          <a:p>
            <a:pPr lvl="1"/>
            <a:endParaRPr lang="en-GB" dirty="0"/>
          </a:p>
          <a:p>
            <a:pPr lvl="1"/>
            <a:r>
              <a:rPr lang="en-GB" dirty="0" smtClean="0"/>
              <a:t>If the 57/2 in the original table were to be altered to 56, then they are equivalent.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JVET-N0246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2019/3/19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9369720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2113</Words>
  <Application>Microsoft Office PowerPoint</Application>
  <PresentationFormat>On-screen Show (4:3)</PresentationFormat>
  <Paragraphs>910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 Unicode MS</vt:lpstr>
      <vt:lpstr>メイリオ</vt:lpstr>
      <vt:lpstr>ＭＳ Ｐゴシック</vt:lpstr>
      <vt:lpstr>ＭＳ Ｐ明朝</vt:lpstr>
      <vt:lpstr>Arial</vt:lpstr>
      <vt:lpstr>Cambria Math</vt:lpstr>
      <vt:lpstr>HGPｺﾞｼｯｸE</vt:lpstr>
      <vt:lpstr>HGP行書体</vt:lpstr>
      <vt:lpstr>HGP創英角ｺﾞｼｯｸUB</vt:lpstr>
      <vt:lpstr>Lucida Sans</vt:lpstr>
      <vt:lpstr>Times New Roman</vt:lpstr>
      <vt:lpstr>GBM_Master</vt:lpstr>
      <vt:lpstr>Modified Dequantization Scaling</vt:lpstr>
      <vt:lpstr>Abstract</vt:lpstr>
      <vt:lpstr>Background</vt:lpstr>
      <vt:lpstr>Method 1</vt:lpstr>
      <vt:lpstr>Method 2</vt:lpstr>
      <vt:lpstr>Method 3</vt:lpstr>
      <vt:lpstr>Method 4</vt:lpstr>
      <vt:lpstr>Method 5 (similar to Method 3)</vt:lpstr>
      <vt:lpstr>Note: method 5 vs method 2</vt:lpstr>
      <vt:lpstr>Method 6 (similar to Method 4)</vt:lpstr>
      <vt:lpstr>Low QP study</vt:lpstr>
      <vt:lpstr>Proposal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2019-03-19T11:23:33Z</dcterms:modified>
</cp:coreProperties>
</file>