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99" r:id="rId1"/>
  </p:sldMasterIdLst>
  <p:notesMasterIdLst>
    <p:notesMasterId r:id="rId24"/>
  </p:notesMasterIdLst>
  <p:sldIdLst>
    <p:sldId id="272" r:id="rId2"/>
    <p:sldId id="256" r:id="rId3"/>
    <p:sldId id="294" r:id="rId4"/>
    <p:sldId id="275" r:id="rId5"/>
    <p:sldId id="276" r:id="rId6"/>
    <p:sldId id="293" r:id="rId7"/>
    <p:sldId id="277" r:id="rId8"/>
    <p:sldId id="278" r:id="rId9"/>
    <p:sldId id="292" r:id="rId10"/>
    <p:sldId id="282" r:id="rId11"/>
    <p:sldId id="283" r:id="rId12"/>
    <p:sldId id="284" r:id="rId13"/>
    <p:sldId id="285" r:id="rId14"/>
    <p:sldId id="286" r:id="rId15"/>
    <p:sldId id="295" r:id="rId16"/>
    <p:sldId id="291" r:id="rId17"/>
    <p:sldId id="269" r:id="rId18"/>
    <p:sldId id="279" r:id="rId19"/>
    <p:sldId id="280" r:id="rId20"/>
    <p:sldId id="288" r:id="rId21"/>
    <p:sldId id="289" r:id="rId22"/>
    <p:sldId id="290" r:id="rId2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0" autoAdjust="0"/>
    <p:restoredTop sz="94660"/>
  </p:normalViewPr>
  <p:slideViewPr>
    <p:cSldViewPr showGuides="1">
      <p:cViewPr varScale="1">
        <p:scale>
          <a:sx n="87" d="100"/>
          <a:sy n="87" d="100"/>
        </p:scale>
        <p:origin x="86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xadmin2-phoenix\calcul\jonathan.taquet\2018_FVC\VTM\wt_VTM4\BATCH_JVET\Book1_14-1-1%20-%20contrib%20nonC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xadmin2-phoenix\calcul\jonathan.taquet\2018_FVC\VTM\wt_VTM4\BATCH_JVET\Book1_14-1-1%20-%20contrib%20nonCE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xadmin2-phoenix\calcul\jonathan.taquet\2018_FVC\VTM\wt_VTM4\BATCH_JVET\Book1_14-1-1%20-%20contrib%20nonCE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xadmin2-phoenix\calcul\jonathan.taquet\2018_FVC\VTM\wt_VTM4\BATCH_JVET\Book1_14-1-1%20-%20contrib%20nonCE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AI - BDR gains / Encoder runtime increase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smoothMarker"/>
        <c:varyColors val="0"/>
        <c:ser>
          <c:idx val="1"/>
          <c:order val="1"/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AI!$B$34:$B$35</c:f>
              <c:numCache>
                <c:formatCode>0.00%</c:formatCode>
                <c:ptCount val="2"/>
                <c:pt idx="0">
                  <c:v>-6.0000000000000001E-3</c:v>
                </c:pt>
                <c:pt idx="1">
                  <c:v>0</c:v>
                </c:pt>
              </c:numCache>
            </c:numRef>
          </c:xVal>
          <c:yVal>
            <c:numRef>
              <c:f>AI!$C$34:$C$35</c:f>
              <c:numCache>
                <c:formatCode>0.00%</c:formatCode>
                <c:ptCount val="2"/>
                <c:pt idx="0">
                  <c:v>1.06</c:v>
                </c:pt>
                <c:pt idx="1">
                  <c:v>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01E5-4556-80BD-29BD275580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70860432"/>
        <c:axId val="870861744"/>
      </c:scatterChart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6"/>
              <c:layout>
                <c:manualLayout>
                  <c:x val="-0.125"/>
                  <c:y val="3.265849832305528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</a:rPr>
                      <a:t>Test-1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1E5-4556-80BD-29BD275580C3}"/>
                </c:ext>
              </c:extLst>
            </c:dLbl>
            <c:dLbl>
              <c:idx val="8"/>
              <c:layout>
                <c:manualLayout>
                  <c:x val="-0.12777777777777777"/>
                  <c:y val="-4.465541490857959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</a:rPr>
                      <a:t>Test-2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1E5-4556-80BD-29BD275580C3}"/>
                </c:ext>
              </c:extLst>
            </c:dLbl>
            <c:dLbl>
              <c:idx val="14"/>
              <c:layout>
                <c:manualLayout>
                  <c:x val="-0.13333333333333333"/>
                  <c:y val="5.152547874066861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</a:rPr>
                      <a:t>Test-3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1E5-4556-80BD-29BD275580C3}"/>
                </c:ext>
              </c:extLst>
            </c:dLbl>
            <c:dLbl>
              <c:idx val="23"/>
              <c:layout>
                <c:manualLayout>
                  <c:x val="1.3888888888888888E-2"/>
                  <c:y val="-4.371584699453551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CE5-3.1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1E5-4556-80BD-29BD275580C3}"/>
                </c:ext>
              </c:extLst>
            </c:dLbl>
            <c:dLbl>
              <c:idx val="24"/>
              <c:layout>
                <c:manualLayout>
                  <c:x val="-0.1388888888888889"/>
                  <c:y val="5.191256830601082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CE5-3.2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1E5-4556-80BD-29BD275580C3}"/>
                </c:ext>
              </c:extLst>
            </c:dLbl>
            <c:dLbl>
              <c:idx val="25"/>
              <c:layout>
                <c:manualLayout>
                  <c:x val="-1.388888888888899E-2"/>
                  <c:y val="3.278688524590164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CE5-3.3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1E5-4556-80BD-29BD275580C3}"/>
                </c:ext>
              </c:extLst>
            </c:dLbl>
            <c:dLbl>
              <c:idx val="26"/>
              <c:layout>
                <c:manualLayout>
                  <c:x val="-7.4999999999999997E-2"/>
                  <c:y val="-2.732240437158469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CE5-3.4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1E5-4556-80BD-29BD275580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AI!$B$2:$B$32</c:f>
              <c:numCache>
                <c:formatCode>General</c:formatCode>
                <c:ptCount val="31"/>
                <c:pt idx="6" formatCode="0.00%">
                  <c:v>-5.1554177546419954E-3</c:v>
                </c:pt>
                <c:pt idx="8" formatCode="0.00%">
                  <c:v>-5.1554177546419954E-3</c:v>
                </c:pt>
                <c:pt idx="14" formatCode="0.00%">
                  <c:v>-4.2774260352494943E-3</c:v>
                </c:pt>
                <c:pt idx="23" formatCode="0.00%">
                  <c:v>-4.535553178772786E-3</c:v>
                </c:pt>
                <c:pt idx="24" formatCode="0.00%">
                  <c:v>-4.5357067653882446E-3</c:v>
                </c:pt>
                <c:pt idx="25" formatCode="0.00%">
                  <c:v>-3.6623203273072761E-3</c:v>
                </c:pt>
              </c:numCache>
            </c:numRef>
          </c:xVal>
          <c:yVal>
            <c:numRef>
              <c:f>AI!$C$2:$C$32</c:f>
              <c:numCache>
                <c:formatCode>General</c:formatCode>
                <c:ptCount val="31"/>
                <c:pt idx="6" formatCode="0.00%">
                  <c:v>1.0141849757544341</c:v>
                </c:pt>
                <c:pt idx="8" formatCode="0.00%">
                  <c:v>1.0164909386536161</c:v>
                </c:pt>
                <c:pt idx="14" formatCode="0.00%">
                  <c:v>1.0008522532681112</c:v>
                </c:pt>
                <c:pt idx="23" formatCode="0.00%">
                  <c:v>1.0136912358343297</c:v>
                </c:pt>
                <c:pt idx="24" formatCode="0.00%">
                  <c:v>1.009891453516456</c:v>
                </c:pt>
                <c:pt idx="25" formatCode="0.00%">
                  <c:v>1.0044983355890078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01E5-4556-80BD-29BD275580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70860432"/>
        <c:axId val="870861744"/>
      </c:scatterChart>
      <c:valAx>
        <c:axId val="870860432"/>
        <c:scaling>
          <c:orientation val="minMax"/>
          <c:max val="0"/>
          <c:min val="-6.0000000000000019E-3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70861744"/>
        <c:crosses val="autoZero"/>
        <c:crossBetween val="midCat"/>
      </c:valAx>
      <c:valAx>
        <c:axId val="870861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708604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RA - BDR gains / Encoder runtime increase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smoothMarker"/>
        <c:varyColors val="0"/>
        <c:ser>
          <c:idx val="1"/>
          <c:order val="1"/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RA!$B$35:$B$36</c:f>
              <c:numCache>
                <c:formatCode>0.00%</c:formatCode>
                <c:ptCount val="2"/>
                <c:pt idx="0">
                  <c:v>-1.2E-2</c:v>
                </c:pt>
                <c:pt idx="1">
                  <c:v>0</c:v>
                </c:pt>
              </c:numCache>
            </c:numRef>
          </c:xVal>
          <c:yVal>
            <c:numRef>
              <c:f>RA!$C$35:$C$36</c:f>
              <c:numCache>
                <c:formatCode>0.00%</c:formatCode>
                <c:ptCount val="2"/>
                <c:pt idx="0">
                  <c:v>1.1200000000000001</c:v>
                </c:pt>
                <c:pt idx="1">
                  <c:v>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9EC-4886-89FE-F56F7A4D20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70860432"/>
        <c:axId val="870861744"/>
      </c:scatterChart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6"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</a:rPr>
                      <a:t>Test-1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9EC-4886-89FE-F56F7A4D20EB}"/>
                </c:ext>
              </c:extLst>
            </c:dLbl>
            <c:dLbl>
              <c:idx val="8"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</a:rPr>
                      <a:t>Test-2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9EC-4886-89FE-F56F7A4D20EB}"/>
                </c:ext>
              </c:extLst>
            </c:dLbl>
            <c:dLbl>
              <c:idx val="14"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</a:rPr>
                      <a:t>Test-3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9EC-4886-89FE-F56F7A4D20EB}"/>
                </c:ext>
              </c:extLst>
            </c:dLbl>
            <c:dLbl>
              <c:idx val="23"/>
              <c:layout>
                <c:manualLayout>
                  <c:x val="1.9444444444444445E-2"/>
                  <c:y val="-3.0054644808743071E-2"/>
                </c:manualLayout>
              </c:layout>
              <c:tx>
                <c:rich>
                  <a:bodyPr/>
                  <a:lstStyle/>
                  <a:p>
                    <a:r>
                      <a:rPr lang="en-US"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</a:rPr>
                      <a:t>CE5-3.1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9EC-4886-89FE-F56F7A4D20EB}"/>
                </c:ext>
              </c:extLst>
            </c:dLbl>
            <c:dLbl>
              <c:idx val="24"/>
              <c:layout>
                <c:manualLayout>
                  <c:x val="8.3333333333333332E-3"/>
                  <c:y val="-5.59904909427306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</a:rPr>
                      <a:t>CE5-3.2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9EC-4886-89FE-F56F7A4D20EB}"/>
                </c:ext>
              </c:extLst>
            </c:dLbl>
            <c:dLbl>
              <c:idx val="25"/>
              <c:layout>
                <c:manualLayout>
                  <c:x val="-1.9444444444444445E-2"/>
                  <c:y val="2.7322404371584598E-2"/>
                </c:manualLayout>
              </c:layout>
              <c:tx>
                <c:rich>
                  <a:bodyPr/>
                  <a:lstStyle/>
                  <a:p>
                    <a:r>
                      <a:rPr lang="en-US"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</a:rPr>
                      <a:t>CE5-3.3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9EC-4886-89FE-F56F7A4D20EB}"/>
                </c:ext>
              </c:extLst>
            </c:dLbl>
            <c:dLbl>
              <c:idx val="26"/>
              <c:layout>
                <c:manualLayout>
                  <c:x val="-5.00000000000001E-2"/>
                  <c:y val="-2.18579234972677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CE5-3.4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9EC-4886-89FE-F56F7A4D20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RA!$B$2:$B$32</c:f>
              <c:numCache>
                <c:formatCode>General</c:formatCode>
                <c:ptCount val="31"/>
                <c:pt idx="6" formatCode="0.00%">
                  <c:v>-1.1253754294834762E-2</c:v>
                </c:pt>
                <c:pt idx="8" formatCode="0.00%">
                  <c:v>-1.0684673489479147E-2</c:v>
                </c:pt>
                <c:pt idx="14" formatCode="0.00%">
                  <c:v>-9.3933690821450117E-3</c:v>
                </c:pt>
                <c:pt idx="23" formatCode="0.00%">
                  <c:v>-7.1002022831532516E-3</c:v>
                </c:pt>
                <c:pt idx="24" formatCode="0.00%">
                  <c:v>-7.2917077582775654E-3</c:v>
                </c:pt>
                <c:pt idx="25" formatCode="0.00%">
                  <c:v>-5.6274358070763641E-3</c:v>
                </c:pt>
              </c:numCache>
            </c:numRef>
          </c:xVal>
          <c:yVal>
            <c:numRef>
              <c:f>RA!$C$2:$C$32</c:f>
              <c:numCache>
                <c:formatCode>General</c:formatCode>
                <c:ptCount val="31"/>
                <c:pt idx="6" formatCode="0.00%">
                  <c:v>1.0310406955782032</c:v>
                </c:pt>
                <c:pt idx="8" formatCode="0.00%">
                  <c:v>1.0152831709127279</c:v>
                </c:pt>
                <c:pt idx="14" formatCode="0.00%">
                  <c:v>0.99741286717045063</c:v>
                </c:pt>
                <c:pt idx="23" formatCode="0.00%">
                  <c:v>0.99879710292779644</c:v>
                </c:pt>
                <c:pt idx="24" formatCode="0.00%">
                  <c:v>1.0032387304142047</c:v>
                </c:pt>
                <c:pt idx="25" formatCode="0.00%">
                  <c:v>0.98971608615699413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29EC-4886-89FE-F56F7A4D20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70860432"/>
        <c:axId val="870861744"/>
      </c:scatterChart>
      <c:valAx>
        <c:axId val="870860432"/>
        <c:scaling>
          <c:orientation val="minMax"/>
          <c:max val="0"/>
          <c:min val="-1.2000000000000002E-2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70861744"/>
        <c:crosses val="autoZero"/>
        <c:crossBetween val="midCat"/>
      </c:valAx>
      <c:valAx>
        <c:axId val="870861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708604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LB - BDR gains / Encoder runtime increase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smoothMarker"/>
        <c:varyColors val="0"/>
        <c:ser>
          <c:idx val="1"/>
          <c:order val="1"/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LB!$B$34:$B$35</c:f>
              <c:numCache>
                <c:formatCode>0.00%</c:formatCode>
                <c:ptCount val="2"/>
                <c:pt idx="0">
                  <c:v>-1.6E-2</c:v>
                </c:pt>
                <c:pt idx="1">
                  <c:v>0</c:v>
                </c:pt>
              </c:numCache>
            </c:numRef>
          </c:xVal>
          <c:yVal>
            <c:numRef>
              <c:f>LB!$C$34:$C$35</c:f>
              <c:numCache>
                <c:formatCode>0.00%</c:formatCode>
                <c:ptCount val="2"/>
                <c:pt idx="0">
                  <c:v>1.1599999999999999</c:v>
                </c:pt>
                <c:pt idx="1">
                  <c:v>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DAF3-4F7E-9EC4-8F9075CDC0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70860432"/>
        <c:axId val="870861744"/>
      </c:scatterChart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6"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</a:rPr>
                      <a:t>Test-1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AF3-4F7E-9EC4-8F9075CDC008}"/>
                </c:ext>
              </c:extLst>
            </c:dLbl>
            <c:dLbl>
              <c:idx val="8"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</a:rPr>
                      <a:t>Test-2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AF3-4F7E-9EC4-8F9075CDC008}"/>
                </c:ext>
              </c:extLst>
            </c:dLbl>
            <c:dLbl>
              <c:idx val="14"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</a:rPr>
                      <a:t>Test-3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AF3-4F7E-9EC4-8F9075CDC008}"/>
                </c:ext>
              </c:extLst>
            </c:dLbl>
            <c:dLbl>
              <c:idx val="23"/>
              <c:layout>
                <c:manualLayout>
                  <c:x val="1.6666666666666566E-2"/>
                  <c:y val="-3.0927835051546393E-2"/>
                </c:manualLayout>
              </c:layout>
              <c:tx>
                <c:rich>
                  <a:bodyPr/>
                  <a:lstStyle/>
                  <a:p>
                    <a:r>
                      <a:rPr lang="en-US"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</a:rPr>
                      <a:t>CE5-3.1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AF3-4F7E-9EC4-8F9075CDC008}"/>
                </c:ext>
              </c:extLst>
            </c:dLbl>
            <c:dLbl>
              <c:idx val="24"/>
              <c:layout>
                <c:manualLayout>
                  <c:x val="2.2222222222222223E-2"/>
                  <c:y val="-5.1546391752577317E-2"/>
                </c:manualLayout>
              </c:layout>
              <c:tx>
                <c:rich>
                  <a:bodyPr/>
                  <a:lstStyle/>
                  <a:p>
                    <a:r>
                      <a:rPr lang="en-US"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</a:rPr>
                      <a:t>CE5-3.2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AF3-4F7E-9EC4-8F9075CDC008}"/>
                </c:ext>
              </c:extLst>
            </c:dLbl>
            <c:dLbl>
              <c:idx val="25"/>
              <c:layout>
                <c:manualLayout>
                  <c:x val="-0.13888888888888898"/>
                  <c:y val="3.7800687285223365E-2"/>
                </c:manualLayout>
              </c:layout>
              <c:tx>
                <c:rich>
                  <a:bodyPr/>
                  <a:lstStyle/>
                  <a:p>
                    <a:r>
                      <a:rPr lang="en-US"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</a:rPr>
                      <a:t>CE5-3.3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AF3-4F7E-9EC4-8F9075CDC008}"/>
                </c:ext>
              </c:extLst>
            </c:dLbl>
            <c:dLbl>
              <c:idx val="26"/>
              <c:layout>
                <c:manualLayout>
                  <c:x val="2.5000000000000001E-2"/>
                  <c:y val="-7.5601374570446855E-2"/>
                </c:manualLayout>
              </c:layout>
              <c:tx>
                <c:rich>
                  <a:bodyPr/>
                  <a:lstStyle/>
                  <a:p>
                    <a:r>
                      <a:rPr lang="en-US"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</a:rPr>
                      <a:t>CE5-3.4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AF3-4F7E-9EC4-8F9075CDC0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LB!$B$2:$B$32</c:f>
              <c:numCache>
                <c:formatCode>General</c:formatCode>
                <c:ptCount val="31"/>
                <c:pt idx="6" formatCode="0.00%">
                  <c:v>-1.5887469004819212E-2</c:v>
                </c:pt>
                <c:pt idx="8" formatCode="0.00%">
                  <c:v>-1.4440474382551416E-2</c:v>
                </c:pt>
                <c:pt idx="14" formatCode="0.00%">
                  <c:v>-1.3494206879349744E-2</c:v>
                </c:pt>
                <c:pt idx="23" formatCode="0.00%">
                  <c:v>-7.0860146545604205E-3</c:v>
                </c:pt>
                <c:pt idx="24" formatCode="0.00%">
                  <c:v>-7.4673453343861631E-3</c:v>
                </c:pt>
                <c:pt idx="25" formatCode="0.00%">
                  <c:v>-5.012721336539779E-3</c:v>
                </c:pt>
              </c:numCache>
            </c:numRef>
          </c:xVal>
          <c:yVal>
            <c:numRef>
              <c:f>LB!$C$2:$C$32</c:f>
              <c:numCache>
                <c:formatCode>General</c:formatCode>
                <c:ptCount val="31"/>
                <c:pt idx="6" formatCode="0.00%">
                  <c:v>1.0890554349438613</c:v>
                </c:pt>
                <c:pt idx="8" formatCode="0.00%">
                  <c:v>1.0617380123374172</c:v>
                </c:pt>
                <c:pt idx="14" formatCode="0.00%">
                  <c:v>1.023911180954757</c:v>
                </c:pt>
                <c:pt idx="23" formatCode="0.00%">
                  <c:v>1.0340734496929167</c:v>
                </c:pt>
                <c:pt idx="24" formatCode="0.00%">
                  <c:v>1.0385511619067114</c:v>
                </c:pt>
                <c:pt idx="25" formatCode="0.00%">
                  <c:v>1.0139383208609978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DAF3-4F7E-9EC4-8F9075CDC0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70860432"/>
        <c:axId val="870861744"/>
      </c:scatterChart>
      <c:valAx>
        <c:axId val="870860432"/>
        <c:scaling>
          <c:orientation val="minMax"/>
          <c:max val="0"/>
          <c:min val="-1.6000000000000004E-2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70861744"/>
        <c:crosses val="autoZero"/>
        <c:crossBetween val="midCat"/>
        <c:majorUnit val="2.0000000000000005E-3"/>
      </c:valAx>
      <c:valAx>
        <c:axId val="870861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708604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LP - BDR gains / Encoder runtime increase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smoothMarker"/>
        <c:varyColors val="0"/>
        <c:ser>
          <c:idx val="1"/>
          <c:order val="1"/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LP!$B$34:$B$35</c:f>
              <c:numCache>
                <c:formatCode>0.00%</c:formatCode>
                <c:ptCount val="2"/>
                <c:pt idx="0">
                  <c:v>-2.1999999999999999E-2</c:v>
                </c:pt>
                <c:pt idx="1">
                  <c:v>0</c:v>
                </c:pt>
              </c:numCache>
            </c:numRef>
          </c:xVal>
          <c:yVal>
            <c:numRef>
              <c:f>LP!$C$34:$C$35</c:f>
              <c:numCache>
                <c:formatCode>0.00%</c:formatCode>
                <c:ptCount val="2"/>
                <c:pt idx="0">
                  <c:v>1.22</c:v>
                </c:pt>
                <c:pt idx="1">
                  <c:v>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C67-44EB-B39C-0E72AD594F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70860432"/>
        <c:axId val="870861744"/>
      </c:scatterChart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6"/>
              <c:tx>
                <c:rich>
                  <a:bodyPr/>
                  <a:lstStyle/>
                  <a:p>
                    <a:r>
                      <a:rPr lang="en-US"/>
                      <a:t>Test-1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C67-44EB-B39C-0E72AD594F12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/>
                      <a:t>Test-2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C67-44EB-B39C-0E72AD594F12}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r>
                      <a:rPr lang="en-US"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</a:rPr>
                      <a:t>Test-3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C67-44EB-B39C-0E72AD594F12}"/>
                </c:ext>
              </c:extLst>
            </c:dLbl>
            <c:dLbl>
              <c:idx val="23"/>
              <c:layout>
                <c:manualLayout>
                  <c:x val="1.9444444444444344E-2"/>
                  <c:y val="-6.53594771241830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</a:rPr>
                      <a:t>CE5-3.1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C67-44EB-B39C-0E72AD594F12}"/>
                </c:ext>
              </c:extLst>
            </c:dLbl>
            <c:dLbl>
              <c:idx val="24"/>
              <c:layout>
                <c:manualLayout>
                  <c:x val="3.0555555555555555E-2"/>
                  <c:y val="-9.477124183006535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</a:rPr>
                      <a:t>CE5-3.2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C67-44EB-B39C-0E72AD594F12}"/>
                </c:ext>
              </c:extLst>
            </c:dLbl>
            <c:dLbl>
              <c:idx val="25"/>
              <c:layout>
                <c:manualLayout>
                  <c:x val="-0.1388888888888889"/>
                  <c:y val="5.067804024496937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</a:rPr>
                      <a:t>CE5-3.3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C67-44EB-B39C-0E72AD594F12}"/>
                </c:ext>
              </c:extLst>
            </c:dLbl>
            <c:dLbl>
              <c:idx val="26"/>
              <c:layout>
                <c:manualLayout>
                  <c:x val="1.1111111111111212E-2"/>
                  <c:y val="-3.267973856209162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900" b="0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</a:rPr>
                      <a:t>CE5-3.4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C67-44EB-B39C-0E72AD594F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LP!$B$2:$B$32</c:f>
              <c:numCache>
                <c:formatCode>General</c:formatCode>
                <c:ptCount val="31"/>
                <c:pt idx="6" formatCode="0.00%">
                  <c:v>-2.0902587426533184E-2</c:v>
                </c:pt>
                <c:pt idx="8" formatCode="0.00%">
                  <c:v>-1.9554006859051835E-2</c:v>
                </c:pt>
                <c:pt idx="14" formatCode="0.00%">
                  <c:v>-1.8536122668757721E-2</c:v>
                </c:pt>
                <c:pt idx="23" formatCode="0.00%">
                  <c:v>-1.0569515667979878E-2</c:v>
                </c:pt>
                <c:pt idx="24" formatCode="0.00%">
                  <c:v>-1.1093883198501462E-2</c:v>
                </c:pt>
                <c:pt idx="25" formatCode="0.00%">
                  <c:v>-8.0311229649797627E-3</c:v>
                </c:pt>
              </c:numCache>
            </c:numRef>
          </c:xVal>
          <c:yVal>
            <c:numRef>
              <c:f>LP!$C$2:$C$32</c:f>
              <c:numCache>
                <c:formatCode>General</c:formatCode>
                <c:ptCount val="31"/>
                <c:pt idx="6" formatCode="0.00%">
                  <c:v>1.1682261569440247</c:v>
                </c:pt>
                <c:pt idx="8" formatCode="0.00%">
                  <c:v>1.1178257766790765</c:v>
                </c:pt>
                <c:pt idx="14" formatCode="0.00%">
                  <c:v>1.0671611973191812</c:v>
                </c:pt>
                <c:pt idx="23" formatCode="0.00%">
                  <c:v>1.0803169575569078</c:v>
                </c:pt>
                <c:pt idx="24" formatCode="0.00%">
                  <c:v>1.0841581247486982</c:v>
                </c:pt>
                <c:pt idx="25" formatCode="0.00%">
                  <c:v>1.0395932637899237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3C67-44EB-B39C-0E72AD594F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70860432"/>
        <c:axId val="870861744"/>
      </c:scatterChart>
      <c:valAx>
        <c:axId val="870860432"/>
        <c:scaling>
          <c:orientation val="minMax"/>
          <c:max val="0"/>
          <c:min val="-2.2000000000000006E-2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70861744"/>
        <c:crosses val="autoZero"/>
        <c:crossBetween val="midCat"/>
        <c:majorUnit val="2.0000000000000005E-3"/>
      </c:valAx>
      <c:valAx>
        <c:axId val="870861744"/>
        <c:scaling>
          <c:orientation val="minMax"/>
          <c:max val="1.2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70860432"/>
        <c:crosses val="autoZero"/>
        <c:crossBetween val="midCat"/>
        <c:majorUnit val="2.0000000000000004E-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E528A6-83A1-49D8-BEE4-EFCCEEC5260B}" type="datetimeFigureOut">
              <a:rPr kumimoji="1" lang="ja-JP" altLang="en-US" smtClean="0"/>
              <a:pPr/>
              <a:t>2019/3/21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BC1781-A903-41E2-A5B4-6E40440D748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294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C1781-A903-41E2-A5B4-6E40440D7489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8136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 スライド（横/長）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canon.net\folder\拡張フォルダ\D-PKG\VisualDesign\V1D\★渉外本部\クリエイティブポリシー\160400-CDP-PPT_phaseV\160408-PhaseV\prizm_cover-phaseV++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395289" y="2636912"/>
            <a:ext cx="8353424" cy="936104"/>
          </a:xfrm>
        </p:spPr>
        <p:txBody>
          <a:bodyPr anchor="t">
            <a:noAutofit/>
          </a:bodyPr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395287" y="3717578"/>
            <a:ext cx="7057033" cy="503510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Wingdings" pitchFamily="2" charset="2"/>
              <a:buNone/>
              <a:tabLst/>
              <a:defRPr sz="16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en-US" altLang="ja-JP" dirty="0" smtClean="0"/>
              <a:t>Name , Division </a:t>
            </a:r>
            <a:br>
              <a:rPr kumimoji="0" lang="en-US" altLang="ja-JP" dirty="0" smtClean="0"/>
            </a:br>
            <a:r>
              <a:rPr kumimoji="0" lang="en-US" altLang="ja-JP" dirty="0" smtClean="0"/>
              <a:t>Date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03531" y="125597"/>
            <a:ext cx="1188000" cy="3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52"/>
          <p:cNvSpPr>
            <a:spLocks noChangeShapeType="1"/>
          </p:cNvSpPr>
          <p:nvPr/>
        </p:nvSpPr>
        <p:spPr bwMode="auto">
          <a:xfrm flipV="1">
            <a:off x="395288" y="6165850"/>
            <a:ext cx="8353425" cy="0"/>
          </a:xfrm>
          <a:prstGeom prst="line">
            <a:avLst/>
          </a:prstGeom>
          <a:noFill/>
          <a:ln w="3175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</p:spPr>
        <p:txBody>
          <a:bodyPr wrap="none"/>
          <a:lstStyle/>
          <a:p>
            <a:pPr>
              <a:lnSpc>
                <a:spcPct val="120000"/>
              </a:lnSpc>
            </a:pPr>
            <a:endParaRPr lang="ja-JP" altLang="en-US"/>
          </a:p>
        </p:txBody>
      </p:sp>
      <p:pic>
        <p:nvPicPr>
          <p:cNvPr id="10" name="図 9" descr="CANON_red_50mm_20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4000" y="5661248"/>
            <a:ext cx="1296000" cy="433831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395287" y="1268413"/>
            <a:ext cx="8353426" cy="1872555"/>
          </a:xfrm>
        </p:spPr>
        <p:txBody>
          <a:bodyPr anchor="b"/>
          <a:lstStyle>
            <a:lvl1pPr algn="ctr">
              <a:defRPr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395289" y="3429000"/>
            <a:ext cx="8353424" cy="2209800"/>
          </a:xfrm>
        </p:spPr>
        <p:txBody>
          <a:bodyPr>
            <a:normAutofit/>
          </a:bodyPr>
          <a:lstStyle>
            <a:lvl1pPr marL="0" indent="0" algn="ctr">
              <a:buNone/>
              <a:defRPr sz="1600" b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dirty="0" smtClean="0"/>
              <a:t>Name</a:t>
            </a:r>
          </a:p>
          <a:p>
            <a:r>
              <a:rPr kumimoji="1" lang="en-US" altLang="ja-JP" dirty="0" smtClean="0"/>
              <a:t>Division</a:t>
            </a:r>
            <a:br>
              <a:rPr kumimoji="1" lang="en-US" altLang="ja-JP" dirty="0" smtClean="0"/>
            </a:br>
            <a:r>
              <a:rPr kumimoji="1" lang="en-US" altLang="ja-JP" dirty="0" smtClean="0"/>
              <a:t>Date</a:t>
            </a:r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288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pic>
        <p:nvPicPr>
          <p:cNvPr id="2050" name="Picture 2" descr="\\canon.net\folder\拡張フォルダ\D-PKG\VisualDesign\V1D\★渉外本部\クリエイティブポリシー\160400-CDP-PPT_phaseV\160408-PhaseV\prizm_header-phaseV+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193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395288" y="836712"/>
            <a:ext cx="8353425" cy="5329139"/>
          </a:xfrm>
        </p:spPr>
        <p:txBody>
          <a:bodyPr anchor="ctr"/>
          <a:lstStyle>
            <a:lvl1pPr algn="ctr">
              <a:defRPr sz="3200" b="1" cap="none" baseline="0"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pic>
        <p:nvPicPr>
          <p:cNvPr id="4" name="Picture 2" descr="\\canon.net\folder\拡張フォルダ\D-PKG\VisualDesign\V1D\★渉外本部\クリエイティブポリシー\160400-CDP-PPT_phaseV\160408-PhaseV\prizm_header-phaseV+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93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つのコンテンツ（写真と文章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4788023" y="1268414"/>
            <a:ext cx="3960689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9" name="図プレースホルダ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268413"/>
            <a:ext cx="4572000" cy="4897437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kumimoji="1" lang="en-US" altLang="ja-JP" dirty="0" smtClean="0"/>
              <a:t>Click icon to add picture</a:t>
            </a:r>
            <a:endParaRPr kumimoji="1" lang="ja-JP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 hasCustomPrompt="1"/>
          </p:nvPr>
        </p:nvSpPr>
        <p:spPr>
          <a:xfrm>
            <a:off x="395288" y="1268414"/>
            <a:ext cx="3960688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4788023" y="1268414"/>
            <a:ext cx="3960689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つのコンテンツ（見出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 hasCustomPrompt="1"/>
          </p:nvPr>
        </p:nvSpPr>
        <p:spPr>
          <a:xfrm>
            <a:off x="395288" y="1268413"/>
            <a:ext cx="3960688" cy="540000"/>
          </a:xfrm>
          <a:solidFill>
            <a:schemeClr val="bg2">
              <a:lumMod val="5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395976" y="1988840"/>
            <a:ext cx="3960000" cy="414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 hasCustomPrompt="1"/>
          </p:nvPr>
        </p:nvSpPr>
        <p:spPr>
          <a:xfrm>
            <a:off x="4788713" y="1268413"/>
            <a:ext cx="3960000" cy="540000"/>
          </a:xfrm>
          <a:solidFill>
            <a:schemeClr val="bg2">
              <a:lumMod val="5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 hasCustomPrompt="1"/>
          </p:nvPr>
        </p:nvSpPr>
        <p:spPr>
          <a:xfrm>
            <a:off x="4788464" y="1988840"/>
            <a:ext cx="3960000" cy="414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395288" y="260648"/>
            <a:ext cx="7056000" cy="56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95287" y="1268414"/>
            <a:ext cx="8353425" cy="486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0" y="980728"/>
            <a:ext cx="9144000" cy="3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ja-JP" altLang="en-US" dirty="0" smtClean="0"/>
          </a:p>
        </p:txBody>
      </p:sp>
      <p:pic>
        <p:nvPicPr>
          <p:cNvPr id="12" name="Picture 2" descr="\\canon.net\folder\拡張フォルダ\D-PKG\VisualDesign\V1D\★渉外本部\クリエイティブポリシー\160400-CDP-PPT_phaseV\160408-PhaseV\prizm-footer-phaseV+.jpg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678000"/>
            <a:ext cx="9152543" cy="180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 userDrawn="1"/>
        </p:nvSpPr>
        <p:spPr>
          <a:xfrm>
            <a:off x="251520" y="6643307"/>
            <a:ext cx="8353177" cy="259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GB" sz="1000" dirty="0" smtClean="0">
                <a:solidFill>
                  <a:schemeClr val="bg1"/>
                </a:solidFill>
              </a:rPr>
              <a:t> JVET-N0243 – J. </a:t>
            </a:r>
            <a:r>
              <a:rPr kumimoji="1" lang="en-GB" sz="1000" dirty="0" err="1" smtClean="0">
                <a:solidFill>
                  <a:schemeClr val="bg1"/>
                </a:solidFill>
              </a:rPr>
              <a:t>Taquet</a:t>
            </a:r>
            <a:r>
              <a:rPr kumimoji="1" lang="en-GB" sz="1000" dirty="0" smtClean="0">
                <a:solidFill>
                  <a:schemeClr val="bg1"/>
                </a:solidFill>
              </a:rPr>
              <a:t>,</a:t>
            </a:r>
            <a:r>
              <a:rPr kumimoji="1" lang="en-GB" sz="1000" baseline="0" dirty="0" smtClean="0">
                <a:solidFill>
                  <a:schemeClr val="bg1"/>
                </a:solidFill>
              </a:rPr>
              <a:t> </a:t>
            </a:r>
            <a:r>
              <a:rPr kumimoji="1" lang="en-GB" sz="1000" b="1" baseline="0" dirty="0" smtClean="0">
                <a:solidFill>
                  <a:schemeClr val="bg1"/>
                </a:solidFill>
              </a:rPr>
              <a:t>P. </a:t>
            </a:r>
            <a:r>
              <a:rPr kumimoji="1" lang="en-GB" sz="1000" b="1" baseline="0" dirty="0" err="1" smtClean="0">
                <a:solidFill>
                  <a:schemeClr val="bg1"/>
                </a:solidFill>
              </a:rPr>
              <a:t>Onno</a:t>
            </a:r>
            <a:r>
              <a:rPr kumimoji="1" lang="en-GB" sz="1000" baseline="0" dirty="0" smtClean="0">
                <a:solidFill>
                  <a:schemeClr val="bg1"/>
                </a:solidFill>
              </a:rPr>
              <a:t>, C. Gisquet, G. </a:t>
            </a:r>
            <a:r>
              <a:rPr kumimoji="1" lang="en-GB" sz="1000" baseline="0" dirty="0" err="1" smtClean="0">
                <a:solidFill>
                  <a:schemeClr val="bg1"/>
                </a:solidFill>
              </a:rPr>
              <a:t>Laroche</a:t>
            </a:r>
            <a:r>
              <a:rPr kumimoji="1" lang="en-GB" sz="1000" baseline="0" dirty="0" smtClean="0">
                <a:solidFill>
                  <a:schemeClr val="bg1"/>
                </a:solidFill>
              </a:rPr>
              <a:t> – Date: 2019-03-20</a:t>
            </a:r>
            <a:endParaRPr kumimoji="1" lang="en-GB" sz="1000" dirty="0">
              <a:solidFill>
                <a:schemeClr val="bg1"/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603987" y="6624000"/>
            <a:ext cx="360000" cy="288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DB87A4C7-7FEA-4814-8D11-0371E6AC974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716016" y="6624000"/>
            <a:ext cx="3816424" cy="28803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altLang="ja-JP" dirty="0" smtClean="0"/>
              <a:t>Canon Research Centre France S.A.S.</a:t>
            </a: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</p:sldLayoutIdLst>
  <p:transition spd="med">
    <p:fade/>
  </p:transition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32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120000"/>
        </a:lnSpc>
        <a:spcBef>
          <a:spcPts val="600"/>
        </a:spcBef>
        <a:buClr>
          <a:schemeClr val="tx2"/>
        </a:buClr>
        <a:buSzPct val="112000"/>
        <a:buFont typeface="Wingdings" pitchFamily="2" charset="2"/>
        <a:buChar char="n"/>
        <a:defRPr kumimoji="1"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55600" indent="-177800" algn="l" defTabSz="914400" rtl="0" eaLnBrk="1" latinLnBrk="0" hangingPunct="1">
        <a:lnSpc>
          <a:spcPct val="120000"/>
        </a:lnSpc>
        <a:spcBef>
          <a:spcPts val="300"/>
        </a:spcBef>
        <a:buClr>
          <a:schemeClr val="tx1"/>
        </a:buClr>
        <a:buFont typeface="Wingdings" pitchFamily="2" charset="2"/>
        <a:buChar char="n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31813" indent="-176213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Wingdings" pitchFamily="2" charset="2"/>
        <a:buChar char="n"/>
        <a:defRPr kumimoji="1"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723900" indent="-192088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Wingdings" pitchFamily="2" charset="2"/>
        <a:buChar char=""/>
        <a:defRPr kumimoji="1" sz="12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723900" indent="-192088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Meiryo UI" pitchFamily="50" charset="-128"/>
        <a:buChar char="※"/>
        <a:defRPr kumimoji="1"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JVET-N0243</a:t>
            </a:r>
            <a:r>
              <a:rPr lang="en-GB" dirty="0"/>
              <a:t/>
            </a:r>
            <a:br>
              <a:rPr lang="en-GB" dirty="0"/>
            </a:br>
            <a:r>
              <a:rPr lang="en-GB" sz="2000" dirty="0"/>
              <a:t>Non-CE5: Complementary results of tests CE5-3 on Non-Linear ALF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287" y="3717578"/>
            <a:ext cx="7057033" cy="1511622"/>
          </a:xfrm>
        </p:spPr>
        <p:txBody>
          <a:bodyPr/>
          <a:lstStyle/>
          <a:p>
            <a:r>
              <a:rPr lang="fr-FR" dirty="0"/>
              <a:t>Jonathan Taquet</a:t>
            </a:r>
            <a:br>
              <a:rPr lang="fr-FR" dirty="0"/>
            </a:br>
            <a:r>
              <a:rPr lang="fr-FR" b="1" dirty="0"/>
              <a:t>Patrice </a:t>
            </a:r>
            <a:r>
              <a:rPr lang="fr-FR" b="1" dirty="0" err="1"/>
              <a:t>Onno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Christophe Gisquet</a:t>
            </a:r>
            <a:br>
              <a:rPr lang="fr-FR" dirty="0"/>
            </a:br>
            <a:r>
              <a:rPr lang="fr-FR" dirty="0"/>
              <a:t>Guillaume Laroche</a:t>
            </a:r>
            <a:br>
              <a:rPr lang="fr-FR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26404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Test-1: CE5-3.2 + proposed changes</a:t>
            </a:r>
          </a:p>
          <a:p>
            <a:pPr lvl="1"/>
            <a:r>
              <a:rPr lang="en-US" dirty="0" smtClean="0"/>
              <a:t>cross-checked</a:t>
            </a:r>
            <a:endParaRPr lang="en-US" dirty="0"/>
          </a:p>
          <a:p>
            <a:r>
              <a:rPr lang="en-US" dirty="0" smtClean="0"/>
              <a:t>Test-2: </a:t>
            </a:r>
            <a:r>
              <a:rPr lang="en-US" dirty="0"/>
              <a:t>CE5-3.2 + proposed </a:t>
            </a:r>
            <a:r>
              <a:rPr lang="en-US" dirty="0" smtClean="0"/>
              <a:t>changes, with reduced encoder complexity</a:t>
            </a:r>
          </a:p>
          <a:p>
            <a:pPr lvl="1"/>
            <a:r>
              <a:rPr lang="en-US" dirty="0" smtClean="0"/>
              <a:t>informative</a:t>
            </a:r>
          </a:p>
          <a:p>
            <a:r>
              <a:rPr lang="en-US" dirty="0" smtClean="0"/>
              <a:t>Test-3: CE5-3.2 + CE5-3.3 (less clipping operations) + </a:t>
            </a:r>
            <a:r>
              <a:rPr lang="en-US" dirty="0"/>
              <a:t>proposed </a:t>
            </a:r>
            <a:r>
              <a:rPr lang="en-US" dirty="0" smtClean="0"/>
              <a:t>changes</a:t>
            </a:r>
          </a:p>
          <a:p>
            <a:pPr lvl="1"/>
            <a:r>
              <a:rPr lang="en-US" dirty="0" smtClean="0"/>
              <a:t>cross-checked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647749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AI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1135235"/>
              </p:ext>
            </p:extLst>
          </p:nvPr>
        </p:nvGraphicFramePr>
        <p:xfrm>
          <a:off x="108243" y="2923261"/>
          <a:ext cx="4572000" cy="369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788024" y="5635326"/>
            <a:ext cx="2468946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dirty="0" smtClean="0"/>
              <a:t>YUV = (14*Y+U+V)/16</a:t>
            </a:r>
            <a:endParaRPr kumimoji="1"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43" y="1420605"/>
            <a:ext cx="4875676" cy="1399680"/>
          </a:xfrm>
          <a:prstGeom prst="rect">
            <a:avLst/>
          </a:prstGeom>
        </p:spPr>
      </p:pic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835377"/>
              </p:ext>
            </p:extLst>
          </p:nvPr>
        </p:nvGraphicFramePr>
        <p:xfrm>
          <a:off x="5652120" y="1928570"/>
          <a:ext cx="2691129" cy="1676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8613">
                  <a:extLst>
                    <a:ext uri="{9D8B030D-6E8A-4147-A177-3AD203B41FA5}">
                      <a16:colId xmlns:a16="http://schemas.microsoft.com/office/drawing/2014/main" val="933762919"/>
                    </a:ext>
                  </a:extLst>
                </a:gridCol>
                <a:gridCol w="890929">
                  <a:extLst>
                    <a:ext uri="{9D8B030D-6E8A-4147-A177-3AD203B41FA5}">
                      <a16:colId xmlns:a16="http://schemas.microsoft.com/office/drawing/2014/main" val="2554918244"/>
                    </a:ext>
                  </a:extLst>
                </a:gridCol>
                <a:gridCol w="791587">
                  <a:extLst>
                    <a:ext uri="{9D8B030D-6E8A-4147-A177-3AD203B41FA5}">
                      <a16:colId xmlns:a16="http://schemas.microsoft.com/office/drawing/2014/main" val="295704741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(NumCTUs)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Luma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Chroma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866246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 smtClean="0">
                          <a:solidFill>
                            <a:schemeClr val="bg1"/>
                          </a:solidFill>
                          <a:effectLst/>
                        </a:rPr>
                        <a:t>All Tests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 smtClean="0">
                          <a:solidFill>
                            <a:schemeClr val="bg1"/>
                          </a:solidFill>
                          <a:effectLst/>
                        </a:rPr>
                        <a:t>All Tests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19013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</a:t>
                      </a:r>
                      <a:r>
                        <a:rPr lang="de-DE" sz="1100" b="1" dirty="0" smtClean="0">
                          <a:solidFill>
                            <a:schemeClr val="bg1"/>
                          </a:solidFill>
                          <a:effectLst/>
                        </a:rPr>
                        <a:t>A (510)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1</a:t>
                      </a:r>
                      <a:endParaRPr lang="en-US" sz="1100" dirty="0">
                        <a:effectLst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659530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</a:t>
                      </a:r>
                      <a:r>
                        <a:rPr lang="de-DE" sz="1100" b="1" dirty="0" smtClean="0">
                          <a:solidFill>
                            <a:schemeClr val="bg1"/>
                          </a:solidFill>
                          <a:effectLst/>
                        </a:rPr>
                        <a:t>B </a:t>
                      </a: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(135)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4139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C (28)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58133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D (8)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53583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E (60)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94085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F (28)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88222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F (60)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43497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F (135)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>
                          <a:effectLst/>
                        </a:rPr>
                        <a:t>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1488248"/>
                  </a:ext>
                </a:extLst>
              </a:tr>
            </a:tbl>
          </a:graphicData>
        </a:graphic>
      </p:graphicFrame>
      <p:sp>
        <p:nvSpPr>
          <p:cNvPr id="17" name="Rectangle 16"/>
          <p:cNvSpPr/>
          <p:nvPr/>
        </p:nvSpPr>
        <p:spPr>
          <a:xfrm>
            <a:off x="5230858" y="1559238"/>
            <a:ext cx="3698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de-DE" dirty="0"/>
              <a:t>Max. number of tested alternatives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0586838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RA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5059475"/>
              </p:ext>
            </p:extLst>
          </p:nvPr>
        </p:nvGraphicFramePr>
        <p:xfrm>
          <a:off x="72469" y="2979455"/>
          <a:ext cx="4572000" cy="369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60032" y="5812083"/>
            <a:ext cx="2468946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dirty="0" smtClean="0"/>
              <a:t>YUV = (14*Y+U+V)/16</a:t>
            </a:r>
            <a:endParaRPr kumimoji="1"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69" y="1271900"/>
            <a:ext cx="4875676" cy="1399680"/>
          </a:xfrm>
          <a:prstGeom prst="rect">
            <a:avLst/>
          </a:prstGeom>
        </p:spPr>
      </p:pic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059073"/>
              </p:ext>
            </p:extLst>
          </p:nvPr>
        </p:nvGraphicFramePr>
        <p:xfrm>
          <a:off x="5219571" y="1952612"/>
          <a:ext cx="3744416" cy="1844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8613">
                  <a:extLst>
                    <a:ext uri="{9D8B030D-6E8A-4147-A177-3AD203B41FA5}">
                      <a16:colId xmlns:a16="http://schemas.microsoft.com/office/drawing/2014/main" val="933762919"/>
                    </a:ext>
                  </a:extLst>
                </a:gridCol>
                <a:gridCol w="890929">
                  <a:extLst>
                    <a:ext uri="{9D8B030D-6E8A-4147-A177-3AD203B41FA5}">
                      <a16:colId xmlns:a16="http://schemas.microsoft.com/office/drawing/2014/main" val="2554918244"/>
                    </a:ext>
                  </a:extLst>
                </a:gridCol>
                <a:gridCol w="1053287">
                  <a:extLst>
                    <a:ext uri="{9D8B030D-6E8A-4147-A177-3AD203B41FA5}">
                      <a16:colId xmlns:a16="http://schemas.microsoft.com/office/drawing/2014/main" val="1016557158"/>
                    </a:ext>
                  </a:extLst>
                </a:gridCol>
                <a:gridCol w="791587">
                  <a:extLst>
                    <a:ext uri="{9D8B030D-6E8A-4147-A177-3AD203B41FA5}">
                      <a16:colId xmlns:a16="http://schemas.microsoft.com/office/drawing/2014/main" val="295704741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(NumCTUs)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Luma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Chroma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866246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Test-1 and Test-3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 smtClean="0">
                          <a:solidFill>
                            <a:schemeClr val="bg1"/>
                          </a:solidFill>
                          <a:effectLst/>
                        </a:rPr>
                        <a:t>Test-2</a:t>
                      </a: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 smtClean="0">
                          <a:solidFill>
                            <a:schemeClr val="bg1"/>
                          </a:solidFill>
                          <a:effectLst/>
                        </a:rPr>
                        <a:t>All Tests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19013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</a:t>
                      </a:r>
                      <a:r>
                        <a:rPr lang="de-DE" sz="1100" b="1" dirty="0" smtClean="0">
                          <a:solidFill>
                            <a:schemeClr val="bg1"/>
                          </a:solidFill>
                          <a:effectLst/>
                        </a:rPr>
                        <a:t>A (510)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659530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</a:t>
                      </a:r>
                      <a:r>
                        <a:rPr lang="de-DE" sz="1100" b="1" dirty="0" smtClean="0">
                          <a:solidFill>
                            <a:schemeClr val="bg1"/>
                          </a:solidFill>
                          <a:effectLst/>
                        </a:rPr>
                        <a:t>B </a:t>
                      </a: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(135)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4139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C (28)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58133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D (8)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53583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E (60)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94085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F (28)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88222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F (60)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43497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F (135)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>
                          <a:effectLst/>
                        </a:rPr>
                        <a:t>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1488248"/>
                  </a:ext>
                </a:extLst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5230858" y="1559238"/>
            <a:ext cx="3698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de-DE" dirty="0"/>
              <a:t>Max. number of tested alternatives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4371502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LB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5400224"/>
              </p:ext>
            </p:extLst>
          </p:nvPr>
        </p:nvGraphicFramePr>
        <p:xfrm>
          <a:off x="168342" y="2922418"/>
          <a:ext cx="4572000" cy="369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857306" y="5085184"/>
            <a:ext cx="2468946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dirty="0" smtClean="0"/>
              <a:t>YUV = (14*Y+U+V)/16</a:t>
            </a:r>
            <a:endParaRPr kumimoji="1"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81" y="1172493"/>
            <a:ext cx="4875676" cy="1399680"/>
          </a:xfrm>
          <a:prstGeom prst="rect">
            <a:avLst/>
          </a:prstGeom>
        </p:spPr>
      </p:pic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059073"/>
              </p:ext>
            </p:extLst>
          </p:nvPr>
        </p:nvGraphicFramePr>
        <p:xfrm>
          <a:off x="5219571" y="1952612"/>
          <a:ext cx="3744416" cy="1844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8613">
                  <a:extLst>
                    <a:ext uri="{9D8B030D-6E8A-4147-A177-3AD203B41FA5}">
                      <a16:colId xmlns:a16="http://schemas.microsoft.com/office/drawing/2014/main" val="933762919"/>
                    </a:ext>
                  </a:extLst>
                </a:gridCol>
                <a:gridCol w="890929">
                  <a:extLst>
                    <a:ext uri="{9D8B030D-6E8A-4147-A177-3AD203B41FA5}">
                      <a16:colId xmlns:a16="http://schemas.microsoft.com/office/drawing/2014/main" val="2554918244"/>
                    </a:ext>
                  </a:extLst>
                </a:gridCol>
                <a:gridCol w="1053287">
                  <a:extLst>
                    <a:ext uri="{9D8B030D-6E8A-4147-A177-3AD203B41FA5}">
                      <a16:colId xmlns:a16="http://schemas.microsoft.com/office/drawing/2014/main" val="1016557158"/>
                    </a:ext>
                  </a:extLst>
                </a:gridCol>
                <a:gridCol w="791587">
                  <a:extLst>
                    <a:ext uri="{9D8B030D-6E8A-4147-A177-3AD203B41FA5}">
                      <a16:colId xmlns:a16="http://schemas.microsoft.com/office/drawing/2014/main" val="295704741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(NumCTUs)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Luma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Chroma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866246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Test-1 and Test-3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 smtClean="0">
                          <a:solidFill>
                            <a:schemeClr val="bg1"/>
                          </a:solidFill>
                          <a:effectLst/>
                        </a:rPr>
                        <a:t>Test-2</a:t>
                      </a: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 smtClean="0">
                          <a:solidFill>
                            <a:schemeClr val="bg1"/>
                          </a:solidFill>
                          <a:effectLst/>
                        </a:rPr>
                        <a:t>All Tests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19013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</a:t>
                      </a:r>
                      <a:r>
                        <a:rPr lang="de-DE" sz="1100" b="1" dirty="0" smtClean="0">
                          <a:solidFill>
                            <a:schemeClr val="bg1"/>
                          </a:solidFill>
                          <a:effectLst/>
                        </a:rPr>
                        <a:t>A (510)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659530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</a:t>
                      </a:r>
                      <a:r>
                        <a:rPr lang="de-DE" sz="1100" b="1" dirty="0" smtClean="0">
                          <a:solidFill>
                            <a:schemeClr val="bg1"/>
                          </a:solidFill>
                          <a:effectLst/>
                        </a:rPr>
                        <a:t>B </a:t>
                      </a: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(135)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4139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C (28)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58133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D (8)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53583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E (60)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94085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F (28)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88222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F (60)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43497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F (135)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>
                          <a:effectLst/>
                        </a:rPr>
                        <a:t>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1488248"/>
                  </a:ext>
                </a:extLst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5230858" y="1559238"/>
            <a:ext cx="3698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de-DE" dirty="0"/>
              <a:t>Max. number of tested alternatives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118931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LP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3709842"/>
              </p:ext>
            </p:extLst>
          </p:nvPr>
        </p:nvGraphicFramePr>
        <p:xfrm>
          <a:off x="144016" y="2979455"/>
          <a:ext cx="4572000" cy="369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298151" y="5921072"/>
            <a:ext cx="2468946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dirty="0" smtClean="0"/>
              <a:t>YUV = (14*Y+U+V)/16</a:t>
            </a:r>
            <a:endParaRPr kumimoji="1"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016" y="1360543"/>
            <a:ext cx="4875676" cy="1399680"/>
          </a:xfrm>
          <a:prstGeom prst="rect">
            <a:avLst/>
          </a:prstGeom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151133"/>
              </p:ext>
            </p:extLst>
          </p:nvPr>
        </p:nvGraphicFramePr>
        <p:xfrm>
          <a:off x="5219571" y="1952612"/>
          <a:ext cx="3744416" cy="1844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8613">
                  <a:extLst>
                    <a:ext uri="{9D8B030D-6E8A-4147-A177-3AD203B41FA5}">
                      <a16:colId xmlns:a16="http://schemas.microsoft.com/office/drawing/2014/main" val="933762919"/>
                    </a:ext>
                  </a:extLst>
                </a:gridCol>
                <a:gridCol w="890929">
                  <a:extLst>
                    <a:ext uri="{9D8B030D-6E8A-4147-A177-3AD203B41FA5}">
                      <a16:colId xmlns:a16="http://schemas.microsoft.com/office/drawing/2014/main" val="2554918244"/>
                    </a:ext>
                  </a:extLst>
                </a:gridCol>
                <a:gridCol w="1053287">
                  <a:extLst>
                    <a:ext uri="{9D8B030D-6E8A-4147-A177-3AD203B41FA5}">
                      <a16:colId xmlns:a16="http://schemas.microsoft.com/office/drawing/2014/main" val="1016557158"/>
                    </a:ext>
                  </a:extLst>
                </a:gridCol>
                <a:gridCol w="791587">
                  <a:extLst>
                    <a:ext uri="{9D8B030D-6E8A-4147-A177-3AD203B41FA5}">
                      <a16:colId xmlns:a16="http://schemas.microsoft.com/office/drawing/2014/main" val="295704741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(NumCTUs)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Luma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Chroma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866246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Test-1 and Test-3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 smtClean="0">
                          <a:solidFill>
                            <a:schemeClr val="bg1"/>
                          </a:solidFill>
                          <a:effectLst/>
                        </a:rPr>
                        <a:t>Test-2</a:t>
                      </a: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 smtClean="0">
                          <a:solidFill>
                            <a:schemeClr val="bg1"/>
                          </a:solidFill>
                          <a:effectLst/>
                        </a:rPr>
                        <a:t>All Tests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19013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</a:t>
                      </a:r>
                      <a:r>
                        <a:rPr lang="de-DE" sz="1100" b="1" dirty="0" smtClean="0">
                          <a:solidFill>
                            <a:schemeClr val="bg1"/>
                          </a:solidFill>
                          <a:effectLst/>
                        </a:rPr>
                        <a:t>A (510)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659530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</a:t>
                      </a:r>
                      <a:r>
                        <a:rPr lang="de-DE" sz="1100" b="1" dirty="0" smtClean="0">
                          <a:solidFill>
                            <a:schemeClr val="bg1"/>
                          </a:solidFill>
                          <a:effectLst/>
                        </a:rPr>
                        <a:t>B </a:t>
                      </a: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(135)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4139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C (28)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58133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D (8)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53583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E (60)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94085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F (28)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88222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F (60)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43497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b="1" dirty="0">
                          <a:solidFill>
                            <a:schemeClr val="bg1"/>
                          </a:solidFill>
                          <a:effectLst/>
                        </a:rPr>
                        <a:t>Class F (135)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 smtClean="0">
                          <a:effectLst/>
                        </a:rPr>
                        <a:t>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100" dirty="0">
                          <a:effectLst/>
                        </a:rPr>
                        <a:t>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1488248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5230858" y="1559238"/>
            <a:ext cx="3698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de-DE" dirty="0"/>
              <a:t>Max. number of tested alternatives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843191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summary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552" y="1167858"/>
            <a:ext cx="6092449" cy="17489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8552" y="2961337"/>
            <a:ext cx="6092449" cy="17489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8552" y="4742654"/>
            <a:ext cx="6092448" cy="174898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08922" y="1721384"/>
            <a:ext cx="576064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sz="2400" b="1" dirty="0" smtClean="0"/>
              <a:t>AI</a:t>
            </a:r>
            <a:endParaRPr kumimoji="1" 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83568" y="3465806"/>
            <a:ext cx="72008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lang="en-US" sz="2400" b="1" dirty="0" smtClean="0"/>
              <a:t>RA</a:t>
            </a:r>
            <a:endParaRPr kumimoji="1" lang="en-US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83568" y="5085210"/>
            <a:ext cx="720080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lang="en-US" sz="2400" b="1" dirty="0" smtClean="0"/>
              <a:t>LB</a:t>
            </a:r>
            <a:endParaRPr kumimoji="1"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691234100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Proposed </a:t>
            </a:r>
            <a:r>
              <a:rPr lang="en-US" dirty="0"/>
              <a:t>changes enable good coding gains/complexity </a:t>
            </a:r>
            <a:r>
              <a:rPr lang="en-US" dirty="0" smtClean="0"/>
              <a:t>trade-off</a:t>
            </a:r>
            <a:endParaRPr lang="en-US" dirty="0"/>
          </a:p>
          <a:p>
            <a:r>
              <a:rPr lang="en-US" dirty="0"/>
              <a:t>Consider it for an adoption in </a:t>
            </a:r>
            <a:r>
              <a:rPr lang="en-US" dirty="0" smtClean="0"/>
              <a:t>VTM-5.0</a:t>
            </a:r>
          </a:p>
          <a:p>
            <a:endParaRPr lang="en-US" altLang="ja-JP" dirty="0"/>
          </a:p>
          <a:p>
            <a:r>
              <a:rPr lang="en-US" altLang="ja-JP" dirty="0" smtClean="0"/>
              <a:t>Thanks </a:t>
            </a:r>
            <a:r>
              <a:rPr lang="en-US" altLang="ja-JP" dirty="0"/>
              <a:t>to ETRI for </a:t>
            </a:r>
            <a:r>
              <a:rPr lang="en-US" altLang="ja-JP" dirty="0" smtClean="0"/>
              <a:t>cross-checking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6119471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Thank you for your attention.</a:t>
            </a:r>
            <a:endParaRPr lang="ja-JP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fr-FR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Reduce </a:t>
                </a:r>
                <a:r>
                  <a:rPr lang="fr-FR" dirty="0" err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alf_luma_coeff_delta_idx</a:t>
                </a:r>
                <a:r>
                  <a:rPr lang="fr-FR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fr-FR" dirty="0" err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signaling</a:t>
                </a:r>
                <a:r>
                  <a:rPr lang="fr-FR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by </a:t>
                </a:r>
                <a:r>
                  <a:rPr lang="fr-FR" dirty="0" err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imbricating</a:t>
                </a:r>
                <a:r>
                  <a:rPr lang="fr-FR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tables</a:t>
                </a:r>
              </a:p>
              <a:p>
                <a:pPr lvl="1"/>
                <a:r>
                  <a:rPr lang="fr-FR" dirty="0" err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Each</a:t>
                </a:r>
                <a:r>
                  <a:rPr lang="fr-FR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alternative </a:t>
                </a:r>
                <a:r>
                  <a:rPr lang="fr-FR" dirty="0" err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filter</a:t>
                </a:r>
                <a:r>
                  <a:rPr lang="fr-FR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set table ‘</a:t>
                </a:r>
                <a14:m>
                  <m:oMath xmlns:m="http://schemas.openxmlformats.org/officeDocument/2006/math">
                    <m:r>
                      <a:rPr lang="fr-FR" i="1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fr-FR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’ has a </a:t>
                </a:r>
                <a:r>
                  <a:rPr lang="fr-FR" dirty="0" err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number</a:t>
                </a:r>
                <a:r>
                  <a:rPr lang="fr-FR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of </a:t>
                </a:r>
                <a:r>
                  <a:rPr lang="fr-FR" dirty="0" err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filters</a:t>
                </a:r>
                <a:r>
                  <a:rPr lang="fr-FR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b="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fr-FR" b="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fr-FR" b="0" i="1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fr-FR" b="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fr-FR" b="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fr-FR" b="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a14:m>
                <a:endParaRPr lang="fr-FR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  <a:p>
                <a:pPr lvl="1"/>
                <a:r>
                  <a:rPr lang="fr-FR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Class/</a:t>
                </a:r>
                <a:r>
                  <a:rPr lang="fr-FR" dirty="0" err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filter</a:t>
                </a:r>
                <a:r>
                  <a:rPr lang="fr-FR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index </a:t>
                </a:r>
                <a:r>
                  <a:rPr lang="fr-FR" dirty="0" err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merging</a:t>
                </a:r>
                <a:r>
                  <a:rPr lang="fr-FR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of </a:t>
                </a:r>
                <a:r>
                  <a:rPr lang="fr-FR" dirty="0" err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previous</a:t>
                </a:r>
                <a:r>
                  <a:rPr lang="fr-FR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alternative </a:t>
                </a:r>
                <a:r>
                  <a:rPr lang="fr-FR" dirty="0" err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filter</a:t>
                </a:r>
                <a:r>
                  <a:rPr lang="fr-FR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set table </a:t>
                </a:r>
                <a:r>
                  <a:rPr lang="fr-FR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‘</a:t>
                </a:r>
                <a14:m>
                  <m:oMath xmlns:m="http://schemas.openxmlformats.org/officeDocument/2006/math">
                    <m:r>
                      <a:rPr lang="fr-FR" i="1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fr-FR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-1’ </a:t>
                </a:r>
                <a:r>
                  <a:rPr lang="fr-FR" dirty="0" err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</a:t>
                </a:r>
                <a:r>
                  <a:rPr lang="fr-FR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fr-FR" dirty="0" err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kept</a:t>
                </a:r>
                <a:r>
                  <a:rPr lang="fr-FR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or </a:t>
                </a:r>
                <a:r>
                  <a:rPr lang="fr-FR" dirty="0" err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further</a:t>
                </a:r>
                <a:r>
                  <a:rPr lang="fr-FR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fr-FR" dirty="0" err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merged</a:t>
                </a:r>
                <a:endParaRPr lang="fr-FR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57" t="-251" r="-5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88" y="260648"/>
            <a:ext cx="8497192" cy="561600"/>
          </a:xfrm>
        </p:spPr>
        <p:txBody>
          <a:bodyPr>
            <a:normAutofit/>
          </a:bodyPr>
          <a:lstStyle/>
          <a:p>
            <a:r>
              <a:rPr lang="en-US" dirty="0" err="1" smtClean="0"/>
              <a:t>Luma</a:t>
            </a:r>
            <a:r>
              <a:rPr lang="en-US" dirty="0" smtClean="0"/>
              <a:t> alternative filter sets (backup slide)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126590"/>
              </p:ext>
            </p:extLst>
          </p:nvPr>
        </p:nvGraphicFramePr>
        <p:xfrm>
          <a:off x="533754" y="2784014"/>
          <a:ext cx="6097905" cy="1828800"/>
        </p:xfrm>
        <a:graphic>
          <a:graphicData uri="http://schemas.openxmlformats.org/drawingml/2006/table">
            <a:tbl>
              <a:tblPr firstRow="1" firstCol="1" bandRow="1"/>
              <a:tblGrid>
                <a:gridCol w="5210175">
                  <a:extLst>
                    <a:ext uri="{9D8B030D-6E8A-4147-A177-3AD203B41FA5}">
                      <a16:colId xmlns:a16="http://schemas.microsoft.com/office/drawing/2014/main" val="3655722504"/>
                    </a:ext>
                  </a:extLst>
                </a:gridCol>
                <a:gridCol w="887730">
                  <a:extLst>
                    <a:ext uri="{9D8B030D-6E8A-4147-A177-3AD203B41FA5}">
                      <a16:colId xmlns:a16="http://schemas.microsoft.com/office/drawing/2014/main" val="9335636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alf_data( 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43644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2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alf_chroma_idc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99052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2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alf_luma_num_alts_minus1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61821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for(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altIdx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 0;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altIdx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&lt;=  alf_luma_num_alts_minus1;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altIdx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++ ) {</a:t>
                      </a:r>
                      <a:endParaRPr lang="en-US" sz="10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93845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2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alf_luma_num_filters_signalled_minus1</a:t>
                      </a:r>
                      <a:r>
                        <a:rPr lang="en-US" sz="12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altIdx ]</a:t>
                      </a: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06884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alf_luma_num_filters_signalled_minus1</a:t>
                      </a:r>
                      <a:r>
                        <a:rPr lang="en-US" sz="12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altIdx ]</a:t>
                      </a:r>
                      <a:r>
                        <a:rPr lang="en-CA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&gt; 0 )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1693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for( </a:t>
                      </a:r>
                      <a:r>
                        <a:rPr lang="en-CA" sz="12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filtIdx</a:t>
                      </a: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 0; </a:t>
                      </a:r>
                      <a:r>
                        <a:rPr lang="en-CA" sz="12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filtIdx</a:t>
                      </a: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&lt; </a:t>
                      </a:r>
                      <a:r>
                        <a:rPr lang="en-CA" sz="12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NumAlfFilters</a:t>
                      </a: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</a:t>
                      </a:r>
                      <a:r>
                        <a:rPr lang="en-US" sz="12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altIdx</a:t>
                      </a: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en-CA" sz="12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filtIdx</a:t>
                      </a: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++ ) </a:t>
                      </a:r>
                      <a:endParaRPr lang="en-US" sz="10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60051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fr-FR" sz="12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alf_luma_coeff_alt_merge_idx</a:t>
                      </a:r>
                      <a:r>
                        <a:rPr lang="en-US" sz="12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altIdx ]</a:t>
                      </a: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fr-FR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filtIdx ]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38815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 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06550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US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fr-FR" sz="1200" b="1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alf_luma_coeff_delta_flag</a:t>
                      </a:r>
                      <a:r>
                        <a:rPr lang="fr-FR" sz="12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</a:t>
                      </a:r>
                      <a:r>
                        <a:rPr lang="fr-FR" sz="12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altIdx</a:t>
                      </a:r>
                      <a:r>
                        <a:rPr lang="fr-FR" sz="12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</a:t>
                      </a:r>
                      <a:endParaRPr lang="en-US" sz="10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2105113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03424" y="3143261"/>
            <a:ext cx="3017837" cy="635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440802"/>
              </p:ext>
            </p:extLst>
          </p:nvPr>
        </p:nvGraphicFramePr>
        <p:xfrm>
          <a:off x="533754" y="4876100"/>
          <a:ext cx="6097905" cy="365760"/>
        </p:xfrm>
        <a:graphic>
          <a:graphicData uri="http://schemas.openxmlformats.org/drawingml/2006/table">
            <a:tbl>
              <a:tblPr firstRow="1" firstCol="1" bandRow="1"/>
              <a:tblGrid>
                <a:gridCol w="5210175">
                  <a:extLst>
                    <a:ext uri="{9D8B030D-6E8A-4147-A177-3AD203B41FA5}">
                      <a16:colId xmlns:a16="http://schemas.microsoft.com/office/drawing/2014/main" val="2573010679"/>
                    </a:ext>
                  </a:extLst>
                </a:gridCol>
                <a:gridCol w="887730">
                  <a:extLst>
                    <a:ext uri="{9D8B030D-6E8A-4147-A177-3AD203B41FA5}">
                      <a16:colId xmlns:a16="http://schemas.microsoft.com/office/drawing/2014/main" val="181437581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2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72591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260" marR="482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3451511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36107" y="4605669"/>
            <a:ext cx="989373" cy="277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sz="1100" dirty="0" smtClean="0">
                <a:latin typeface="Times" panose="02020603050405020304" pitchFamily="18" charset="0"/>
                <a:cs typeface="Times" panose="02020603050405020304" pitchFamily="18" charset="0"/>
              </a:rPr>
              <a:t>…</a:t>
            </a:r>
            <a:r>
              <a:rPr lang="fr-FR" sz="1100" dirty="0">
                <a:highlight>
                  <a:srgbClr val="FFFF00"/>
                </a:highlight>
                <a:latin typeface="Times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[ </a:t>
            </a:r>
            <a:r>
              <a:rPr lang="fr-FR" sz="1100" dirty="0" err="1">
                <a:highlight>
                  <a:srgbClr val="FFFF00"/>
                </a:highlight>
                <a:latin typeface="Times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altIdx</a:t>
            </a:r>
            <a:r>
              <a:rPr lang="fr-FR" sz="1100" dirty="0">
                <a:highlight>
                  <a:srgbClr val="FFFF00"/>
                </a:highlight>
                <a:latin typeface="Times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 </a:t>
            </a:r>
            <a:r>
              <a:rPr lang="fr-FR" sz="1100" dirty="0" smtClean="0">
                <a:highlight>
                  <a:srgbClr val="FFFF00"/>
                </a:highlight>
                <a:latin typeface="Times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]</a:t>
            </a:r>
            <a:r>
              <a:rPr lang="en-US" sz="1100" dirty="0"/>
              <a:t> </a:t>
            </a:r>
            <a:r>
              <a:rPr lang="en-US" sz="1100" dirty="0" smtClean="0">
                <a:latin typeface="Times" panose="02020603050405020304" pitchFamily="18" charset="0"/>
                <a:cs typeface="Times" panose="02020603050405020304" pitchFamily="18" charset="0"/>
              </a:rPr>
              <a:t>…</a:t>
            </a:r>
            <a:endParaRPr lang="en-US" sz="1100" dirty="0">
              <a:latin typeface="Times" panose="02020603050405020304" pitchFamily="18" charset="0"/>
              <a:ea typeface="Malgun Gothic" panose="020B0503020000020004" pitchFamily="34" charset="-127"/>
              <a:cs typeface="Times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1520" y="5336855"/>
            <a:ext cx="87849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 smtClean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</a:p>
          <a:p>
            <a:r>
              <a:rPr lang="en-GB" sz="1200" dirty="0" smtClean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The </a:t>
            </a:r>
            <a:r>
              <a:rPr lang="en-GB" sz="12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table</a:t>
            </a:r>
            <a:r>
              <a:rPr lang="en-GB" sz="12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sz="12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NumAlfFilters</a:t>
            </a:r>
            <a:r>
              <a:rPr lang="en-GB" sz="12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</a:t>
            </a:r>
            <a:r>
              <a:rPr lang="en-GB" sz="12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altIdx</a:t>
            </a:r>
            <a:r>
              <a:rPr lang="en-GB" sz="12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] specify</a:t>
            </a:r>
            <a:r>
              <a:rPr lang="en-GB" sz="12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the number of different </a:t>
            </a:r>
            <a:r>
              <a:rPr lang="en-GB" sz="12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accessible </a:t>
            </a:r>
            <a:r>
              <a:rPr lang="en-GB" sz="12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adaptive loop filters </a:t>
            </a:r>
            <a:r>
              <a:rPr lang="en-GB" sz="12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for an alternative filter set for </a:t>
            </a:r>
            <a:r>
              <a:rPr lang="en-GB" sz="12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Luma</a:t>
            </a:r>
            <a:r>
              <a:rPr lang="en-GB" sz="12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component with index </a:t>
            </a:r>
            <a:r>
              <a:rPr lang="en-GB" sz="12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altIdx</a:t>
            </a:r>
            <a:r>
              <a:rPr lang="en-GB" sz="12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ranging from 0 to alf_luma_num_alts_minus1. </a:t>
            </a:r>
            <a:r>
              <a:rPr lang="en-GB" sz="12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NumAlfFilters</a:t>
            </a:r>
            <a:r>
              <a:rPr lang="en-GB" sz="12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[ 0 ] </a:t>
            </a:r>
            <a:r>
              <a:rPr lang="en-GB" sz="12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is set equal to 25.</a:t>
            </a:r>
            <a:r>
              <a:rPr lang="en-GB" sz="12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For </a:t>
            </a:r>
            <a:r>
              <a:rPr lang="en-GB" sz="12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altIdx</a:t>
            </a:r>
            <a:r>
              <a:rPr lang="en-GB" sz="12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greater than 0 </a:t>
            </a:r>
            <a:r>
              <a:rPr lang="en-GB" sz="12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NumAlfFilters</a:t>
            </a:r>
            <a:r>
              <a:rPr lang="en-GB" sz="12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GB" sz="12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altIdx</a:t>
            </a:r>
            <a:r>
              <a:rPr lang="en-GB" sz="12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] is set equal to alf_luma_num_filters_signalled_minus1[ </a:t>
            </a:r>
            <a:r>
              <a:rPr lang="en-GB" sz="12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altIdx</a:t>
            </a:r>
            <a:r>
              <a:rPr lang="en-GB" sz="12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– 1 ] + 1</a:t>
            </a:r>
            <a:r>
              <a:rPr lang="en-GB" sz="1200" dirty="0" smtClean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r>
              <a:rPr lang="en-GB" sz="1200" dirty="0" smtClean="0">
                <a:highlight>
                  <a:srgbClr val="FFFF00"/>
                </a:highlight>
                <a:latin typeface="Times New Roman" panose="02020603050405020304" pitchFamily="18" charset="0"/>
              </a:rPr>
              <a:t>…</a:t>
            </a:r>
            <a:endParaRPr lang="en-US" sz="1200" dirty="0"/>
          </a:p>
        </p:txBody>
      </p:sp>
      <p:sp>
        <p:nvSpPr>
          <p:cNvPr id="12" name="Rectangle 11"/>
          <p:cNvSpPr/>
          <p:nvPr/>
        </p:nvSpPr>
        <p:spPr>
          <a:xfrm>
            <a:off x="2502586" y="3873652"/>
            <a:ext cx="1421342" cy="203420"/>
          </a:xfrm>
          <a:prstGeom prst="rect">
            <a:avLst/>
          </a:prstGeom>
          <a:noFill/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kumimoji="1" lang="en-US" dirty="0" smtClean="0"/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1331640" y="4077072"/>
            <a:ext cx="1872208" cy="1440160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631301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6478292"/>
              </p:ext>
            </p:extLst>
          </p:nvPr>
        </p:nvGraphicFramePr>
        <p:xfrm>
          <a:off x="251520" y="1052736"/>
          <a:ext cx="8352928" cy="5526117"/>
        </p:xfrm>
        <a:graphic>
          <a:graphicData uri="http://schemas.openxmlformats.org/drawingml/2006/table">
            <a:tbl>
              <a:tblPr firstRow="1" firstCol="1" bandRow="1"/>
              <a:tblGrid>
                <a:gridCol w="7128792">
                  <a:extLst>
                    <a:ext uri="{9D8B030D-6E8A-4147-A177-3AD203B41FA5}">
                      <a16:colId xmlns:a16="http://schemas.microsoft.com/office/drawing/2014/main" val="191385883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25297811"/>
                    </a:ext>
                  </a:extLst>
                </a:gridCol>
              </a:tblGrid>
              <a:tr h="241839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coding_tree_unit</a:t>
                      </a:r>
                      <a:r>
                        <a:rPr lang="en-CA" sz="105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5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485750"/>
                  </a:ext>
                </a:extLst>
              </a:tr>
              <a:tr h="220997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5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xCtb</a:t>
                      </a:r>
                      <a:r>
                        <a:rPr lang="en-CA" sz="105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( </a:t>
                      </a:r>
                      <a:r>
                        <a:rPr lang="en-CA" sz="105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CtbAddrInRs</a:t>
                      </a:r>
                      <a:r>
                        <a:rPr lang="en-CA" sz="105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% </a:t>
                      </a:r>
                      <a:r>
                        <a:rPr lang="en-CA" sz="105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PicWidthInCtbsY</a:t>
                      </a:r>
                      <a:r>
                        <a:rPr lang="en-CA" sz="105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  &lt;&lt;  CtbLog2SizeY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890201"/>
                  </a:ext>
                </a:extLst>
              </a:tr>
              <a:tr h="220997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yCtb = ( CtbAddrInRs / PicWidthInCtbsY )  &lt;&lt;  CtbLog2SizeY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291930"/>
                  </a:ext>
                </a:extLst>
              </a:tr>
              <a:tr h="220997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...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2407648"/>
                  </a:ext>
                </a:extLst>
              </a:tr>
              <a:tr h="220997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tile_group_alf_enabled_flag ){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942052"/>
                  </a:ext>
                </a:extLst>
              </a:tr>
              <a:tr h="241839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105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alf_ctb_flag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 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]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xCtb &gt;&gt; Log2CtbSize ][ yCtb &gt;&gt; Log2CtbSize ]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5479839"/>
                  </a:ext>
                </a:extLst>
              </a:tr>
              <a:tr h="231375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</a:t>
                      </a:r>
                      <a:r>
                        <a:rPr lang="en-GB" sz="105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alf_ctb_flag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</a:t>
                      </a:r>
                      <a:r>
                        <a:rPr lang="en-GB" sz="105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GB" sz="105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]</a:t>
                      </a:r>
                      <a:r>
                        <a:rPr lang="en-GB" sz="105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GB" sz="1050" kern="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xCtb</a:t>
                      </a:r>
                      <a:r>
                        <a:rPr lang="en-GB" sz="105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&gt;&gt; Log2CtbSize ][ </a:t>
                      </a:r>
                      <a:r>
                        <a:rPr lang="en-GB" sz="1050" kern="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yCtb</a:t>
                      </a:r>
                      <a:r>
                        <a:rPr lang="en-GB" sz="105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&gt;&gt; Log2CtbSize </a:t>
                      </a:r>
                      <a:r>
                        <a:rPr lang="en-GB" sz="1050" kern="1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] </a:t>
                      </a:r>
                      <a:r>
                        <a:rPr lang="en-GB" sz="105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&amp;&amp; 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alf_luma_num_alts_minus1 &gt; 0 ) {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5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9220525"/>
                  </a:ext>
                </a:extLst>
              </a:tr>
              <a:tr h="216443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for(sigFiltIdx = 0; sigFiltIdx  &lt;=  alf_luma_num_filters_signalled_minus1[ 0 ]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GB" sz="105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; sigFiltIdx++)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5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6598987"/>
                  </a:ext>
                </a:extLst>
              </a:tr>
              <a:tr h="190628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GB" sz="1050" b="1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alf_ctb_filter_alt_idx</a:t>
                      </a:r>
                      <a:r>
                        <a:rPr lang="en-GB" sz="105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0 ]</a:t>
                      </a:r>
                      <a:r>
                        <a:rPr lang="en-GB" sz="105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GB" sz="1050" kern="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xCtb</a:t>
                      </a:r>
                      <a:r>
                        <a:rPr lang="en-GB" sz="105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&gt;&gt; Log2CtbSize ][ </a:t>
                      </a:r>
                      <a:r>
                        <a:rPr lang="en-GB" sz="1050" kern="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yCtb</a:t>
                      </a:r>
                      <a:r>
                        <a:rPr lang="en-GB" sz="105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&gt;&gt; Log2CtbSize ]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GB" sz="105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sigFiltIdx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5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13798"/>
                  </a:ext>
                </a:extLst>
              </a:tr>
              <a:tr h="185655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5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4487658"/>
                  </a:ext>
                </a:extLst>
              </a:tr>
              <a:tr h="180682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alf_chroma_idc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=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=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|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|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alf_chroma_idc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=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=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3 ) </a:t>
                      </a:r>
                      <a:r>
                        <a:rPr lang="en-GB" sz="105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3135307"/>
                  </a:ext>
                </a:extLst>
              </a:tr>
              <a:tr h="175709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GB" sz="105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alf_ctb_flag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]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xCtb &gt;&gt; Log2CtbSize ][ yCtb &gt;&gt; Log2CtbSize ]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9317548"/>
                  </a:ext>
                </a:extLst>
              </a:tr>
              <a:tr h="221902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 </a:t>
                      </a:r>
                      <a:r>
                        <a:rPr lang="en-GB" sz="105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alf_ctb_flag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</a:t>
                      </a:r>
                      <a:r>
                        <a:rPr lang="en-GB" sz="105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GB" sz="105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]</a:t>
                      </a:r>
                      <a:r>
                        <a:rPr lang="en-GB" sz="105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GB" sz="1050" kern="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xCtb</a:t>
                      </a:r>
                      <a:r>
                        <a:rPr lang="en-GB" sz="105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&gt;&gt; Log2CtbSize ][ </a:t>
                      </a:r>
                      <a:r>
                        <a:rPr lang="en-GB" sz="1050" kern="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yCtb</a:t>
                      </a:r>
                      <a:r>
                        <a:rPr lang="en-GB" sz="105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&gt;&gt; Log2CtbSize </a:t>
                      </a:r>
                      <a:r>
                        <a:rPr lang="en-GB" sz="1050" kern="1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] </a:t>
                      </a:r>
                      <a:r>
                        <a:rPr lang="en-GB" sz="105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&amp;&amp; 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alf_chroma_num_alts_minus1 &gt; 0 )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33707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en-GB" sz="105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alf_ctb_filter_alt_idx</a:t>
                      </a:r>
                      <a:r>
                        <a:rPr lang="en-GB" sz="105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[ 1 ]</a:t>
                      </a:r>
                      <a:r>
                        <a:rPr lang="en-GB" sz="1050" kern="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xCtb &gt;&gt; Log2CtbSize ][ yCtb &gt;&gt; Log2CtbSize ]</a:t>
                      </a:r>
                      <a:r>
                        <a:rPr lang="en-GB" sz="105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[ 0 ]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5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199585"/>
                  </a:ext>
                </a:extLst>
              </a:tr>
              <a:tr h="220997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6968506"/>
                  </a:ext>
                </a:extLst>
              </a:tr>
              <a:tr h="220997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alf_chroma_idc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=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=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|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|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alf_chroma_idc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=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=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3 ) </a:t>
                      </a:r>
                      <a:r>
                        <a:rPr lang="en-GB" sz="105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520636"/>
                  </a:ext>
                </a:extLst>
              </a:tr>
              <a:tr h="241839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GB" sz="105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alf_ctb_flag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][</a:t>
                      </a:r>
                      <a:r>
                        <a:rPr lang="en-GB" sz="105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xCtb &gt;&gt; Log2CtbSize ][ yCtb &gt;&gt; Log2CtbSize ]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1536390"/>
                  </a:ext>
                </a:extLst>
              </a:tr>
              <a:tr h="190179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</a:t>
                      </a:r>
                      <a:r>
                        <a:rPr lang="en-GB" sz="105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alf_ctb_flag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</a:t>
                      </a:r>
                      <a:r>
                        <a:rPr lang="en-GB" sz="105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GB" sz="105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]</a:t>
                      </a:r>
                      <a:r>
                        <a:rPr lang="en-GB" sz="105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GB" sz="1050" kern="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xCtb</a:t>
                      </a:r>
                      <a:r>
                        <a:rPr lang="en-GB" sz="105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&gt;&gt; Log2CtbSize ][ </a:t>
                      </a:r>
                      <a:r>
                        <a:rPr lang="en-GB" sz="1050" kern="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yCtb</a:t>
                      </a:r>
                      <a:r>
                        <a:rPr lang="en-GB" sz="105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&gt;&gt; Log2CtbSize </a:t>
                      </a:r>
                      <a:r>
                        <a:rPr lang="en-GB" sz="1050" kern="1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] </a:t>
                      </a:r>
                      <a:r>
                        <a:rPr lang="en-GB" sz="105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&amp;&amp; 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alf_chroma_num_alts_minus1 &gt; 0 )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2523324"/>
                  </a:ext>
                </a:extLst>
              </a:tr>
              <a:tr h="236372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en-GB" sz="105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alf_ctb_filter_alt_idx</a:t>
                      </a:r>
                      <a:r>
                        <a:rPr lang="en-GB" sz="105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[ 2 ]</a:t>
                      </a:r>
                      <a:r>
                        <a:rPr lang="en-GB" sz="1050" kern="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xCtb &gt;&gt; Log2CtbSize ][ yCtb &gt;&gt; Log2CtbSize ]</a:t>
                      </a:r>
                      <a:r>
                        <a:rPr lang="en-GB" sz="105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[ 0 ]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5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0035010"/>
                  </a:ext>
                </a:extLst>
              </a:tr>
              <a:tr h="212366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2218269"/>
                  </a:ext>
                </a:extLst>
              </a:tr>
              <a:tr h="188360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8365197"/>
                  </a:ext>
                </a:extLst>
              </a:tr>
              <a:tr h="164354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...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2411462"/>
                  </a:ext>
                </a:extLst>
              </a:tr>
              <a:tr h="220997">
                <a:tc>
                  <a:txBody>
                    <a:bodyPr/>
                    <a:lstStyle/>
                    <a:p>
                      <a:pPr indent="450215" algn="l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 hangingPunct="0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5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3105" marR="23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8092974"/>
                  </a:ext>
                </a:extLst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88" y="260648"/>
            <a:ext cx="8497192" cy="561600"/>
          </a:xfrm>
        </p:spPr>
        <p:txBody>
          <a:bodyPr>
            <a:normAutofit/>
          </a:bodyPr>
          <a:lstStyle/>
          <a:p>
            <a:r>
              <a:rPr lang="en-US" dirty="0" smtClean="0"/>
              <a:t>CTU signaling (backup slide)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18109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JVET-N0243</a:t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>Non-CE5: Complementary results of tests CE5-3 on Non-Linear ALF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Jonathan Taquet</a:t>
            </a:r>
            <a:br>
              <a:rPr lang="fr-FR" dirty="0"/>
            </a:br>
            <a:r>
              <a:rPr lang="fr-FR" b="1" dirty="0"/>
              <a:t>Patrice </a:t>
            </a:r>
            <a:r>
              <a:rPr lang="fr-FR" b="1" dirty="0" err="1"/>
              <a:t>Onno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Christophe Gisquet</a:t>
            </a:r>
            <a:br>
              <a:rPr lang="fr-FR" dirty="0"/>
            </a:br>
            <a:r>
              <a:rPr lang="fr-FR" dirty="0"/>
              <a:t>Guillaume </a:t>
            </a:r>
            <a:r>
              <a:rPr lang="fr-FR" dirty="0" smtClean="0"/>
              <a:t>Laroche</a:t>
            </a:r>
          </a:p>
          <a:p>
            <a:r>
              <a:rPr lang="en-US" altLang="ja-JP" dirty="0" smtClean="0"/>
              <a:t>2019-03-20</a:t>
            </a:r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kumimoji="1" lang="ja-JP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each component type,</a:t>
            </a:r>
          </a:p>
          <a:p>
            <a:pPr lvl="1"/>
            <a:r>
              <a:rPr lang="en-US" dirty="0" smtClean="0"/>
              <a:t>loop encoding process for </a:t>
            </a:r>
            <a:r>
              <a:rPr lang="en-US" b="1" dirty="0" err="1"/>
              <a:t>numAlts</a:t>
            </a:r>
            <a:r>
              <a:rPr lang="en-US" dirty="0"/>
              <a:t> </a:t>
            </a:r>
            <a:r>
              <a:rPr lang="en-US" dirty="0" smtClean="0"/>
              <a:t>a number of alternatives filters/filter set ranging from </a:t>
            </a:r>
            <a:r>
              <a:rPr lang="en-US" dirty="0" err="1" smtClean="0"/>
              <a:t>MaxNumTestedAlternatives</a:t>
            </a:r>
            <a:r>
              <a:rPr lang="en-US" dirty="0" smtClean="0"/>
              <a:t> down to 1</a:t>
            </a:r>
          </a:p>
          <a:p>
            <a:pPr lvl="2"/>
            <a:r>
              <a:rPr lang="en-US" dirty="0" err="1" smtClean="0"/>
              <a:t>MaxNumTestedAlternatives</a:t>
            </a:r>
            <a:r>
              <a:rPr lang="en-US" dirty="0" smtClean="0"/>
              <a:t> =</a:t>
            </a:r>
          </a:p>
          <a:p>
            <a:pPr lvl="3"/>
            <a:r>
              <a:rPr lang="en-US" dirty="0" err="1" smtClean="0"/>
              <a:t>Luma</a:t>
            </a:r>
            <a:endParaRPr lang="en-US" dirty="0" smtClean="0"/>
          </a:p>
          <a:p>
            <a:pPr lvl="4"/>
            <a:r>
              <a:rPr lang="en-US" dirty="0"/>
              <a:t>min( MAX_NUM_ALF_ALTERNATIVES_LUMA, max( 1, log2_floor - 2 ) </a:t>
            </a:r>
            <a:r>
              <a:rPr lang="en-US" dirty="0" smtClean="0"/>
              <a:t>) [Test-1, Test-3 and Test-4] </a:t>
            </a:r>
          </a:p>
          <a:p>
            <a:pPr lvl="4"/>
            <a:r>
              <a:rPr lang="en-US" dirty="0"/>
              <a:t>min( MAX_NUM_ALF_ALTERNATIVES_LUMA, max( 1, log2_floor - 3 ) </a:t>
            </a:r>
            <a:r>
              <a:rPr lang="en-US" dirty="0" smtClean="0"/>
              <a:t>) [Test-2]</a:t>
            </a:r>
          </a:p>
          <a:p>
            <a:pPr lvl="4"/>
            <a:r>
              <a:rPr lang="en-US" dirty="0" smtClean="0"/>
              <a:t>Chroma</a:t>
            </a:r>
          </a:p>
          <a:p>
            <a:pPr lvl="4"/>
            <a:r>
              <a:rPr lang="en-US" dirty="0"/>
              <a:t>min( MAX_NUM_ALF_ALTERNATIVES_CHROMA, </a:t>
            </a:r>
            <a:r>
              <a:rPr lang="en-US" dirty="0" err="1"/>
              <a:t>m_numCTUsInPic</a:t>
            </a:r>
            <a:r>
              <a:rPr lang="en-US" dirty="0"/>
              <a:t> * 2 </a:t>
            </a:r>
            <a:r>
              <a:rPr lang="en-US" dirty="0" smtClean="0"/>
              <a:t>) [any test]</a:t>
            </a:r>
          </a:p>
          <a:p>
            <a:pPr lvl="1"/>
            <a:r>
              <a:rPr lang="en-US" dirty="0" smtClean="0"/>
              <a:t>Keep best RDO choice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Encoder – main loop (backup slide)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8098320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Initialize:</a:t>
            </a:r>
          </a:p>
          <a:p>
            <a:pPr lvl="1"/>
            <a:r>
              <a:rPr lang="en-US" dirty="0" smtClean="0"/>
              <a:t>set ALF as active on all CTBs [‘</a:t>
            </a:r>
            <a:r>
              <a:rPr lang="en-US" dirty="0" err="1" smtClean="0"/>
              <a:t>alf_ctb_flag’s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set default alternative </a:t>
            </a:r>
            <a:r>
              <a:rPr lang="en-US" dirty="0"/>
              <a:t>index </a:t>
            </a:r>
            <a:r>
              <a:rPr lang="en-US" dirty="0" smtClean="0"/>
              <a:t>[‘</a:t>
            </a:r>
            <a:r>
              <a:rPr lang="en-US" dirty="0" err="1" smtClean="0"/>
              <a:t>alf_ctb_filter_alt_idx’s</a:t>
            </a:r>
            <a:r>
              <a:rPr lang="en-US" dirty="0" smtClean="0"/>
              <a:t>]</a:t>
            </a:r>
          </a:p>
          <a:p>
            <a:pPr lvl="2"/>
            <a:r>
              <a:rPr lang="en-US" dirty="0" err="1" smtClean="0"/>
              <a:t>altIdx</a:t>
            </a:r>
            <a:r>
              <a:rPr lang="en-US" dirty="0" smtClean="0"/>
              <a:t> = (floor(</a:t>
            </a:r>
            <a:r>
              <a:rPr lang="en-US" dirty="0" err="1" smtClean="0"/>
              <a:t>ctuIdx</a:t>
            </a:r>
            <a:r>
              <a:rPr lang="en-US" dirty="0" smtClean="0"/>
              <a:t> * </a:t>
            </a:r>
            <a:r>
              <a:rPr lang="en-US" b="1" dirty="0" err="1" smtClean="0"/>
              <a:t>numAlts</a:t>
            </a:r>
            <a:r>
              <a:rPr lang="en-US" dirty="0" smtClean="0"/>
              <a:t> / </a:t>
            </a:r>
            <a:r>
              <a:rPr lang="en-US" dirty="0" err="1" smtClean="0"/>
              <a:t>numCTUs</a:t>
            </a:r>
            <a:r>
              <a:rPr lang="en-US" dirty="0" smtClean="0"/>
              <a:t>), </a:t>
            </a:r>
            <a:r>
              <a:rPr lang="en-US" dirty="0"/>
              <a:t>for each </a:t>
            </a:r>
            <a:r>
              <a:rPr lang="en-US" dirty="0" smtClean="0"/>
              <a:t>CTUs, for all class/filter</a:t>
            </a:r>
          </a:p>
          <a:p>
            <a:r>
              <a:rPr lang="en-US" dirty="0" smtClean="0"/>
              <a:t>Loop (as many times as VTM for optimizing </a:t>
            </a:r>
            <a:r>
              <a:rPr lang="en-US" dirty="0"/>
              <a:t>‘</a:t>
            </a:r>
            <a:r>
              <a:rPr lang="en-US" dirty="0" err="1" smtClean="0"/>
              <a:t>alf_ctb_flag’s</a:t>
            </a:r>
            <a:r>
              <a:rPr lang="en-US" dirty="0" smtClean="0"/>
              <a:t> + numAlts-1)</a:t>
            </a:r>
          </a:p>
          <a:p>
            <a:pPr lvl="1"/>
            <a:r>
              <a:rPr lang="en-US" dirty="0" smtClean="0"/>
              <a:t>Compute frame statistics (</a:t>
            </a:r>
            <a:r>
              <a:rPr lang="en-US" dirty="0" err="1" smtClean="0"/>
              <a:t>cov</a:t>
            </a:r>
            <a:r>
              <a:rPr lang="en-US" dirty="0" smtClean="0"/>
              <a:t> matrices) for each alternative index, for each class index</a:t>
            </a:r>
          </a:p>
          <a:p>
            <a:pPr lvl="1"/>
            <a:r>
              <a:rPr lang="en-US" dirty="0" smtClean="0"/>
              <a:t>Optimize </a:t>
            </a:r>
            <a:r>
              <a:rPr lang="en-US" b="1" dirty="0" err="1"/>
              <a:t>numAlts</a:t>
            </a:r>
            <a:r>
              <a:rPr lang="en-US" b="1" dirty="0"/>
              <a:t> </a:t>
            </a:r>
            <a:r>
              <a:rPr lang="en-US" dirty="0" smtClean="0"/>
              <a:t>alternative filter sets</a:t>
            </a:r>
          </a:p>
          <a:p>
            <a:pPr lvl="2"/>
            <a:r>
              <a:rPr lang="en-US" dirty="0" smtClean="0"/>
              <a:t>Optimize alternative filter set with </a:t>
            </a:r>
            <a:r>
              <a:rPr lang="en-US" dirty="0" err="1" smtClean="0"/>
              <a:t>altIdx</a:t>
            </a:r>
            <a:r>
              <a:rPr lang="en-US" dirty="0" smtClean="0"/>
              <a:t>=0</a:t>
            </a:r>
          </a:p>
          <a:p>
            <a:pPr lvl="2"/>
            <a:r>
              <a:rPr lang="en-US" dirty="0" smtClean="0"/>
              <a:t>Optimize alternative filter set </a:t>
            </a:r>
            <a:r>
              <a:rPr lang="en-US" dirty="0"/>
              <a:t>with </a:t>
            </a:r>
            <a:r>
              <a:rPr lang="en-US" dirty="0" err="1" smtClean="0"/>
              <a:t>altIdx</a:t>
            </a:r>
            <a:r>
              <a:rPr lang="en-US" dirty="0" smtClean="0"/>
              <a:t>=1</a:t>
            </a:r>
          </a:p>
          <a:p>
            <a:pPr lvl="3"/>
            <a:r>
              <a:rPr lang="en-US" dirty="0" smtClean="0"/>
              <a:t>starting from filter index merging of optimized </a:t>
            </a:r>
            <a:r>
              <a:rPr lang="en-US" dirty="0"/>
              <a:t>alternative filter set with </a:t>
            </a:r>
            <a:r>
              <a:rPr lang="en-US" dirty="0" err="1" smtClean="0"/>
              <a:t>altIdx</a:t>
            </a:r>
            <a:r>
              <a:rPr lang="en-US" dirty="0" smtClean="0"/>
              <a:t>=0</a:t>
            </a:r>
          </a:p>
          <a:p>
            <a:pPr lvl="2"/>
            <a:r>
              <a:rPr lang="en-US" dirty="0" smtClean="0"/>
              <a:t>[…] with </a:t>
            </a:r>
            <a:r>
              <a:rPr lang="en-US" dirty="0" err="1" smtClean="0"/>
              <a:t>altIdx</a:t>
            </a:r>
            <a:r>
              <a:rPr lang="en-US" dirty="0" smtClean="0"/>
              <a:t>=2</a:t>
            </a:r>
          </a:p>
          <a:p>
            <a:pPr lvl="3"/>
            <a:r>
              <a:rPr lang="en-US" dirty="0"/>
              <a:t>starting from filter index merging of optimized alternative filter set with </a:t>
            </a:r>
            <a:r>
              <a:rPr lang="en-US" dirty="0" err="1" smtClean="0"/>
              <a:t>altIdx</a:t>
            </a:r>
            <a:r>
              <a:rPr lang="en-US" dirty="0" smtClean="0"/>
              <a:t>=1</a:t>
            </a:r>
          </a:p>
          <a:p>
            <a:pPr lvl="2"/>
            <a:r>
              <a:rPr lang="en-US" dirty="0" smtClean="0"/>
              <a:t>…</a:t>
            </a:r>
          </a:p>
          <a:p>
            <a:pPr lvl="1"/>
            <a:r>
              <a:rPr lang="en-US" dirty="0" smtClean="0"/>
              <a:t>Update ‘</a:t>
            </a:r>
            <a:r>
              <a:rPr lang="en-US" dirty="0" err="1"/>
              <a:t>alf_ctb_filter_alt_idx’s</a:t>
            </a:r>
            <a:r>
              <a:rPr lang="en-US" dirty="0" smtClean="0"/>
              <a:t> and </a:t>
            </a:r>
            <a:r>
              <a:rPr lang="en-US" dirty="0"/>
              <a:t>‘</a:t>
            </a:r>
            <a:r>
              <a:rPr lang="en-US" dirty="0" err="1"/>
              <a:t>alf_ctb_flag’s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288" y="260648"/>
            <a:ext cx="8353424" cy="561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Encoder – </a:t>
            </a:r>
            <a:r>
              <a:rPr lang="en-US" dirty="0" err="1" smtClean="0"/>
              <a:t>Luma</a:t>
            </a:r>
            <a:r>
              <a:rPr lang="en-US" dirty="0" smtClean="0"/>
              <a:t> encoding process (backup slide)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6279786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Initialize:</a:t>
            </a:r>
          </a:p>
          <a:p>
            <a:pPr lvl="1"/>
            <a:r>
              <a:rPr lang="en-US" dirty="0" smtClean="0"/>
              <a:t>set ALF as active on all CTBs on all </a:t>
            </a:r>
            <a:r>
              <a:rPr lang="en-US" dirty="0" err="1" smtClean="0"/>
              <a:t>chroma</a:t>
            </a:r>
            <a:r>
              <a:rPr lang="en-US" dirty="0" smtClean="0"/>
              <a:t> components [‘</a:t>
            </a:r>
            <a:r>
              <a:rPr lang="en-US" dirty="0" err="1"/>
              <a:t>alf_ctb_flag</a:t>
            </a:r>
            <a:r>
              <a:rPr lang="en-US" dirty="0" err="1" smtClean="0"/>
              <a:t>’s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set default alternative index </a:t>
            </a:r>
            <a:r>
              <a:rPr lang="en-US" dirty="0"/>
              <a:t>on </a:t>
            </a:r>
            <a:r>
              <a:rPr lang="en-US" dirty="0" smtClean="0"/>
              <a:t>all </a:t>
            </a:r>
            <a:r>
              <a:rPr lang="en-US" dirty="0" err="1" smtClean="0"/>
              <a:t>chroma</a:t>
            </a:r>
            <a:r>
              <a:rPr lang="en-US" dirty="0" smtClean="0"/>
              <a:t> CTB </a:t>
            </a:r>
            <a:r>
              <a:rPr lang="en-US" dirty="0"/>
              <a:t>[‘</a:t>
            </a:r>
            <a:r>
              <a:rPr lang="en-US" dirty="0" err="1"/>
              <a:t>alf_ctb_filter_alt_idx’s</a:t>
            </a:r>
            <a:r>
              <a:rPr lang="en-US" dirty="0"/>
              <a:t>]</a:t>
            </a:r>
            <a:endParaRPr lang="en-US" dirty="0" smtClean="0"/>
          </a:p>
          <a:p>
            <a:pPr lvl="2"/>
            <a:r>
              <a:rPr lang="en-US" dirty="0" err="1" smtClean="0"/>
              <a:t>altIdx</a:t>
            </a:r>
            <a:r>
              <a:rPr lang="en-US" dirty="0" smtClean="0"/>
              <a:t> = (floor(</a:t>
            </a:r>
            <a:r>
              <a:rPr lang="en-US" dirty="0" err="1" smtClean="0"/>
              <a:t>ctuIdx</a:t>
            </a:r>
            <a:r>
              <a:rPr lang="en-US" dirty="0" smtClean="0"/>
              <a:t> * </a:t>
            </a:r>
            <a:r>
              <a:rPr lang="en-US" b="1" dirty="0" err="1" smtClean="0"/>
              <a:t>numAlts</a:t>
            </a:r>
            <a:r>
              <a:rPr lang="en-US" dirty="0" smtClean="0"/>
              <a:t> / </a:t>
            </a:r>
            <a:r>
              <a:rPr lang="en-US" dirty="0" err="1" smtClean="0"/>
              <a:t>numCTUs</a:t>
            </a:r>
            <a:r>
              <a:rPr lang="en-US" dirty="0" smtClean="0"/>
              <a:t>), </a:t>
            </a:r>
            <a:r>
              <a:rPr lang="en-US" dirty="0"/>
              <a:t>for each </a:t>
            </a:r>
            <a:r>
              <a:rPr lang="en-US" dirty="0" smtClean="0"/>
              <a:t>CTUs, for all class/filter</a:t>
            </a:r>
          </a:p>
          <a:p>
            <a:r>
              <a:rPr lang="en-US" dirty="0" smtClean="0"/>
              <a:t>Loop (as many times as VTM for optimizing ‘</a:t>
            </a:r>
            <a:r>
              <a:rPr lang="en-US" dirty="0" err="1" smtClean="0"/>
              <a:t>alf_ctb_flag’s</a:t>
            </a:r>
            <a:r>
              <a:rPr lang="en-US" dirty="0" smtClean="0"/>
              <a:t> + numAlts-1)</a:t>
            </a:r>
          </a:p>
          <a:p>
            <a:pPr lvl="1"/>
            <a:r>
              <a:rPr lang="en-US" dirty="0" smtClean="0"/>
              <a:t>Compute frame statistics (</a:t>
            </a:r>
            <a:r>
              <a:rPr lang="en-US" dirty="0" err="1" smtClean="0"/>
              <a:t>cov</a:t>
            </a:r>
            <a:r>
              <a:rPr lang="en-US" dirty="0" smtClean="0"/>
              <a:t> matrices) for each alternative index</a:t>
            </a:r>
          </a:p>
          <a:p>
            <a:pPr lvl="1"/>
            <a:r>
              <a:rPr lang="en-US" dirty="0" smtClean="0"/>
              <a:t>Optimize </a:t>
            </a:r>
            <a:r>
              <a:rPr lang="en-US" b="1" dirty="0" err="1"/>
              <a:t>numAlts</a:t>
            </a:r>
            <a:r>
              <a:rPr lang="en-US" b="1" dirty="0"/>
              <a:t> </a:t>
            </a:r>
            <a:r>
              <a:rPr lang="en-US" dirty="0" smtClean="0"/>
              <a:t>alternative filters</a:t>
            </a:r>
          </a:p>
          <a:p>
            <a:pPr lvl="2"/>
            <a:r>
              <a:rPr lang="en-US" dirty="0" smtClean="0"/>
              <a:t>Optimize alternative filter </a:t>
            </a:r>
            <a:r>
              <a:rPr lang="en-US" dirty="0" err="1" smtClean="0"/>
              <a:t>altIdx</a:t>
            </a:r>
            <a:r>
              <a:rPr lang="en-US" dirty="0" smtClean="0"/>
              <a:t>=0, using </a:t>
            </a:r>
            <a:r>
              <a:rPr lang="en-US" dirty="0" err="1" smtClean="0"/>
              <a:t>cov</a:t>
            </a:r>
            <a:r>
              <a:rPr lang="en-US" dirty="0" smtClean="0"/>
              <a:t> matrix for </a:t>
            </a:r>
            <a:r>
              <a:rPr lang="en-US" dirty="0" err="1" smtClean="0"/>
              <a:t>altIdx</a:t>
            </a:r>
            <a:r>
              <a:rPr lang="en-US" dirty="0" smtClean="0"/>
              <a:t>=0</a:t>
            </a:r>
          </a:p>
          <a:p>
            <a:pPr lvl="2"/>
            <a:r>
              <a:rPr lang="en-US" dirty="0" smtClean="0"/>
              <a:t>Optimize alternative filter </a:t>
            </a:r>
            <a:r>
              <a:rPr lang="en-US" dirty="0" err="1" smtClean="0"/>
              <a:t>altIdx</a:t>
            </a:r>
            <a:r>
              <a:rPr lang="en-US" dirty="0" smtClean="0"/>
              <a:t>=1, </a:t>
            </a:r>
            <a:r>
              <a:rPr lang="en-US" dirty="0"/>
              <a:t>using </a:t>
            </a:r>
            <a:r>
              <a:rPr lang="en-US" dirty="0" err="1"/>
              <a:t>cov</a:t>
            </a:r>
            <a:r>
              <a:rPr lang="en-US" dirty="0"/>
              <a:t> matrix for </a:t>
            </a:r>
            <a:r>
              <a:rPr lang="en-US" dirty="0" err="1" smtClean="0"/>
              <a:t>altIdx</a:t>
            </a:r>
            <a:r>
              <a:rPr lang="en-US" dirty="0" smtClean="0"/>
              <a:t>=1</a:t>
            </a:r>
          </a:p>
          <a:p>
            <a:pPr lvl="2"/>
            <a:r>
              <a:rPr lang="en-US" dirty="0" smtClean="0"/>
              <a:t>…</a:t>
            </a:r>
          </a:p>
          <a:p>
            <a:pPr lvl="1"/>
            <a:r>
              <a:rPr lang="en-US" dirty="0"/>
              <a:t>Update ‘</a:t>
            </a:r>
            <a:r>
              <a:rPr lang="en-US" dirty="0" err="1"/>
              <a:t>alf_ctb_filter_alt_idx’s</a:t>
            </a:r>
            <a:r>
              <a:rPr lang="en-US" dirty="0"/>
              <a:t> and ‘</a:t>
            </a:r>
            <a:r>
              <a:rPr lang="en-US" dirty="0" err="1"/>
              <a:t>alf_ctb_flag’s</a:t>
            </a:r>
            <a:endParaRPr lang="en-US" dirty="0"/>
          </a:p>
          <a:p>
            <a:pPr marL="177800" lvl="1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288" y="260648"/>
            <a:ext cx="8748712" cy="561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Encoder – Chroma encoding process (backup slide)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1654059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Non-Linear ALF in CE5-3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167143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ALF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GB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GB" i="1">
                        <a:latin typeface="Cambria Math" panose="02040503050406030204" pitchFamily="18" charset="0"/>
                      </a:rPr>
                      <m:t>.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  <m:sup>
                        <m:r>
                          <a:rPr lang="en-GB" i="1">
                            <a:latin typeface="Cambria Math" panose="02040503050406030204" pitchFamily="18" charset="0"/>
                          </a:rPr>
                          <m:t>𝑐</m:t>
                        </m:r>
                      </m:sup>
                    </m:sSubSup>
                    <m:r>
                      <a:rPr lang="en-GB" i="1">
                        <a:latin typeface="Cambria Math" panose="02040503050406030204" pitchFamily="18" charset="0"/>
                      </a:rPr>
                      <m:t>+</m:t>
                    </m:r>
                    <m:nary>
                      <m:naryPr>
                        <m:chr m:val="∑"/>
                        <m:limLoc m:val="undOvr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GB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𝑐</m:t>
                        </m:r>
                      </m:sup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i="1">
                            <a:latin typeface="Cambria Math" panose="02040503050406030204" pitchFamily="18" charset="0"/>
                          </a:rPr>
                          <m:t>.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  <m:sup>
                                <m:sSup>
                                  <m:s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e>
                                  <m:sup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</m:sup>
                                </m:sSup>
                              </m:sup>
                            </m:sSubSup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Sup>
                              <m:sSub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  <m:sup>
                                <m:sSup>
                                  <m:s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e>
                                  <m:sup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</m:sup>
                                </m:sSup>
                              </m:sup>
                            </m:sSubSup>
                          </m:e>
                        </m:d>
                      </m:e>
                    </m:nary>
                  </m:oMath>
                </a14:m>
                <a:endParaRPr lang="en-US" dirty="0" smtClean="0"/>
              </a:p>
              <a:p>
                <a:r>
                  <a:rPr lang="en-US" dirty="0" smtClean="0"/>
                  <a:t>NL-ALF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GB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  <m:sup>
                        <m:r>
                          <a:rPr lang="en-GB" i="1">
                            <a:latin typeface="Cambria Math" panose="02040503050406030204" pitchFamily="18" charset="0"/>
                          </a:rPr>
                          <m:t>𝑐</m:t>
                        </m:r>
                      </m:sup>
                    </m:sSubSup>
                    <m:r>
                      <a:rPr lang="en-GB" i="1">
                        <a:latin typeface="Cambria Math" panose="02040503050406030204" pitchFamily="18" charset="0"/>
                      </a:rPr>
                      <m:t>+</m:t>
                    </m:r>
                    <m:nary>
                      <m:naryPr>
                        <m:chr m:val="∑"/>
                        <m:limLoc m:val="undOvr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GB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𝑐</m:t>
                        </m:r>
                      </m:sup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i="1">
                            <a:latin typeface="Cambria Math" panose="02040503050406030204" pitchFamily="18" charset="0"/>
                          </a:rPr>
                          <m:t>.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  <m:sup>
                                    <m:sSup>
                                      <m:sSup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e>
                                      <m:sup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</m:sup>
                                    </m:sSup>
                                  </m:sup>
                                </m:sSubSup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Sup>
                                  <m:sSub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  <m:sup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sup>
                                </m:sSubSup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  <m:sup>
                                    <m:sSup>
                                      <m:sSup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e>
                                      <m:sup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</m:sup>
                                    </m:sSup>
                                  </m:sup>
                                </m:sSubSup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Sup>
                                  <m:sSub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  <m:sup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sup>
                                </m:sSubSup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</m:nary>
                  </m:oMath>
                </a14:m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𝐾</m:t>
                    </m:r>
                    <m:d>
                      <m:d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  <m:r>
                      <a:rPr lang="fr-FR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fr-FR" b="0" i="0" smtClean="0">
                        <a:latin typeface="Cambria Math" panose="02040503050406030204" pitchFamily="18" charset="0"/>
                      </a:rPr>
                      <m:t>clip</m:t>
                    </m:r>
                    <m:r>
                      <a:rPr lang="fr-FR" b="0" i="0" smtClean="0">
                        <a:latin typeface="Cambria Math" panose="02040503050406030204" pitchFamily="18" charset="0"/>
                      </a:rPr>
                      <m:t>3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(−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pPr lvl="1"/>
                <a:endParaRPr lang="en-US" dirty="0"/>
              </a:p>
              <a:p>
                <a:pPr lvl="1"/>
                <a:r>
                  <a:rPr lang="en-US" dirty="0" smtClean="0"/>
                  <a:t>Parameters for each filter:</a:t>
                </a:r>
              </a:p>
              <a:p>
                <a:pPr lvl="2"/>
                <a:r>
                  <a:rPr lang="en-US" dirty="0" smtClean="0"/>
                  <a:t>Filter coefficients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{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fr-FR" b="0" i="1" smtClean="0">
                        <a:latin typeface="Cambria Math" panose="02040503050406030204" pitchFamily="18" charset="0"/>
                      </a:rPr>
                      <m:t>}</m:t>
                    </m:r>
                    <m:r>
                      <m:rPr>
                        <m:nor/>
                      </m:rPr>
                      <a:rPr lang="fr-FR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/>
                      <m:t>for</m:t>
                    </m:r>
                    <m:r>
                      <m:rPr>
                        <m:nor/>
                      </m:rPr>
                      <a:rPr lang="en-GB"/>
                      <m:t> 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𝑖</m:t>
                    </m:r>
                    <m:r>
                      <m:rPr>
                        <m:nor/>
                      </m:rPr>
                      <a:rPr lang="en-GB"/>
                      <m:t> </m:t>
                    </m:r>
                    <m:r>
                      <m:rPr>
                        <m:nor/>
                      </m:rPr>
                      <a:rPr lang="en-GB"/>
                      <m:t>in</m:t>
                    </m:r>
                    <m:r>
                      <m:rPr>
                        <m:nor/>
                      </m:rPr>
                      <a:rPr lang="en-GB"/>
                      <m:t> </m:t>
                    </m:r>
                    <m:d>
                      <m:dPr>
                        <m:begChr m:val="⟦"/>
                        <m:endChr m:val="⟧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0; 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r>
                  <a:rPr lang="en-US" dirty="0" smtClean="0"/>
                  <a:t>)</a:t>
                </a:r>
              </a:p>
              <a:p>
                <a:pPr lvl="2"/>
                <a:r>
                  <a:rPr lang="en-US" dirty="0" smtClean="0"/>
                  <a:t>Filter clipping values (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lang="en-GB" dirty="0"/>
                  <a:t> for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GB" dirty="0"/>
                  <a:t> in </a:t>
                </a:r>
                <a14:m>
                  <m:oMath xmlns:m="http://schemas.openxmlformats.org/officeDocument/2006/math">
                    <m:d>
                      <m:dPr>
                        <m:begChr m:val="⟦"/>
                        <m:endChr m:val="⟧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0; 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r>
                  <a:rPr lang="en-US" dirty="0" smtClean="0"/>
                  <a:t>)</a:t>
                </a:r>
                <a:endParaRPr lang="en-US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657" t="-2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88" y="260648"/>
            <a:ext cx="8425184" cy="561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Non-Linear ALF (as </a:t>
            </a:r>
            <a:r>
              <a:rPr lang="en-US" dirty="0"/>
              <a:t>in M0385 and </a:t>
            </a:r>
            <a:r>
              <a:rPr lang="en-US" dirty="0" smtClean="0"/>
              <a:t>in CE5-3 Test-1)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pic>
        <p:nvPicPr>
          <p:cNvPr id="11" name="Picture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787" y="1196752"/>
            <a:ext cx="2066925" cy="2078990"/>
          </a:xfrm>
          <a:prstGeom prst="rect">
            <a:avLst/>
          </a:prstGeom>
          <a:noFill/>
        </p:spPr>
      </p:pic>
      <p:pic>
        <p:nvPicPr>
          <p:cNvPr id="14" name="Picture 1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521" y="3573016"/>
            <a:ext cx="1481455" cy="1499870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220072" y="1495425"/>
                <a:ext cx="443263" cy="424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ts val="300"/>
                  </a:spcBef>
                  <a:buClr>
                    <a:schemeClr val="accent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  <m:sup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𝑐</m:t>
                          </m:r>
                        </m:sup>
                      </m:sSubSup>
                    </m:oMath>
                  </m:oMathPara>
                </a14:m>
                <a:endParaRPr kumimoji="1" lang="en-US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72" y="1495425"/>
                <a:ext cx="443263" cy="4247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Arrow Connector 14"/>
          <p:cNvCxnSpPr/>
          <p:nvPr/>
        </p:nvCxnSpPr>
        <p:spPr>
          <a:xfrm>
            <a:off x="5652120" y="1700808"/>
            <a:ext cx="1944216" cy="535439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0" idx="2"/>
          </p:cNvCxnSpPr>
          <p:nvPr/>
        </p:nvCxnSpPr>
        <p:spPr>
          <a:xfrm>
            <a:off x="5441704" y="1920157"/>
            <a:ext cx="2226640" cy="2372939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5619193" y="3698414"/>
                <a:ext cx="561179" cy="424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ts val="300"/>
                  </a:spcBef>
                  <a:buClr>
                    <a:schemeClr val="accent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  <m:sup>
                          <m:sSup>
                            <m:sSup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sup>
                          </m:sSup>
                        </m:sup>
                      </m:sSubSup>
                    </m:oMath>
                  </m:oMathPara>
                </a14:m>
                <a:endParaRPr kumimoji="1" lang="en-US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9193" y="3698414"/>
                <a:ext cx="561179" cy="4247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Arrow Connector 19"/>
          <p:cNvCxnSpPr>
            <a:stCxn id="21" idx="0"/>
          </p:cNvCxnSpPr>
          <p:nvPr/>
        </p:nvCxnSpPr>
        <p:spPr>
          <a:xfrm flipV="1">
            <a:off x="5899783" y="1707791"/>
            <a:ext cx="1696553" cy="1990623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21" idx="3"/>
          </p:cNvCxnSpPr>
          <p:nvPr/>
        </p:nvCxnSpPr>
        <p:spPr>
          <a:xfrm>
            <a:off x="6180372" y="3910780"/>
            <a:ext cx="1415964" cy="166292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5619192" y="4322951"/>
                <a:ext cx="561179" cy="4676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ts val="300"/>
                  </a:spcBef>
                  <a:buClr>
                    <a:schemeClr val="accent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  <m:sup>
                          <m:sSup>
                            <m:sSup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</m:sup>
                          </m:sSup>
                        </m:sup>
                      </m:sSubSup>
                    </m:oMath>
                  </m:oMathPara>
                </a14:m>
                <a:endParaRPr kumimoji="1" lang="en-US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9192" y="4322951"/>
                <a:ext cx="561179" cy="46769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" name="Straight Arrow Connector 24"/>
          <p:cNvCxnSpPr>
            <a:stCxn id="26" idx="0"/>
          </p:cNvCxnSpPr>
          <p:nvPr/>
        </p:nvCxnSpPr>
        <p:spPr>
          <a:xfrm flipV="1">
            <a:off x="5899782" y="2830361"/>
            <a:ext cx="1696554" cy="149259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26" idx="3"/>
          </p:cNvCxnSpPr>
          <p:nvPr/>
        </p:nvCxnSpPr>
        <p:spPr>
          <a:xfrm>
            <a:off x="6180371" y="4556797"/>
            <a:ext cx="1415965" cy="33573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3563888" y="1707791"/>
            <a:ext cx="288032" cy="368659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US" dirty="0" smtClean="0"/>
          </a:p>
        </p:txBody>
      </p:sp>
      <p:sp>
        <p:nvSpPr>
          <p:cNvPr id="32" name="Rectangle 31"/>
          <p:cNvSpPr/>
          <p:nvPr/>
        </p:nvSpPr>
        <p:spPr>
          <a:xfrm>
            <a:off x="4654072" y="2646031"/>
            <a:ext cx="288032" cy="368659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US" dirty="0" smtClean="0"/>
          </a:p>
        </p:txBody>
      </p:sp>
      <p:sp>
        <p:nvSpPr>
          <p:cNvPr id="33" name="Rectangle 32"/>
          <p:cNvSpPr/>
          <p:nvPr/>
        </p:nvSpPr>
        <p:spPr>
          <a:xfrm>
            <a:off x="3039408" y="1735069"/>
            <a:ext cx="288032" cy="368659"/>
          </a:xfrm>
          <a:prstGeom prst="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US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2990257" y="2646030"/>
            <a:ext cx="288032" cy="368659"/>
          </a:xfrm>
          <a:prstGeom prst="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US" dirty="0" smtClean="0"/>
          </a:p>
        </p:txBody>
      </p:sp>
      <p:sp>
        <p:nvSpPr>
          <p:cNvPr id="35" name="Rectangle 34"/>
          <p:cNvSpPr/>
          <p:nvPr/>
        </p:nvSpPr>
        <p:spPr>
          <a:xfrm>
            <a:off x="1326442" y="2646030"/>
            <a:ext cx="288032" cy="36865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US" dirty="0" smtClean="0"/>
          </a:p>
        </p:txBody>
      </p:sp>
      <p:sp>
        <p:nvSpPr>
          <p:cNvPr id="36" name="Rectangle 35"/>
          <p:cNvSpPr/>
          <p:nvPr/>
        </p:nvSpPr>
        <p:spPr>
          <a:xfrm>
            <a:off x="1691680" y="1735069"/>
            <a:ext cx="227804" cy="36865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US" dirty="0" smtClean="0"/>
          </a:p>
        </p:txBody>
      </p:sp>
      <p:sp>
        <p:nvSpPr>
          <p:cNvPr id="37" name="Rectangle 36"/>
          <p:cNvSpPr/>
          <p:nvPr/>
        </p:nvSpPr>
        <p:spPr>
          <a:xfrm>
            <a:off x="5146193" y="2624956"/>
            <a:ext cx="288032" cy="36865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US" dirty="0" smtClean="0"/>
          </a:p>
        </p:txBody>
      </p:sp>
      <p:sp>
        <p:nvSpPr>
          <p:cNvPr id="38" name="Rectangle 37"/>
          <p:cNvSpPr/>
          <p:nvPr/>
        </p:nvSpPr>
        <p:spPr>
          <a:xfrm>
            <a:off x="3528492" y="2624955"/>
            <a:ext cx="288032" cy="36865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06723472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Test 2:</a:t>
            </a:r>
          </a:p>
          <a:p>
            <a:pPr lvl="1"/>
            <a:r>
              <a:rPr lang="fr-FR" dirty="0" err="1" smtClean="0"/>
              <a:t>Enable</a:t>
            </a:r>
            <a:r>
              <a:rPr lang="fr-FR" dirty="0" smtClean="0"/>
              <a:t> </a:t>
            </a:r>
            <a:r>
              <a:rPr lang="fr-FR" dirty="0" err="1" smtClean="0"/>
              <a:t>switching</a:t>
            </a:r>
            <a:r>
              <a:rPr lang="fr-FR" dirty="0" smtClean="0"/>
              <a:t> </a:t>
            </a:r>
            <a:r>
              <a:rPr lang="fr-FR" dirty="0" err="1" smtClean="0"/>
              <a:t>between</a:t>
            </a:r>
            <a:r>
              <a:rPr lang="fr-FR" dirty="0" smtClean="0"/>
              <a:t> </a:t>
            </a:r>
            <a:r>
              <a:rPr lang="fr-FR" dirty="0" err="1" smtClean="0"/>
              <a:t>linear</a:t>
            </a:r>
            <a:r>
              <a:rPr lang="fr-FR" dirty="0" smtClean="0"/>
              <a:t> and non-</a:t>
            </a:r>
            <a:r>
              <a:rPr lang="fr-FR" dirty="0" err="1" smtClean="0"/>
              <a:t>linear</a:t>
            </a:r>
            <a:r>
              <a:rPr lang="fr-FR" dirty="0" smtClean="0"/>
              <a:t> </a:t>
            </a:r>
            <a:r>
              <a:rPr lang="fr-FR" dirty="0" err="1" smtClean="0"/>
              <a:t>filters</a:t>
            </a:r>
            <a:r>
              <a:rPr lang="fr-FR" dirty="0" smtClean="0"/>
              <a:t> </a:t>
            </a:r>
            <a:r>
              <a:rPr lang="fr-FR" dirty="0" err="1" smtClean="0"/>
              <a:t>signalling</a:t>
            </a:r>
            <a:endParaRPr lang="fr-FR" dirty="0" smtClean="0"/>
          </a:p>
          <a:p>
            <a:pPr lvl="2"/>
            <a:r>
              <a:rPr lang="fr-FR" dirty="0" smtClean="0"/>
              <a:t>i.e. </a:t>
            </a:r>
            <a:r>
              <a:rPr lang="fr-FR" dirty="0" err="1" smtClean="0"/>
              <a:t>possibility</a:t>
            </a:r>
            <a:r>
              <a:rPr lang="fr-FR" dirty="0" smtClean="0"/>
              <a:t> to </a:t>
            </a:r>
            <a:r>
              <a:rPr lang="fr-FR" dirty="0" err="1" smtClean="0"/>
              <a:t>disable</a:t>
            </a:r>
            <a:r>
              <a:rPr lang="fr-FR" dirty="0" smtClean="0"/>
              <a:t> the </a:t>
            </a:r>
            <a:r>
              <a:rPr lang="fr-FR" dirty="0" err="1" smtClean="0"/>
              <a:t>signaling</a:t>
            </a:r>
            <a:r>
              <a:rPr lang="fr-FR" dirty="0" smtClean="0"/>
              <a:t> of the </a:t>
            </a:r>
            <a:r>
              <a:rPr lang="fr-FR" dirty="0" err="1" smtClean="0"/>
              <a:t>clipping</a:t>
            </a:r>
            <a:r>
              <a:rPr lang="fr-FR" dirty="0" smtClean="0"/>
              <a:t> values</a:t>
            </a:r>
          </a:p>
          <a:p>
            <a:pPr lvl="1"/>
            <a:r>
              <a:rPr lang="fr-FR" dirty="0" smtClean="0"/>
              <a:t>Not </a:t>
            </a:r>
            <a:r>
              <a:rPr lang="fr-FR" dirty="0" err="1" smtClean="0"/>
              <a:t>so</a:t>
            </a:r>
            <a:r>
              <a:rPr lang="fr-FR" dirty="0" smtClean="0"/>
              <a:t> </a:t>
            </a:r>
            <a:r>
              <a:rPr lang="fr-FR" dirty="0" err="1" smtClean="0"/>
              <a:t>much</a:t>
            </a:r>
            <a:r>
              <a:rPr lang="fr-FR" dirty="0" smtClean="0"/>
              <a:t> </a:t>
            </a:r>
            <a:r>
              <a:rPr lang="fr-FR" dirty="0" err="1" smtClean="0"/>
              <a:t>complexity</a:t>
            </a:r>
            <a:r>
              <a:rPr lang="fr-FR" dirty="0" smtClean="0"/>
              <a:t> </a:t>
            </a:r>
            <a:r>
              <a:rPr lang="fr-FR" dirty="0" err="1" smtClean="0"/>
              <a:t>difference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Test-1, </a:t>
            </a:r>
            <a:r>
              <a:rPr lang="fr-FR" dirty="0" err="1" smtClean="0"/>
              <a:t>slight</a:t>
            </a:r>
            <a:r>
              <a:rPr lang="fr-FR" dirty="0" smtClean="0"/>
              <a:t> </a:t>
            </a:r>
            <a:r>
              <a:rPr lang="fr-FR" dirty="0" err="1" smtClean="0"/>
              <a:t>coding</a:t>
            </a:r>
            <a:r>
              <a:rPr lang="fr-FR" dirty="0" smtClean="0"/>
              <a:t> gains.</a:t>
            </a:r>
          </a:p>
          <a:p>
            <a:r>
              <a:rPr lang="fr-FR" dirty="0" smtClean="0"/>
              <a:t>Test 3:</a:t>
            </a:r>
          </a:p>
          <a:p>
            <a:pPr lvl="1"/>
            <a:r>
              <a:rPr lang="fr-FR" dirty="0" err="1" smtClean="0"/>
              <a:t>Reduce</a:t>
            </a:r>
            <a:r>
              <a:rPr lang="fr-FR" dirty="0" smtClean="0"/>
              <a:t> the </a:t>
            </a:r>
            <a:r>
              <a:rPr lang="fr-FR" dirty="0" err="1" smtClean="0"/>
              <a:t>number</a:t>
            </a:r>
            <a:r>
              <a:rPr lang="fr-FR" dirty="0" smtClean="0"/>
              <a:t> of </a:t>
            </a:r>
            <a:r>
              <a:rPr lang="fr-FR" dirty="0" err="1" smtClean="0"/>
              <a:t>clipping</a:t>
            </a:r>
            <a:r>
              <a:rPr lang="fr-FR" dirty="0" smtClean="0"/>
              <a:t> </a:t>
            </a:r>
            <a:r>
              <a:rPr lang="fr-FR" dirty="0" err="1" smtClean="0"/>
              <a:t>operations</a:t>
            </a:r>
            <a:r>
              <a:rPr lang="fr-FR" dirty="0" smtClean="0"/>
              <a:t> (and of </a:t>
            </a:r>
            <a:r>
              <a:rPr lang="fr-FR" dirty="0" err="1" smtClean="0"/>
              <a:t>signalled</a:t>
            </a:r>
            <a:r>
              <a:rPr lang="fr-FR" dirty="0" smtClean="0"/>
              <a:t> </a:t>
            </a:r>
            <a:r>
              <a:rPr lang="fr-FR" dirty="0" err="1" smtClean="0"/>
              <a:t>clipping</a:t>
            </a:r>
            <a:r>
              <a:rPr lang="fr-FR" dirty="0" smtClean="0"/>
              <a:t> values)</a:t>
            </a:r>
            <a:endParaRPr lang="fr-FR" dirty="0"/>
          </a:p>
          <a:p>
            <a:pPr lvl="2"/>
            <a:r>
              <a:rPr lang="fr-FR" dirty="0" err="1" smtClean="0"/>
              <a:t>Only</a:t>
            </a:r>
            <a:r>
              <a:rPr lang="fr-FR" dirty="0" smtClean="0"/>
              <a:t> </a:t>
            </a:r>
            <a:r>
              <a:rPr lang="fr-FR" dirty="0" err="1" smtClean="0"/>
              <a:t>apply</a:t>
            </a:r>
            <a:r>
              <a:rPr lang="fr-FR" dirty="0" smtClean="0"/>
              <a:t> </a:t>
            </a:r>
            <a:r>
              <a:rPr lang="fr-FR" dirty="0" err="1" smtClean="0"/>
              <a:t>clipping</a:t>
            </a:r>
            <a:r>
              <a:rPr lang="fr-FR" dirty="0" smtClean="0"/>
              <a:t> to a </a:t>
            </a:r>
            <a:r>
              <a:rPr lang="fr-FR" dirty="0" err="1" smtClean="0"/>
              <a:t>sub</a:t>
            </a:r>
            <a:r>
              <a:rPr lang="fr-FR" dirty="0" smtClean="0"/>
              <a:t>-set of positions (</a:t>
            </a:r>
            <a:r>
              <a:rPr lang="fr-FR" dirty="0" err="1" smtClean="0"/>
              <a:t>Luma</a:t>
            </a:r>
            <a:r>
              <a:rPr lang="fr-FR" dirty="0" smtClean="0"/>
              <a:t> and Chroma) </a:t>
            </a:r>
            <a:endParaRPr lang="fr-FR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88" y="260648"/>
            <a:ext cx="8497192" cy="561600"/>
          </a:xfrm>
        </p:spPr>
        <p:txBody>
          <a:bodyPr>
            <a:normAutofit/>
          </a:bodyPr>
          <a:lstStyle/>
          <a:p>
            <a:r>
              <a:rPr lang="en-US" dirty="0" smtClean="0"/>
              <a:t>Non-Linear ALF in CE5-3 Tests-2</a:t>
            </a:r>
            <a:r>
              <a:rPr lang="en-US" dirty="0"/>
              <a:t> </a:t>
            </a:r>
            <a:r>
              <a:rPr lang="en-US" dirty="0" smtClean="0"/>
              <a:t>&amp; Test-3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pic>
        <p:nvPicPr>
          <p:cNvPr id="24" name="Picture 2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409" y="4248745"/>
            <a:ext cx="2072640" cy="2060575"/>
          </a:xfrm>
          <a:prstGeom prst="rect">
            <a:avLst/>
          </a:prstGeom>
          <a:noFill/>
        </p:spPr>
      </p:pic>
      <p:pic>
        <p:nvPicPr>
          <p:cNvPr id="27" name="Picture 2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745" y="4529097"/>
            <a:ext cx="1481455" cy="14998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01534081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Proposed changes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003579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Proposal contains 2 main aspects:</a:t>
            </a:r>
          </a:p>
          <a:p>
            <a:pPr marL="0" indent="0">
              <a:buNone/>
            </a:pP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At « Tile Group » level,</a:t>
            </a:r>
          </a:p>
          <a:p>
            <a:pPr lvl="1"/>
            <a:r>
              <a:rPr lang="en-US" dirty="0" smtClean="0"/>
              <a:t>Addition of further alternative </a:t>
            </a:r>
            <a:r>
              <a:rPr lang="en-US" dirty="0" err="1" smtClean="0"/>
              <a:t>Luma</a:t>
            </a:r>
            <a:r>
              <a:rPr lang="en-US" dirty="0" smtClean="0"/>
              <a:t> filter sets</a:t>
            </a:r>
          </a:p>
          <a:p>
            <a:pPr lvl="2"/>
            <a:r>
              <a:rPr lang="en-US" dirty="0"/>
              <a:t>Up to 8 </a:t>
            </a:r>
            <a:r>
              <a:rPr lang="en-US" dirty="0" err="1" smtClean="0"/>
              <a:t>Luma</a:t>
            </a:r>
            <a:r>
              <a:rPr lang="en-US" dirty="0" smtClean="0"/>
              <a:t> filter sets can </a:t>
            </a:r>
            <a:r>
              <a:rPr lang="en-US" dirty="0"/>
              <a:t>be </a:t>
            </a:r>
            <a:r>
              <a:rPr lang="en-US" dirty="0" smtClean="0"/>
              <a:t>signaled</a:t>
            </a:r>
          </a:p>
          <a:p>
            <a:pPr lvl="1"/>
            <a:r>
              <a:rPr lang="en-US" dirty="0" smtClean="0"/>
              <a:t>Addition of further filter index mapping tables for new alternative </a:t>
            </a:r>
            <a:r>
              <a:rPr lang="en-US" dirty="0" err="1" smtClean="0"/>
              <a:t>Luma</a:t>
            </a:r>
            <a:r>
              <a:rPr lang="en-US" dirty="0" smtClean="0"/>
              <a:t> filter sets</a:t>
            </a:r>
          </a:p>
          <a:p>
            <a:pPr lvl="1"/>
            <a:r>
              <a:rPr lang="en-US" dirty="0" smtClean="0"/>
              <a:t>Addition of further alternative Chroma filters</a:t>
            </a:r>
          </a:p>
          <a:p>
            <a:pPr lvl="2"/>
            <a:r>
              <a:rPr lang="en-US" dirty="0" smtClean="0"/>
              <a:t>Up to 8 Chroma filters can be signaled</a:t>
            </a:r>
          </a:p>
          <a:p>
            <a:pPr marL="355600" lvl="2" indent="0">
              <a:buNone/>
            </a:pP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At CTU level, signal the selected filter alternative</a:t>
            </a:r>
          </a:p>
          <a:p>
            <a:pPr lvl="1"/>
            <a:r>
              <a:rPr lang="en-US" dirty="0" smtClean="0"/>
              <a:t>If ALF is enabled on </a:t>
            </a:r>
            <a:r>
              <a:rPr lang="en-US" dirty="0" err="1" smtClean="0"/>
              <a:t>Luma</a:t>
            </a:r>
            <a:r>
              <a:rPr lang="en-US" dirty="0" smtClean="0"/>
              <a:t> CTB</a:t>
            </a:r>
          </a:p>
          <a:p>
            <a:pPr lvl="2"/>
            <a:r>
              <a:rPr lang="en-US" dirty="0"/>
              <a:t>Signal alternative filter set index</a:t>
            </a:r>
            <a:r>
              <a:rPr lang="en-US" dirty="0" smtClean="0"/>
              <a:t>, for each filter index (filter indexes in the first alternative set)</a:t>
            </a:r>
          </a:p>
          <a:p>
            <a:pPr lvl="3"/>
            <a:r>
              <a:rPr lang="en-US" dirty="0" smtClean="0"/>
              <a:t>Indicates which filter to use when processing samples of a given class in a given </a:t>
            </a:r>
            <a:r>
              <a:rPr lang="en-US" dirty="0" err="1" smtClean="0"/>
              <a:t>Luma</a:t>
            </a:r>
            <a:r>
              <a:rPr lang="en-US" dirty="0" smtClean="0"/>
              <a:t> CTB </a:t>
            </a:r>
            <a:r>
              <a:rPr lang="en-US" sz="1000" dirty="0" smtClean="0"/>
              <a:t>[using filter index mapping tables]</a:t>
            </a:r>
            <a:endParaRPr lang="en-US" dirty="0" smtClean="0"/>
          </a:p>
          <a:p>
            <a:pPr lvl="1"/>
            <a:r>
              <a:rPr lang="en-US" dirty="0" smtClean="0"/>
              <a:t>If ALF is enabled on a Chroma CTB</a:t>
            </a:r>
          </a:p>
          <a:p>
            <a:pPr lvl="2"/>
            <a:r>
              <a:rPr lang="en-US" dirty="0"/>
              <a:t>Signal alternative </a:t>
            </a:r>
            <a:r>
              <a:rPr lang="en-US" dirty="0" smtClean="0"/>
              <a:t>filter index</a:t>
            </a:r>
          </a:p>
          <a:p>
            <a:pPr lvl="3"/>
            <a:r>
              <a:rPr lang="en-US" dirty="0" smtClean="0"/>
              <a:t>Indicates which filter to use when processing samples in a given Chroma CTB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88" y="260648"/>
            <a:ext cx="8497192" cy="561600"/>
          </a:xfrm>
        </p:spPr>
        <p:txBody>
          <a:bodyPr>
            <a:normAutofit/>
          </a:bodyPr>
          <a:lstStyle/>
          <a:p>
            <a:r>
              <a:rPr lang="en-US" dirty="0" smtClean="0"/>
              <a:t>Enable use of alternative filters at CTU level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8904285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idx="1"/>
              </p:nvPr>
            </p:nvSpPr>
            <p:spPr>
              <a:xfrm>
                <a:off x="402049" y="1124744"/>
                <a:ext cx="8353425" cy="4860000"/>
              </a:xfrm>
            </p:spPr>
            <p:txBody>
              <a:bodyPr/>
              <a:lstStyle/>
              <a:p>
                <a:r>
                  <a:rPr lang="en-US" dirty="0" smtClean="0"/>
                  <a:t>Goal: Reduce </a:t>
                </a:r>
                <a:r>
                  <a:rPr lang="en-US" dirty="0" err="1" smtClean="0"/>
                  <a:t>alf_luma_coeff_delta_idx</a:t>
                </a:r>
                <a:r>
                  <a:rPr lang="en-US" dirty="0" smtClean="0"/>
                  <a:t> signaling by using “embedded” tables</a:t>
                </a:r>
              </a:p>
              <a:p>
                <a:pPr lvl="1"/>
                <a:r>
                  <a:rPr lang="en-US" dirty="0" smtClean="0"/>
                  <a:t>Each alternative filter set table ‘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dirty="0" smtClean="0"/>
                  <a:t>’ has a number of filters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Class/filter index merging of previous alternative filter set table </a:t>
                </a:r>
                <a:r>
                  <a:rPr lang="en-US" dirty="0"/>
                  <a:t>‘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dirty="0" smtClean="0"/>
                  <a:t>-1’ is kept or further merged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02049" y="1124744"/>
                <a:ext cx="8353425" cy="4860000"/>
              </a:xfrm>
              <a:blipFill>
                <a:blip r:embed="rId2"/>
                <a:stretch>
                  <a:fillRect l="-657" t="-251" r="-5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88" y="260648"/>
            <a:ext cx="8497192" cy="561600"/>
          </a:xfrm>
        </p:spPr>
        <p:txBody>
          <a:bodyPr>
            <a:normAutofit/>
          </a:bodyPr>
          <a:lstStyle/>
          <a:p>
            <a:r>
              <a:rPr lang="en-US" dirty="0" smtClean="0"/>
              <a:t>Signaling of </a:t>
            </a:r>
            <a:r>
              <a:rPr lang="en-US" dirty="0" err="1" smtClean="0"/>
              <a:t>Luma</a:t>
            </a:r>
            <a:r>
              <a:rPr lang="en-US" dirty="0" smtClean="0"/>
              <a:t> alternative filter sets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80" y="2877830"/>
            <a:ext cx="7590607" cy="39801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38248755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Results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0788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0414-PhaseV-01">
  <a:themeElements>
    <a:clrScheme name="CDP-Vivid">
      <a:dk1>
        <a:srgbClr val="101010"/>
      </a:dk1>
      <a:lt1>
        <a:sysClr val="window" lastClr="FFFFFF"/>
      </a:lt1>
      <a:dk2>
        <a:srgbClr val="CC0000"/>
      </a:dk2>
      <a:lt2>
        <a:srgbClr val="A5A5A5"/>
      </a:lt2>
      <a:accent1>
        <a:srgbClr val="D07100"/>
      </a:accent1>
      <a:accent2>
        <a:srgbClr val="5FA224"/>
      </a:accent2>
      <a:accent3>
        <a:srgbClr val="006BAE"/>
      </a:accent3>
      <a:accent4>
        <a:srgbClr val="DDC300"/>
      </a:accent4>
      <a:accent5>
        <a:srgbClr val="B40078"/>
      </a:accent5>
      <a:accent6>
        <a:srgbClr val="008B93"/>
      </a:accent6>
      <a:hlink>
        <a:srgbClr val="0E51BE"/>
      </a:hlink>
      <a:folHlink>
        <a:srgbClr val="6D29B1"/>
      </a:folHlink>
    </a:clrScheme>
    <a:fontScheme name="CDP-font">
      <a:majorFont>
        <a:latin typeface="Segoe UI Semibold"/>
        <a:ea typeface="Meiryo UI"/>
        <a:cs typeface=""/>
      </a:majorFont>
      <a:minorFont>
        <a:latin typeface="Segoe UI"/>
        <a:ea typeface="Meiryo UI"/>
        <a:cs typeface=""/>
      </a:minorFont>
    </a:fontScheme>
    <a:fmtScheme name="アース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kumimoji="1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120000"/>
          </a:lnSpc>
          <a:spcBef>
            <a:spcPts val="300"/>
          </a:spcBef>
          <a:buClr>
            <a:schemeClr val="accent1"/>
          </a:buClr>
          <a:defRPr kumimoji="1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CRF PowerPoint Template v6.0.potx" id="{DBF09B54-6C95-43F0-88D6-DD6B81B9CE1C}" vid="{6C62B87D-E073-47C9-BF3D-4AC14566EDF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756</TotalTime>
  <Words>1147</Words>
  <Application>Microsoft Office PowerPoint</Application>
  <PresentationFormat>On-screen Show (4:3)</PresentationFormat>
  <Paragraphs>400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4" baseType="lpstr">
      <vt:lpstr>Malgun Gothic</vt:lpstr>
      <vt:lpstr>MS PGothic</vt:lpstr>
      <vt:lpstr>Arial</vt:lpstr>
      <vt:lpstr>Calibri</vt:lpstr>
      <vt:lpstr>Cambria Math</vt:lpstr>
      <vt:lpstr>Meiryo UI</vt:lpstr>
      <vt:lpstr>Segoe UI</vt:lpstr>
      <vt:lpstr>Segoe UI Semibold</vt:lpstr>
      <vt:lpstr>Times</vt:lpstr>
      <vt:lpstr>Times New Roman</vt:lpstr>
      <vt:lpstr>Wingdings</vt:lpstr>
      <vt:lpstr>160414-PhaseV-01</vt:lpstr>
      <vt:lpstr>JVET-N0243 Non-CE5: Complementary results of tests CE5-3 on Non-Linear ALF</vt:lpstr>
      <vt:lpstr>JVET-N0243  Non-CE5: Complementary results of tests CE5-3 on Non-Linear ALF</vt:lpstr>
      <vt:lpstr>Non-Linear ALF in CE5-3</vt:lpstr>
      <vt:lpstr>Non-Linear ALF (as in M0385 and in CE5-3 Test-1)</vt:lpstr>
      <vt:lpstr>Non-Linear ALF in CE5-3 Tests-2 &amp; Test-3</vt:lpstr>
      <vt:lpstr>Proposed changes</vt:lpstr>
      <vt:lpstr>Enable use of alternative filters at CTU level </vt:lpstr>
      <vt:lpstr>Signaling of Luma alternative filter sets</vt:lpstr>
      <vt:lpstr>Results</vt:lpstr>
      <vt:lpstr>Tests</vt:lpstr>
      <vt:lpstr>Results AI</vt:lpstr>
      <vt:lpstr>Results RA</vt:lpstr>
      <vt:lpstr>Results LB</vt:lpstr>
      <vt:lpstr>Results LP</vt:lpstr>
      <vt:lpstr>Results summary</vt:lpstr>
      <vt:lpstr>Conclusion</vt:lpstr>
      <vt:lpstr>Thank you for your attention.</vt:lpstr>
      <vt:lpstr>Luma alternative filter sets (backup slide)</vt:lpstr>
      <vt:lpstr>CTU signaling (backup slide)</vt:lpstr>
      <vt:lpstr>Encoder – main loop (backup slide)</vt:lpstr>
      <vt:lpstr>Encoder – Luma encoding process (backup slide)</vt:lpstr>
      <vt:lpstr>Encoder – Chroma encoding process (backup slide)</vt:lpstr>
    </vt:vector>
  </TitlesOfParts>
  <Company>Canon Research Centre France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JVET-N0243 Non-CE5: Complementary results of tests CE5-3 on Non-Linear ALF</dc:title>
  <dc:creator>TAQUET Jonathan</dc:creator>
  <cp:lastModifiedBy>TAQUET Jonathan</cp:lastModifiedBy>
  <cp:revision>42</cp:revision>
  <dcterms:created xsi:type="dcterms:W3CDTF">2019-03-20T08:52:23Z</dcterms:created>
  <dcterms:modified xsi:type="dcterms:W3CDTF">2019-03-21T20:11:21Z</dcterms:modified>
</cp:coreProperties>
</file>