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vsdx" ContentType="application/vnd.ms-visio.drawing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slideLayouts/slideLayout9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4" r:id="rId4"/>
    <p:sldMasterId id="2147483661" r:id="rId5"/>
    <p:sldMasterId id="2147483667" r:id="rId6"/>
  </p:sldMasterIdLst>
  <p:notesMasterIdLst>
    <p:notesMasterId r:id="rId20"/>
  </p:notesMasterIdLst>
  <p:handoutMasterIdLst>
    <p:handoutMasterId r:id="rId21"/>
  </p:handoutMasterIdLst>
  <p:sldIdLst>
    <p:sldId id="268" r:id="rId7"/>
    <p:sldId id="269" r:id="rId8"/>
    <p:sldId id="316" r:id="rId9"/>
    <p:sldId id="295" r:id="rId10"/>
    <p:sldId id="306" r:id="rId11"/>
    <p:sldId id="314" r:id="rId12"/>
    <p:sldId id="307" r:id="rId13"/>
    <p:sldId id="311" r:id="rId14"/>
    <p:sldId id="310" r:id="rId15"/>
    <p:sldId id="312" r:id="rId16"/>
    <p:sldId id="313" r:id="rId17"/>
    <p:sldId id="315" r:id="rId18"/>
    <p:sldId id="305" r:id="rId19"/>
  </p:sldIdLst>
  <p:sldSz cx="9144000" cy="6858000" type="screen4x3"/>
  <p:notesSz cx="6858000" cy="9144000"/>
  <p:defaultTextStyle>
    <a:defPPr>
      <a:defRPr lang="en-US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492" userDrawn="1">
          <p15:clr>
            <a:srgbClr val="A4A3A4"/>
          </p15:clr>
        </p15:guide>
        <p15:guide id="2" pos="3296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astor, Douglas R" initials="CDR" lastIdx="8" clrIdx="0">
    <p:extLst/>
  </p:cmAuthor>
  <p:cmAuthor id="2" name="Racha, Renuka" initials="RR" lastIdx="8" clrIdx="1">
    <p:extLst/>
  </p:cmAuthor>
  <p:cmAuthor id="3" name="Yan Ye" initials="YY" lastIdx="3" clrIdx="2">
    <p:extLst>
      <p:ext uri="{19B8F6BF-5375-455C-9EA6-DF929625EA0E}">
        <p15:presenceInfo xmlns:p15="http://schemas.microsoft.com/office/powerpoint/2012/main" userId="Yan Ye" providerId="None"/>
      </p:ext>
    </p:extLst>
  </p:cmAuthor>
  <p:cmAuthor id="4" name="Xiu, Xiaoyu" initials="XX" lastIdx="1" clrIdx="3">
    <p:extLst>
      <p:ext uri="{19B8F6BF-5375-455C-9EA6-DF929625EA0E}">
        <p15:presenceInfo xmlns:p15="http://schemas.microsoft.com/office/powerpoint/2012/main" userId="S-1-5-21-1844237615-1580818891-725345543-25194" providerId="AD"/>
      </p:ext>
    </p:extLst>
  </p:cmAuthor>
  <p:cmAuthor id="5" name="Yuwen He" initials="YH" lastIdx="2" clrIdx="4">
    <p:extLst>
      <p:ext uri="{19B8F6BF-5375-455C-9EA6-DF929625EA0E}">
        <p15:presenceInfo xmlns:p15="http://schemas.microsoft.com/office/powerpoint/2012/main" userId="S-1-5-21-1844237615-1580818891-725345543-23503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2278F"/>
    <a:srgbClr val="00A550"/>
    <a:srgbClr val="82156A"/>
    <a:srgbClr val="009BD4"/>
    <a:srgbClr val="00ADEE"/>
    <a:srgbClr val="898989"/>
    <a:srgbClr val="F16521"/>
    <a:srgbClr val="ED6231"/>
    <a:srgbClr val="D8492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19" autoAdjust="0"/>
    <p:restoredTop sz="92277" autoAdjust="0"/>
  </p:normalViewPr>
  <p:slideViewPr>
    <p:cSldViewPr snapToGrid="0">
      <p:cViewPr>
        <p:scale>
          <a:sx n="125" d="100"/>
          <a:sy n="125" d="100"/>
        </p:scale>
        <p:origin x="1140" y="544"/>
      </p:cViewPr>
      <p:guideLst>
        <p:guide orient="horz" pos="2492"/>
        <p:guide pos="329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88" d="100"/>
          <a:sy n="88" d="100"/>
        </p:scale>
        <p:origin x="3822" y="108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tableStyles" Target="tableStyles.xml"/><Relationship Id="rId3" Type="http://schemas.openxmlformats.org/officeDocument/2006/relationships/customXml" Target="../customXml/item3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0.xml"/><Relationship Id="rId20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5.xml"/><Relationship Id="rId24" Type="http://schemas.openxmlformats.org/officeDocument/2006/relationships/viewProps" Target="viewProp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9.xml"/><Relationship Id="rId23" Type="http://schemas.openxmlformats.org/officeDocument/2006/relationships/presProps" Target="presProps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commentAuthors" Target="commentAuthor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9DFF081-92E3-477B-BD37-04B81F8D9373}" type="datetimeFigureOut">
              <a:rPr lang="en-US" smtClean="0"/>
              <a:t>3/20/2019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AF78B7E-270E-4651-8DFA-2C5747660B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8451527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7FCC5F8-1736-4C8C-A2DB-AFEE24BD8B72}" type="datetimeFigureOut">
              <a:rPr lang="en-US" smtClean="0"/>
              <a:t>3/20/2019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1731FCA-9349-4209-B95B-D7D7A34BE6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0392050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7" name="Title 1"/>
          <p:cNvSpPr>
            <a:spLocks noGrp="1"/>
          </p:cNvSpPr>
          <p:nvPr>
            <p:ph type="title"/>
          </p:nvPr>
        </p:nvSpPr>
        <p:spPr>
          <a:xfrm>
            <a:off x="1265274" y="2315024"/>
            <a:ext cx="7250076" cy="3826933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>
              <a:spcBef>
                <a:spcPts val="75"/>
              </a:spcBef>
              <a:defRPr sz="4400" b="1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491127"/>
            <a:ext cx="28956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 b="0" i="0">
                <a:solidFill>
                  <a:srgbClr val="FFFFFF"/>
                </a:solidFill>
                <a:latin typeface="Calibri Light"/>
                <a:cs typeface="Calibri Light"/>
              </a:defRPr>
            </a:lvl1pPr>
          </a:lstStyle>
          <a:p>
            <a:r>
              <a:rPr lang="en-US" dirty="0"/>
              <a:t>© 2018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t="-5349" r="-514" b="15213"/>
          <a:stretch/>
        </p:blipFill>
        <p:spPr>
          <a:xfrm>
            <a:off x="6361534" y="6423361"/>
            <a:ext cx="484679" cy="434639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33117" y="6564436"/>
            <a:ext cx="1382233" cy="1546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0170119"/>
      </p:ext>
    </p:extLst>
  </p:cSld>
  <p:clrMapOvr>
    <a:masterClrMapping/>
  </p:clrMapOvr>
  <p:transition spd="slow">
    <p:push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0" y="-16933"/>
            <a:ext cx="9144000" cy="6874933"/>
          </a:xfrm>
          <a:prstGeom prst="rect">
            <a:avLst/>
          </a:prstGeom>
          <a:gradFill>
            <a:gsLst>
              <a:gs pos="100000">
                <a:srgbClr val="00ADEE"/>
              </a:gs>
              <a:gs pos="0">
                <a:srgbClr val="00A550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491127"/>
            <a:ext cx="28956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 b="0" i="0">
                <a:solidFill>
                  <a:srgbClr val="FFFFFF"/>
                </a:solidFill>
                <a:latin typeface="Calibri Light"/>
                <a:cs typeface="Calibri Light"/>
              </a:defRPr>
            </a:lvl1pPr>
          </a:lstStyle>
          <a:p>
            <a:r>
              <a:rPr lang="en-US" dirty="0"/>
              <a:t>© 2018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  <p:pic>
        <p:nvPicPr>
          <p:cNvPr id="14" name="Picture 13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t="-5349" r="-514" b="15213"/>
          <a:stretch/>
        </p:blipFill>
        <p:spPr>
          <a:xfrm>
            <a:off x="6361534" y="6423361"/>
            <a:ext cx="484679" cy="434639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33117" y="6564436"/>
            <a:ext cx="1382233" cy="154656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10940" y="1573667"/>
            <a:ext cx="3718116" cy="3718116"/>
          </a:xfrm>
          <a:prstGeom prst="rect">
            <a:avLst/>
          </a:prstGeom>
        </p:spPr>
      </p:pic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628649" y="-16933"/>
            <a:ext cx="4890407" cy="6265333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>
              <a:spcBef>
                <a:spcPts val="75"/>
              </a:spcBef>
              <a:defRPr b="1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28650" y="6492875"/>
            <a:ext cx="20574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4363009"/>
      </p:ext>
    </p:extLst>
  </p:cSld>
  <p:clrMapOvr>
    <a:masterClrMapping/>
  </p:clrMapOvr>
  <p:transition spd="slow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block - with 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650357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alibri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5" name="Content Placeholder 3"/>
          <p:cNvSpPr>
            <a:spLocks noGrp="1"/>
          </p:cNvSpPr>
          <p:nvPr>
            <p:ph sz="quarter" idx="13"/>
          </p:nvPr>
        </p:nvSpPr>
        <p:spPr>
          <a:xfrm>
            <a:off x="453629" y="924996"/>
            <a:ext cx="8245078" cy="4705756"/>
          </a:xfrm>
          <a:prstGeom prst="rect">
            <a:avLst/>
          </a:prstGeom>
        </p:spPr>
        <p:txBody>
          <a:bodyPr vert="horz" lIns="68580" tIns="34290" rIns="68580" bIns="3429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28650" y="6492875"/>
            <a:ext cx="20574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491127"/>
            <a:ext cx="28956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 b="0" i="0">
                <a:solidFill>
                  <a:srgbClr val="FFFFFF"/>
                </a:solidFill>
                <a:latin typeface="Calibri Light"/>
                <a:cs typeface="Calibri Light"/>
              </a:defRPr>
            </a:lvl1pPr>
          </a:lstStyle>
          <a:p>
            <a:r>
              <a:rPr lang="en-US" dirty="0"/>
              <a:t>© 2018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942667461"/>
      </p:ext>
    </p:extLst>
  </p:cSld>
  <p:clrMapOvr>
    <a:masterClrMapping/>
  </p:clrMapOvr>
  <p:transition spd="slow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 Placeholder 2"/>
          <p:cNvSpPr>
            <a:spLocks noGrp="1"/>
          </p:cNvSpPr>
          <p:nvPr>
            <p:ph type="body" idx="15"/>
          </p:nvPr>
        </p:nvSpPr>
        <p:spPr>
          <a:xfrm>
            <a:off x="6030033" y="-1"/>
            <a:ext cx="2485317" cy="1456841"/>
          </a:xfrm>
          <a:prstGeom prst="rect">
            <a:avLst/>
          </a:prstGeom>
        </p:spPr>
        <p:txBody>
          <a:bodyPr lIns="68580" tIns="34290" rIns="68580" bIns="34290" anchor="b"/>
          <a:lstStyle>
            <a:lvl1pPr marL="0" indent="0">
              <a:buNone/>
              <a:defRPr sz="21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0" name="Content Placeholder 3"/>
          <p:cNvSpPr>
            <a:spLocks noGrp="1"/>
          </p:cNvSpPr>
          <p:nvPr>
            <p:ph sz="half" idx="16"/>
          </p:nvPr>
        </p:nvSpPr>
        <p:spPr>
          <a:xfrm>
            <a:off x="6030033" y="1456842"/>
            <a:ext cx="2485317" cy="4804473"/>
          </a:xfrm>
          <a:prstGeom prst="rect">
            <a:avLst/>
          </a:prstGeom>
        </p:spPr>
        <p:txBody>
          <a:bodyPr lIns="68580" tIns="34290" rIns="68580" bIns="34290"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1" name="Text Placeholder 2"/>
          <p:cNvSpPr>
            <a:spLocks noGrp="1"/>
          </p:cNvSpPr>
          <p:nvPr>
            <p:ph type="body" idx="17"/>
          </p:nvPr>
        </p:nvSpPr>
        <p:spPr>
          <a:xfrm>
            <a:off x="687962" y="-1"/>
            <a:ext cx="2485317" cy="1456841"/>
          </a:xfrm>
          <a:prstGeom prst="rect">
            <a:avLst/>
          </a:prstGeom>
        </p:spPr>
        <p:txBody>
          <a:bodyPr lIns="68580" tIns="34290" rIns="68580" bIns="34290" anchor="b"/>
          <a:lstStyle>
            <a:lvl1pPr marL="0" indent="0">
              <a:buNone/>
              <a:defRPr sz="21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2" name="Content Placeholder 3"/>
          <p:cNvSpPr>
            <a:spLocks noGrp="1"/>
          </p:cNvSpPr>
          <p:nvPr>
            <p:ph sz="half" idx="18"/>
          </p:nvPr>
        </p:nvSpPr>
        <p:spPr>
          <a:xfrm>
            <a:off x="687962" y="1456842"/>
            <a:ext cx="2485317" cy="4804473"/>
          </a:xfrm>
          <a:prstGeom prst="rect">
            <a:avLst/>
          </a:prstGeom>
        </p:spPr>
        <p:txBody>
          <a:bodyPr lIns="68580" tIns="34290" rIns="68580" bIns="34290"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3" name="Text Placeholder 2"/>
          <p:cNvSpPr>
            <a:spLocks noGrp="1"/>
          </p:cNvSpPr>
          <p:nvPr>
            <p:ph type="body" idx="19"/>
          </p:nvPr>
        </p:nvSpPr>
        <p:spPr>
          <a:xfrm>
            <a:off x="3358997" y="-1"/>
            <a:ext cx="2485317" cy="1456841"/>
          </a:xfrm>
          <a:prstGeom prst="rect">
            <a:avLst/>
          </a:prstGeom>
        </p:spPr>
        <p:txBody>
          <a:bodyPr lIns="68580" tIns="34290" rIns="68580" bIns="34290" anchor="b"/>
          <a:lstStyle>
            <a:lvl1pPr marL="0" indent="0">
              <a:buNone/>
              <a:defRPr sz="21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4" name="Content Placeholder 3"/>
          <p:cNvSpPr>
            <a:spLocks noGrp="1"/>
          </p:cNvSpPr>
          <p:nvPr>
            <p:ph sz="half" idx="20"/>
          </p:nvPr>
        </p:nvSpPr>
        <p:spPr>
          <a:xfrm>
            <a:off x="3358997" y="1456842"/>
            <a:ext cx="2485317" cy="4804473"/>
          </a:xfrm>
          <a:prstGeom prst="rect">
            <a:avLst/>
          </a:prstGeom>
        </p:spPr>
        <p:txBody>
          <a:bodyPr lIns="68580" tIns="34290" rIns="68580" bIns="34290"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28650" y="6492875"/>
            <a:ext cx="20574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491127"/>
            <a:ext cx="28956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 b="0" i="0">
                <a:solidFill>
                  <a:srgbClr val="FFFFFF"/>
                </a:solidFill>
                <a:latin typeface="Calibri Light"/>
                <a:cs typeface="Calibri Light"/>
              </a:defRPr>
            </a:lvl1pPr>
          </a:lstStyle>
          <a:p>
            <a:r>
              <a:rPr lang="en-US" dirty="0"/>
              <a:t>© 2018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1792644392"/>
      </p:ext>
    </p:extLst>
  </p:cSld>
  <p:clrMapOvr>
    <a:masterClrMapping/>
  </p:clrMapOvr>
  <p:transition spd="slow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lf page gradi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0" y="3540059"/>
            <a:ext cx="9144000" cy="2882513"/>
          </a:xfrm>
          <a:prstGeom prst="rect">
            <a:avLst/>
          </a:prstGeom>
          <a:gradFill>
            <a:gsLst>
              <a:gs pos="0">
                <a:srgbClr val="00ADEE"/>
              </a:gs>
              <a:gs pos="100000">
                <a:srgbClr val="00A550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457200" y="-36574"/>
            <a:ext cx="8058151" cy="3364263"/>
          </a:xfrm>
          <a:prstGeom prst="rect">
            <a:avLst/>
          </a:prstGeom>
        </p:spPr>
        <p:txBody>
          <a:bodyPr lIns="68580" tIns="342900" rIns="68580" bIns="342900" anchor="t"/>
          <a:lstStyle>
            <a:lvl1pPr marL="0">
              <a:spcBef>
                <a:spcPts val="75"/>
              </a:spcBef>
              <a:defRPr sz="2800" b="1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28650" y="6492875"/>
            <a:ext cx="20574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491127"/>
            <a:ext cx="28956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 b="0" i="0">
                <a:solidFill>
                  <a:srgbClr val="FFFFFF"/>
                </a:solidFill>
                <a:latin typeface="Calibri Light"/>
                <a:cs typeface="Calibri Light"/>
              </a:defRPr>
            </a:lvl1pPr>
          </a:lstStyle>
          <a:p>
            <a:r>
              <a:rPr lang="en-US" dirty="0"/>
              <a:t>© 2018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2842143229"/>
      </p:ext>
    </p:extLst>
  </p:cSld>
  <p:clrMapOvr>
    <a:masterClrMapping/>
  </p:clrMapOvr>
  <p:transition spd="slow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4"/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9144000" cy="6263363"/>
          </a:xfrm>
          <a:prstGeom prst="rect">
            <a:avLst/>
          </a:prstGeom>
        </p:spPr>
        <p:txBody>
          <a:bodyPr lIns="68580" tIns="34290" rIns="68580" bIns="34290"/>
          <a:lstStyle/>
          <a:p>
            <a:endParaRPr lang="en-US" dirty="0"/>
          </a:p>
        </p:txBody>
      </p:sp>
      <p:sp>
        <p:nvSpPr>
          <p:cNvPr id="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28650" y="6492875"/>
            <a:ext cx="20574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491127"/>
            <a:ext cx="28956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 b="0" i="0">
                <a:solidFill>
                  <a:srgbClr val="FFFFFF"/>
                </a:solidFill>
                <a:latin typeface="Calibri Light"/>
                <a:cs typeface="Calibri Light"/>
              </a:defRPr>
            </a:lvl1pPr>
          </a:lstStyle>
          <a:p>
            <a:r>
              <a:rPr lang="en-US" dirty="0"/>
              <a:t>© 2018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3378583194"/>
      </p:ext>
    </p:extLst>
  </p:cSld>
  <p:clrMapOvr>
    <a:masterClrMapping/>
  </p:clrMapOvr>
  <p:transition spd="slow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6115693" y="1"/>
            <a:ext cx="3037431" cy="6423360"/>
          </a:xfrm>
          <a:prstGeom prst="rect">
            <a:avLst/>
          </a:prstGeom>
          <a:solidFill>
            <a:srgbClr val="00A5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28650" y="6492875"/>
            <a:ext cx="20574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491127"/>
            <a:ext cx="28956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 b="0" i="0">
                <a:solidFill>
                  <a:srgbClr val="FFFFFF"/>
                </a:solidFill>
                <a:latin typeface="Calibri Light"/>
                <a:cs typeface="Calibri Light"/>
              </a:defRPr>
            </a:lvl1pPr>
          </a:lstStyle>
          <a:p>
            <a:r>
              <a:rPr lang="en-US" dirty="0"/>
              <a:t>© 2018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  <p:sp>
        <p:nvSpPr>
          <p:cNvPr id="11" name="Text Placeholder 2"/>
          <p:cNvSpPr>
            <a:spLocks noGrp="1"/>
          </p:cNvSpPr>
          <p:nvPr>
            <p:ph type="body" idx="17"/>
          </p:nvPr>
        </p:nvSpPr>
        <p:spPr>
          <a:xfrm>
            <a:off x="6395212" y="0"/>
            <a:ext cx="2485317" cy="923250"/>
          </a:xfrm>
          <a:prstGeom prst="rect">
            <a:avLst/>
          </a:prstGeom>
        </p:spPr>
        <p:txBody>
          <a:bodyPr lIns="68580" tIns="34290" rIns="68580" bIns="34290" anchor="b"/>
          <a:lstStyle>
            <a:lvl1pPr marL="0" indent="0">
              <a:buNone/>
              <a:defRPr sz="2100" b="1">
                <a:solidFill>
                  <a:schemeClr val="bg1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half" idx="18"/>
          </p:nvPr>
        </p:nvSpPr>
        <p:spPr>
          <a:xfrm>
            <a:off x="6395212" y="924996"/>
            <a:ext cx="2485317" cy="5336320"/>
          </a:xfrm>
          <a:prstGeom prst="rect">
            <a:avLst/>
          </a:prstGeom>
        </p:spPr>
        <p:txBody>
          <a:bodyPr lIns="68580" tIns="34290" rIns="68580" bIns="34290"/>
          <a:lstStyle>
            <a:lvl1pPr>
              <a:defRPr sz="1800">
                <a:solidFill>
                  <a:schemeClr val="bg1"/>
                </a:solidFill>
              </a:defRPr>
            </a:lvl1pPr>
            <a:lvl2pPr>
              <a:defRPr sz="1500">
                <a:solidFill>
                  <a:schemeClr val="bg1"/>
                </a:solidFill>
              </a:defRPr>
            </a:lvl2pPr>
            <a:lvl3pPr>
              <a:defRPr sz="1400">
                <a:solidFill>
                  <a:schemeClr val="bg1"/>
                </a:solidFill>
              </a:defRPr>
            </a:lvl3pPr>
            <a:lvl4pPr>
              <a:defRPr sz="1200">
                <a:solidFill>
                  <a:schemeClr val="bg1"/>
                </a:solidFill>
              </a:defRPr>
            </a:lvl4pPr>
            <a:lvl5pPr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961197693"/>
      </p:ext>
    </p:extLst>
  </p:cSld>
  <p:clrMapOvr>
    <a:masterClrMapping/>
  </p:clrMapOvr>
  <p:transition spd="slow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6115693" y="1"/>
            <a:ext cx="3037431" cy="6423360"/>
          </a:xfrm>
          <a:prstGeom prst="rect">
            <a:avLst/>
          </a:prstGeom>
          <a:solidFill>
            <a:srgbClr val="00A5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28650" y="6492875"/>
            <a:ext cx="20574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491127"/>
            <a:ext cx="28956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 b="0" i="0">
                <a:solidFill>
                  <a:srgbClr val="FFFFFF"/>
                </a:solidFill>
                <a:latin typeface="Calibri Light"/>
                <a:cs typeface="Calibri Light"/>
              </a:defRPr>
            </a:lvl1pPr>
          </a:lstStyle>
          <a:p>
            <a:r>
              <a:rPr lang="en-US" dirty="0"/>
              <a:t>© 2018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  <p:sp>
        <p:nvSpPr>
          <p:cNvPr id="11" name="Text Placeholder 2"/>
          <p:cNvSpPr>
            <a:spLocks noGrp="1"/>
          </p:cNvSpPr>
          <p:nvPr>
            <p:ph type="body" idx="17"/>
          </p:nvPr>
        </p:nvSpPr>
        <p:spPr>
          <a:xfrm>
            <a:off x="6395212" y="0"/>
            <a:ext cx="2485317" cy="923250"/>
          </a:xfrm>
          <a:prstGeom prst="rect">
            <a:avLst/>
          </a:prstGeom>
        </p:spPr>
        <p:txBody>
          <a:bodyPr lIns="68580" tIns="34290" rIns="68580" bIns="34290" anchor="b"/>
          <a:lstStyle>
            <a:lvl1pPr marL="0" indent="0">
              <a:buNone/>
              <a:defRPr sz="2100" b="1">
                <a:solidFill>
                  <a:schemeClr val="bg1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half" idx="18"/>
          </p:nvPr>
        </p:nvSpPr>
        <p:spPr>
          <a:xfrm>
            <a:off x="6395212" y="924996"/>
            <a:ext cx="2485317" cy="5336320"/>
          </a:xfrm>
          <a:prstGeom prst="rect">
            <a:avLst/>
          </a:prstGeom>
        </p:spPr>
        <p:txBody>
          <a:bodyPr lIns="68580" tIns="34290" rIns="68580" bIns="34290"/>
          <a:lstStyle>
            <a:lvl1pPr>
              <a:defRPr sz="1800">
                <a:solidFill>
                  <a:schemeClr val="bg1"/>
                </a:solidFill>
              </a:defRPr>
            </a:lvl1pPr>
            <a:lvl2pPr>
              <a:defRPr sz="1500">
                <a:solidFill>
                  <a:schemeClr val="bg1"/>
                </a:solidFill>
              </a:defRPr>
            </a:lvl2pPr>
            <a:lvl3pPr>
              <a:defRPr sz="1400">
                <a:solidFill>
                  <a:schemeClr val="bg1"/>
                </a:solidFill>
              </a:defRPr>
            </a:lvl3pPr>
            <a:lvl4pPr>
              <a:defRPr sz="1200">
                <a:solidFill>
                  <a:schemeClr val="bg1"/>
                </a:solidFill>
              </a:defRPr>
            </a:lvl4pPr>
            <a:lvl5pPr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5246188" cy="650357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alibri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3" name="Content Placeholder 3"/>
          <p:cNvSpPr>
            <a:spLocks noGrp="1"/>
          </p:cNvSpPr>
          <p:nvPr>
            <p:ph sz="quarter" idx="13"/>
          </p:nvPr>
        </p:nvSpPr>
        <p:spPr>
          <a:xfrm>
            <a:off x="453629" y="924995"/>
            <a:ext cx="5256055" cy="5146195"/>
          </a:xfrm>
          <a:prstGeom prst="rect">
            <a:avLst/>
          </a:prstGeom>
        </p:spPr>
        <p:txBody>
          <a:bodyPr vert="horz" lIns="68580" tIns="34290" rIns="68580" bIns="3429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543694888"/>
      </p:ext>
    </p:extLst>
  </p:cSld>
  <p:clrMapOvr>
    <a:masterClrMapping/>
  </p:clrMapOvr>
  <p:transition spd="slow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650357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alibri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Content Placeholder 3"/>
          <p:cNvSpPr>
            <a:spLocks noGrp="1"/>
          </p:cNvSpPr>
          <p:nvPr>
            <p:ph sz="quarter" idx="13"/>
          </p:nvPr>
        </p:nvSpPr>
        <p:spPr>
          <a:xfrm>
            <a:off x="453629" y="924996"/>
            <a:ext cx="8245078" cy="4705756"/>
          </a:xfrm>
          <a:prstGeom prst="rect">
            <a:avLst/>
          </a:prstGeom>
        </p:spPr>
        <p:txBody>
          <a:bodyPr vert="horz" lIns="68580" tIns="34290" rIns="68580" bIns="3429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492240"/>
            <a:ext cx="28956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 b="0" i="0">
                <a:solidFill>
                  <a:srgbClr val="898989"/>
                </a:solidFill>
                <a:latin typeface="Calibri Light"/>
                <a:cs typeface="Calibri Light"/>
              </a:defRPr>
            </a:lvl1pPr>
          </a:lstStyle>
          <a:p>
            <a:r>
              <a:rPr lang="en-US" dirty="0"/>
              <a:t>© 2018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2024184716"/>
      </p:ext>
    </p:extLst>
  </p:cSld>
  <p:clrMapOvr>
    <a:masterClrMapping/>
  </p:clrMapOvr>
  <p:transition spd="slow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5.xml"/><Relationship Id="rId7" Type="http://schemas.openxmlformats.org/officeDocument/2006/relationships/theme" Target="../theme/theme2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5" Type="http://schemas.openxmlformats.org/officeDocument/2006/relationships/slideLayout" Target="../slideLayouts/slideLayout7.xml"/><Relationship Id="rId4" Type="http://schemas.openxmlformats.org/officeDocument/2006/relationships/slideLayout" Target="../slideLayouts/slideLayout6.xml"/><Relationship Id="rId9" Type="http://schemas.openxmlformats.org/officeDocument/2006/relationships/image" Target="../media/image3.png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6.e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 b="0" i="0">
                <a:solidFill>
                  <a:srgbClr val="FFFFFF"/>
                </a:solidFill>
                <a:latin typeface="Calibri Light"/>
                <a:cs typeface="Calibri Light"/>
              </a:defRPr>
            </a:lvl1pPr>
          </a:lstStyle>
          <a:p>
            <a:r>
              <a:rPr lang="en-US" dirty="0"/>
              <a:t>© 2016 InterDigital,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27413524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6" r:id="rId2"/>
  </p:sldLayoutIdLst>
  <p:transition spd="slow">
    <p:push dir="u"/>
  </p:transition>
  <p:hf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0" y="6423361"/>
            <a:ext cx="9144000" cy="434639"/>
          </a:xfrm>
          <a:prstGeom prst="rect">
            <a:avLst/>
          </a:prstGeom>
          <a:gradFill>
            <a:gsLst>
              <a:gs pos="0">
                <a:srgbClr val="00ADEE"/>
              </a:gs>
              <a:gs pos="100000">
                <a:srgbClr val="00A550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28650" y="6492875"/>
            <a:ext cx="20574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491127"/>
            <a:ext cx="28956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 b="0" i="0">
                <a:solidFill>
                  <a:srgbClr val="FFFFFF"/>
                </a:solidFill>
                <a:latin typeface="Calibri Light"/>
                <a:cs typeface="Calibri Light"/>
              </a:defRPr>
            </a:lvl1pPr>
          </a:lstStyle>
          <a:p>
            <a:r>
              <a:rPr lang="en-US" dirty="0"/>
              <a:t>© 2018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  <p:pic>
        <p:nvPicPr>
          <p:cNvPr id="15" name="Picture 14"/>
          <p:cNvPicPr>
            <a:picLocks noChangeAspect="1"/>
          </p:cNvPicPr>
          <p:nvPr userDrawn="1"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t="-5349" r="-514" b="15213"/>
          <a:stretch/>
        </p:blipFill>
        <p:spPr>
          <a:xfrm>
            <a:off x="6361534" y="6423361"/>
            <a:ext cx="484679" cy="434639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33117" y="6564436"/>
            <a:ext cx="1382233" cy="1546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79631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6" r:id="rId4"/>
    <p:sldLayoutId id="2147483677" r:id="rId5"/>
    <p:sldLayoutId id="2147483697" r:id="rId6"/>
  </p:sldLayoutIdLst>
  <p:transition spd="slow">
    <p:push dir="u"/>
  </p:transition>
  <p:hf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lide Number Placeholder 5"/>
          <p:cNvSpPr txBox="1">
            <a:spLocks/>
          </p:cNvSpPr>
          <p:nvPr userDrawn="1"/>
        </p:nvSpPr>
        <p:spPr>
          <a:xfrm>
            <a:off x="630936" y="6492240"/>
            <a:ext cx="20574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fld id="{5D9E6825-6159-436F-97B7-849D691F43BE}" type="slidenum">
              <a:rPr lang="en-US" sz="800" smtClean="0"/>
              <a:pPr algn="l"/>
              <a:t>‹#›</a:t>
            </a:fld>
            <a:endParaRPr lang="en-US" sz="800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492240"/>
            <a:ext cx="28956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 b="0" i="0">
                <a:solidFill>
                  <a:srgbClr val="898989"/>
                </a:solidFill>
                <a:latin typeface="Calibri Light"/>
                <a:cs typeface="Calibri Light"/>
              </a:defRPr>
            </a:lvl1pPr>
          </a:lstStyle>
          <a:p>
            <a:r>
              <a:rPr lang="en-US" dirty="0"/>
              <a:t>© 2018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b="15220"/>
          <a:stretch/>
        </p:blipFill>
        <p:spPr>
          <a:xfrm>
            <a:off x="6361533" y="6448761"/>
            <a:ext cx="482711" cy="409239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133117" y="6564436"/>
            <a:ext cx="1388218" cy="1546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82270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</p:sldLayoutIdLst>
  <p:transition spd="slow">
    <p:push dir="u"/>
  </p:transition>
  <p:hf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1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Visio_Drawing.vsd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7.em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© 2018 InterDigital, Inc. All Rights Reserved.</a:t>
            </a:r>
            <a:endParaRPr lang="en-US" dirty="0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1265274" y="2315024"/>
            <a:ext cx="7250076" cy="2217787"/>
          </a:xfrm>
        </p:spPr>
        <p:txBody>
          <a:bodyPr/>
          <a:lstStyle/>
          <a:p>
            <a:r>
              <a:rPr lang="en-US" sz="3600" dirty="0"/>
              <a:t>JVET-N0236</a:t>
            </a:r>
            <a:br>
              <a:rPr lang="en-US" sz="3600" dirty="0"/>
            </a:br>
            <a:r>
              <a:rPr lang="en-CA" dirty="0"/>
              <a:t>CE2-related: Prediction refinement with optical flow for affine mode</a:t>
            </a:r>
            <a:endParaRPr lang="en-US" sz="3600" dirty="0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1241325" y="4870993"/>
            <a:ext cx="7250076" cy="1320806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 algn="l" defTabSz="685800" rtl="0" eaLnBrk="1" latinLnBrk="0" hangingPunct="1">
              <a:lnSpc>
                <a:spcPct val="90000"/>
              </a:lnSpc>
              <a:spcBef>
                <a:spcPts val="75"/>
              </a:spcBef>
              <a:buNone/>
              <a:defRPr sz="4400" b="1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dirty="0" err="1"/>
              <a:t>Jiancong</a:t>
            </a:r>
            <a:r>
              <a:rPr lang="en-US" sz="2800" dirty="0"/>
              <a:t> Luo, Yuwen He</a:t>
            </a:r>
          </a:p>
          <a:p>
            <a:r>
              <a:rPr lang="en-US" sz="2800" dirty="0"/>
              <a:t>InterDigital Inc.</a:t>
            </a:r>
          </a:p>
          <a:p>
            <a:r>
              <a:rPr lang="en-US" sz="2800" dirty="0"/>
              <a:t>March, 2019</a:t>
            </a:r>
          </a:p>
        </p:txBody>
      </p:sp>
    </p:spTree>
    <p:extLst>
      <p:ext uri="{BB962C8B-B14F-4D97-AF65-F5344CB8AC3E}">
        <p14:creationId xmlns:p14="http://schemas.microsoft.com/office/powerpoint/2010/main" val="1651418584"/>
      </p:ext>
    </p:extLst>
  </p:cSld>
  <p:clrMapOvr>
    <a:masterClrMapping/>
  </p:clrMapOvr>
  <p:transition spd="slow">
    <p:push dir="u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10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© 2018 InterDigital, Inc. All Rights Reserved.</a:t>
            </a:r>
            <a:endParaRPr lang="en-US" dirty="0"/>
          </a:p>
        </p:txBody>
      </p:sp>
      <p:sp>
        <p:nvSpPr>
          <p:cNvPr id="6" name="Slide Number Placeholder 3"/>
          <p:cNvSpPr txBox="1">
            <a:spLocks/>
          </p:cNvSpPr>
          <p:nvPr/>
        </p:nvSpPr>
        <p:spPr>
          <a:xfrm>
            <a:off x="628650" y="6492875"/>
            <a:ext cx="20574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defPPr>
              <a:defRPr lang="en-US"/>
            </a:defPPr>
            <a:lvl1pPr marL="0" algn="l" defTabSz="685800" rtl="0" eaLnBrk="1" latinLnBrk="0" hangingPunct="1">
              <a:defRPr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5D9E6825-6159-436F-97B7-849D691F43BE}" type="slidenum">
              <a:rPr lang="en-US" smtClean="0"/>
              <a:pPr/>
              <a:t>10</a:t>
            </a:fld>
            <a:endParaRPr lang="en-US" dirty="0"/>
          </a:p>
        </p:txBody>
      </p:sp>
      <p:sp>
        <p:nvSpPr>
          <p:cNvPr id="7" name="Footer Placeholder 4"/>
          <p:cNvSpPr txBox="1">
            <a:spLocks/>
          </p:cNvSpPr>
          <p:nvPr/>
        </p:nvSpPr>
        <p:spPr>
          <a:xfrm>
            <a:off x="3124200" y="6491127"/>
            <a:ext cx="28956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defPPr>
              <a:defRPr lang="en-US"/>
            </a:defPPr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 b="0" i="0" kern="1200">
                <a:solidFill>
                  <a:srgbClr val="FFFFFF"/>
                </a:solidFill>
                <a:latin typeface="Calibri Light"/>
                <a:ea typeface="+mn-ea"/>
                <a:cs typeface="Calibri Light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/>
              <a:t>© 2018 InterDigital, Inc. All Rights Reserved.</a:t>
            </a:r>
            <a:endParaRPr lang="en-US" dirty="0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457200" y="616601"/>
            <a:ext cx="8229600" cy="650356"/>
          </a:xfrm>
        </p:spPr>
        <p:txBody>
          <a:bodyPr/>
          <a:lstStyle/>
          <a:p>
            <a:r>
              <a:rPr lang="en-US" sz="3200" dirty="0"/>
              <a:t>Experimental results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A9AD9189-FD13-408E-87CE-3C2DF73BDEC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85402870"/>
              </p:ext>
            </p:extLst>
          </p:nvPr>
        </p:nvGraphicFramePr>
        <p:xfrm>
          <a:off x="628650" y="2333898"/>
          <a:ext cx="7886698" cy="2591872"/>
        </p:xfrm>
        <a:graphic>
          <a:graphicData uri="http://schemas.openxmlformats.org/drawingml/2006/table">
            <a:tbl>
              <a:tblPr firstRow="1" firstCol="1" bandRow="1"/>
              <a:tblGrid>
                <a:gridCol w="894531">
                  <a:extLst>
                    <a:ext uri="{9D8B030D-6E8A-4147-A177-3AD203B41FA5}">
                      <a16:colId xmlns:a16="http://schemas.microsoft.com/office/drawing/2014/main" val="4242092742"/>
                    </a:ext>
                  </a:extLst>
                </a:gridCol>
                <a:gridCol w="649994">
                  <a:extLst>
                    <a:ext uri="{9D8B030D-6E8A-4147-A177-3AD203B41FA5}">
                      <a16:colId xmlns:a16="http://schemas.microsoft.com/office/drawing/2014/main" val="918606779"/>
                    </a:ext>
                  </a:extLst>
                </a:gridCol>
                <a:gridCol w="649994">
                  <a:extLst>
                    <a:ext uri="{9D8B030D-6E8A-4147-A177-3AD203B41FA5}">
                      <a16:colId xmlns:a16="http://schemas.microsoft.com/office/drawing/2014/main" val="17570197"/>
                    </a:ext>
                  </a:extLst>
                </a:gridCol>
                <a:gridCol w="649994">
                  <a:extLst>
                    <a:ext uri="{9D8B030D-6E8A-4147-A177-3AD203B41FA5}">
                      <a16:colId xmlns:a16="http://schemas.microsoft.com/office/drawing/2014/main" val="2741050027"/>
                    </a:ext>
                  </a:extLst>
                </a:gridCol>
                <a:gridCol w="530092">
                  <a:extLst>
                    <a:ext uri="{9D8B030D-6E8A-4147-A177-3AD203B41FA5}">
                      <a16:colId xmlns:a16="http://schemas.microsoft.com/office/drawing/2014/main" val="2274668657"/>
                    </a:ext>
                  </a:extLst>
                </a:gridCol>
                <a:gridCol w="530092">
                  <a:extLst>
                    <a:ext uri="{9D8B030D-6E8A-4147-A177-3AD203B41FA5}">
                      <a16:colId xmlns:a16="http://schemas.microsoft.com/office/drawing/2014/main" val="35167835"/>
                    </a:ext>
                  </a:extLst>
                </a:gridCol>
                <a:gridCol w="720988">
                  <a:extLst>
                    <a:ext uri="{9D8B030D-6E8A-4147-A177-3AD203B41FA5}">
                      <a16:colId xmlns:a16="http://schemas.microsoft.com/office/drawing/2014/main" val="2199720449"/>
                    </a:ext>
                  </a:extLst>
                </a:gridCol>
                <a:gridCol w="720988">
                  <a:extLst>
                    <a:ext uri="{9D8B030D-6E8A-4147-A177-3AD203B41FA5}">
                      <a16:colId xmlns:a16="http://schemas.microsoft.com/office/drawing/2014/main" val="1917270092"/>
                    </a:ext>
                  </a:extLst>
                </a:gridCol>
                <a:gridCol w="1105936">
                  <a:extLst>
                    <a:ext uri="{9D8B030D-6E8A-4147-A177-3AD203B41FA5}">
                      <a16:colId xmlns:a16="http://schemas.microsoft.com/office/drawing/2014/main" val="1365889280"/>
                    </a:ext>
                  </a:extLst>
                </a:gridCol>
                <a:gridCol w="720988">
                  <a:extLst>
                    <a:ext uri="{9D8B030D-6E8A-4147-A177-3AD203B41FA5}">
                      <a16:colId xmlns:a16="http://schemas.microsoft.com/office/drawing/2014/main" val="2162344545"/>
                    </a:ext>
                  </a:extLst>
                </a:gridCol>
                <a:gridCol w="713101">
                  <a:extLst>
                    <a:ext uri="{9D8B030D-6E8A-4147-A177-3AD203B41FA5}">
                      <a16:colId xmlns:a16="http://schemas.microsoft.com/office/drawing/2014/main" val="2262563672"/>
                    </a:ext>
                  </a:extLst>
                </a:gridCol>
              </a:tblGrid>
              <a:tr h="232544">
                <a:tc>
                  <a:txBody>
                    <a:bodyPr/>
                    <a:lstStyle/>
                    <a:p>
                      <a:endParaRPr lang="en-CA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2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Random Access Main 10</a:t>
                      </a:r>
                      <a:endParaRPr lang="en-CA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Low delay B Main10 </a:t>
                      </a:r>
                      <a:endParaRPr lang="en-CA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07386806"/>
                  </a:ext>
                </a:extLst>
              </a:tr>
              <a:tr h="232544">
                <a:tc>
                  <a:txBody>
                    <a:bodyPr/>
                    <a:lstStyle/>
                    <a:p>
                      <a:endParaRPr lang="en-CA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 VTM 4.0</a:t>
                      </a:r>
                      <a:endParaRPr lang="en-CA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 VTM 4.0</a:t>
                      </a:r>
                      <a:endParaRPr lang="en-CA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36020116"/>
                  </a:ext>
                </a:extLst>
              </a:tr>
              <a:tr h="232544">
                <a:tc>
                  <a:txBody>
                    <a:bodyPr/>
                    <a:lstStyle/>
                    <a:p>
                      <a:endParaRPr lang="en-CA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en-CA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en-CA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en-CA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en-CA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en-CA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en-CA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en-CA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en-CA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en-CA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en-CA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08381786"/>
                  </a:ext>
                </a:extLst>
              </a:tr>
              <a:tr h="232544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A1</a:t>
                      </a:r>
                      <a:endParaRPr lang="en-CA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-0.15%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-0.03%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0.18%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103%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28621131"/>
                  </a:ext>
                </a:extLst>
              </a:tr>
              <a:tr h="232544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A2</a:t>
                      </a:r>
                      <a:endParaRPr lang="en-CA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-0.62%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0.63%</a:t>
                      </a:r>
                      <a:endParaRPr lang="en-CA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0.55%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104%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CA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63105900"/>
                  </a:ext>
                </a:extLst>
              </a:tr>
              <a:tr h="232544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B</a:t>
                      </a:r>
                      <a:endParaRPr lang="en-CA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-0.50%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-0.09%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0.01%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103%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#NUM!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65950632"/>
                  </a:ext>
                </a:extLst>
              </a:tr>
              <a:tr h="232544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C</a:t>
                      </a:r>
                      <a:endParaRPr lang="en-CA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-0.20%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0.10%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-0.02%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103%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-0.21%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0.14%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-0.13%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95%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63089889"/>
                  </a:ext>
                </a:extLst>
              </a:tr>
              <a:tr h="232544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E</a:t>
                      </a:r>
                      <a:endParaRPr lang="en-CA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CA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-0.20%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-0.09%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-0.73%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103%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98%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77730188"/>
                  </a:ext>
                </a:extLst>
              </a:tr>
              <a:tr h="232544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Overall </a:t>
                      </a:r>
                      <a:endParaRPr lang="en-CA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-0.38%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0.12%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0.14%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103%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#NUM!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16210860"/>
                  </a:ext>
                </a:extLst>
              </a:tr>
              <a:tr h="232544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D</a:t>
                      </a:r>
                      <a:endParaRPr lang="en-CA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-0.39%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0.10%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0.12%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-0.17%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0.25%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-0.79%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27052363"/>
                  </a:ext>
                </a:extLst>
              </a:tr>
              <a:tr h="232544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F</a:t>
                      </a:r>
                      <a:endParaRPr lang="en-CA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-0.74%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-0.21%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-0.24%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103%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#NUM!</a:t>
                      </a:r>
                      <a:endParaRPr lang="en-CA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80657028"/>
                  </a:ext>
                </a:extLst>
              </a:tr>
            </a:tbl>
          </a:graphicData>
        </a:graphic>
      </p:graphicFrame>
      <p:sp>
        <p:nvSpPr>
          <p:cNvPr id="10" name="Rectangle 9">
            <a:extLst>
              <a:ext uri="{FF2B5EF4-FFF2-40B4-BE49-F238E27FC236}">
                <a16:creationId xmlns:a16="http://schemas.microsoft.com/office/drawing/2014/main" id="{79C48A7A-C14C-44A4-9F85-252955E7F74A}"/>
              </a:ext>
            </a:extLst>
          </p:cNvPr>
          <p:cNvSpPr/>
          <p:nvPr/>
        </p:nvSpPr>
        <p:spPr>
          <a:xfrm>
            <a:off x="2368730" y="1266957"/>
            <a:ext cx="4572000" cy="116955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n-US" b="1" dirty="0">
                <a:latin typeface="Times New Roman Bold" panose="020208030705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Test 5. Affine sub-block size 4x4 for </a:t>
            </a:r>
            <a:r>
              <a:rPr lang="en-US" b="1" dirty="0" err="1">
                <a:latin typeface="Times New Roman Bold" panose="020208030705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uni</a:t>
            </a:r>
            <a:r>
              <a:rPr lang="en-US" b="1" dirty="0">
                <a:latin typeface="Times New Roman Bold" panose="020208030705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-prediction and 8x8 for bi-prediction</a:t>
            </a:r>
          </a:p>
          <a:p>
            <a:pPr algn="ctr"/>
            <a:r>
              <a:rPr lang="en-US" dirty="0"/>
              <a:t>(integer reference block before interpolation is extended by copying from adjacent sample form the reference block)</a:t>
            </a:r>
            <a:endParaRPr lang="en-CA" dirty="0"/>
          </a:p>
          <a:p>
            <a:pPr algn="ctr"/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3037826515"/>
      </p:ext>
    </p:extLst>
  </p:cSld>
  <p:clrMapOvr>
    <a:masterClrMapping/>
  </p:clrMapOvr>
  <p:transition spd="slow">
    <p:push dir="u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© 2018 InterDigital, Inc. All Rights Reserved.</a:t>
            </a:r>
            <a:endParaRPr lang="en-US" dirty="0"/>
          </a:p>
        </p:txBody>
      </p:sp>
      <p:sp>
        <p:nvSpPr>
          <p:cNvPr id="6" name="Slide Number Placeholder 3"/>
          <p:cNvSpPr txBox="1">
            <a:spLocks/>
          </p:cNvSpPr>
          <p:nvPr/>
        </p:nvSpPr>
        <p:spPr>
          <a:xfrm>
            <a:off x="628650" y="6492875"/>
            <a:ext cx="20574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defPPr>
              <a:defRPr lang="en-US"/>
            </a:defPPr>
            <a:lvl1pPr marL="0" algn="l" defTabSz="685800" rtl="0" eaLnBrk="1" latinLnBrk="0" hangingPunct="1">
              <a:defRPr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5D9E6825-6159-436F-97B7-849D691F43BE}" type="slidenum">
              <a:rPr lang="en-US" smtClean="0"/>
              <a:pPr/>
              <a:t>11</a:t>
            </a:fld>
            <a:endParaRPr lang="en-US" dirty="0"/>
          </a:p>
        </p:txBody>
      </p:sp>
      <p:sp>
        <p:nvSpPr>
          <p:cNvPr id="7" name="Footer Placeholder 4"/>
          <p:cNvSpPr txBox="1">
            <a:spLocks/>
          </p:cNvSpPr>
          <p:nvPr/>
        </p:nvSpPr>
        <p:spPr>
          <a:xfrm>
            <a:off x="3124200" y="6491127"/>
            <a:ext cx="28956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defPPr>
              <a:defRPr lang="en-US"/>
            </a:defPPr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 b="0" i="0" kern="1200">
                <a:solidFill>
                  <a:srgbClr val="FFFFFF"/>
                </a:solidFill>
                <a:latin typeface="Calibri Light"/>
                <a:ea typeface="+mn-ea"/>
                <a:cs typeface="Calibri Light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/>
              <a:t>© 2018 InterDigital, Inc. All Rights Reserved.</a:t>
            </a:r>
            <a:endParaRPr lang="en-US" dirty="0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457200" y="616601"/>
            <a:ext cx="8229600" cy="650356"/>
          </a:xfrm>
        </p:spPr>
        <p:txBody>
          <a:bodyPr/>
          <a:lstStyle/>
          <a:p>
            <a:r>
              <a:rPr lang="en-US" sz="3200" dirty="0"/>
              <a:t>Experimental results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A9AD9189-FD13-408E-87CE-3C2DF73BDEC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64056816"/>
              </p:ext>
            </p:extLst>
          </p:nvPr>
        </p:nvGraphicFramePr>
        <p:xfrm>
          <a:off x="628650" y="2333898"/>
          <a:ext cx="7886698" cy="2591872"/>
        </p:xfrm>
        <a:graphic>
          <a:graphicData uri="http://schemas.openxmlformats.org/drawingml/2006/table">
            <a:tbl>
              <a:tblPr firstRow="1" firstCol="1" bandRow="1"/>
              <a:tblGrid>
                <a:gridCol w="894531">
                  <a:extLst>
                    <a:ext uri="{9D8B030D-6E8A-4147-A177-3AD203B41FA5}">
                      <a16:colId xmlns:a16="http://schemas.microsoft.com/office/drawing/2014/main" val="4242092742"/>
                    </a:ext>
                  </a:extLst>
                </a:gridCol>
                <a:gridCol w="649994">
                  <a:extLst>
                    <a:ext uri="{9D8B030D-6E8A-4147-A177-3AD203B41FA5}">
                      <a16:colId xmlns:a16="http://schemas.microsoft.com/office/drawing/2014/main" val="918606779"/>
                    </a:ext>
                  </a:extLst>
                </a:gridCol>
                <a:gridCol w="649994">
                  <a:extLst>
                    <a:ext uri="{9D8B030D-6E8A-4147-A177-3AD203B41FA5}">
                      <a16:colId xmlns:a16="http://schemas.microsoft.com/office/drawing/2014/main" val="17570197"/>
                    </a:ext>
                  </a:extLst>
                </a:gridCol>
                <a:gridCol w="649994">
                  <a:extLst>
                    <a:ext uri="{9D8B030D-6E8A-4147-A177-3AD203B41FA5}">
                      <a16:colId xmlns:a16="http://schemas.microsoft.com/office/drawing/2014/main" val="2741050027"/>
                    </a:ext>
                  </a:extLst>
                </a:gridCol>
                <a:gridCol w="530092">
                  <a:extLst>
                    <a:ext uri="{9D8B030D-6E8A-4147-A177-3AD203B41FA5}">
                      <a16:colId xmlns:a16="http://schemas.microsoft.com/office/drawing/2014/main" val="2274668657"/>
                    </a:ext>
                  </a:extLst>
                </a:gridCol>
                <a:gridCol w="530092">
                  <a:extLst>
                    <a:ext uri="{9D8B030D-6E8A-4147-A177-3AD203B41FA5}">
                      <a16:colId xmlns:a16="http://schemas.microsoft.com/office/drawing/2014/main" val="35167835"/>
                    </a:ext>
                  </a:extLst>
                </a:gridCol>
                <a:gridCol w="720988">
                  <a:extLst>
                    <a:ext uri="{9D8B030D-6E8A-4147-A177-3AD203B41FA5}">
                      <a16:colId xmlns:a16="http://schemas.microsoft.com/office/drawing/2014/main" val="2199720449"/>
                    </a:ext>
                  </a:extLst>
                </a:gridCol>
                <a:gridCol w="720988">
                  <a:extLst>
                    <a:ext uri="{9D8B030D-6E8A-4147-A177-3AD203B41FA5}">
                      <a16:colId xmlns:a16="http://schemas.microsoft.com/office/drawing/2014/main" val="1917270092"/>
                    </a:ext>
                  </a:extLst>
                </a:gridCol>
                <a:gridCol w="1105936">
                  <a:extLst>
                    <a:ext uri="{9D8B030D-6E8A-4147-A177-3AD203B41FA5}">
                      <a16:colId xmlns:a16="http://schemas.microsoft.com/office/drawing/2014/main" val="1365889280"/>
                    </a:ext>
                  </a:extLst>
                </a:gridCol>
                <a:gridCol w="720988">
                  <a:extLst>
                    <a:ext uri="{9D8B030D-6E8A-4147-A177-3AD203B41FA5}">
                      <a16:colId xmlns:a16="http://schemas.microsoft.com/office/drawing/2014/main" val="2162344545"/>
                    </a:ext>
                  </a:extLst>
                </a:gridCol>
                <a:gridCol w="713101">
                  <a:extLst>
                    <a:ext uri="{9D8B030D-6E8A-4147-A177-3AD203B41FA5}">
                      <a16:colId xmlns:a16="http://schemas.microsoft.com/office/drawing/2014/main" val="2262563672"/>
                    </a:ext>
                  </a:extLst>
                </a:gridCol>
              </a:tblGrid>
              <a:tr h="232544">
                <a:tc>
                  <a:txBody>
                    <a:bodyPr/>
                    <a:lstStyle/>
                    <a:p>
                      <a:endParaRPr lang="en-CA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2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Random Access Main 10</a:t>
                      </a:r>
                      <a:endParaRPr lang="en-CA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Low delay B Main10 </a:t>
                      </a:r>
                      <a:endParaRPr lang="en-CA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07386806"/>
                  </a:ext>
                </a:extLst>
              </a:tr>
              <a:tr h="232544">
                <a:tc>
                  <a:txBody>
                    <a:bodyPr/>
                    <a:lstStyle/>
                    <a:p>
                      <a:endParaRPr lang="en-CA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 VTM 4.0</a:t>
                      </a:r>
                      <a:endParaRPr lang="en-CA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 VTM 4.0</a:t>
                      </a:r>
                      <a:endParaRPr lang="en-CA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36020116"/>
                  </a:ext>
                </a:extLst>
              </a:tr>
              <a:tr h="232544">
                <a:tc>
                  <a:txBody>
                    <a:bodyPr/>
                    <a:lstStyle/>
                    <a:p>
                      <a:endParaRPr lang="en-CA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en-CA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en-CA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en-CA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en-CA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en-CA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en-CA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en-CA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en-CA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en-CA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en-CA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08381786"/>
                  </a:ext>
                </a:extLst>
              </a:tr>
              <a:tr h="232544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A1</a:t>
                      </a:r>
                      <a:endParaRPr lang="en-CA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-0.14%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0.10%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0.10%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103%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28621131"/>
                  </a:ext>
                </a:extLst>
              </a:tr>
              <a:tr h="232544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A2</a:t>
                      </a:r>
                      <a:endParaRPr lang="en-CA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-0.68%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0.35%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0.44%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103%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CA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63105900"/>
                  </a:ext>
                </a:extLst>
              </a:tr>
              <a:tr h="232544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B</a:t>
                      </a:r>
                      <a:endParaRPr lang="en-CA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-0.53%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-0.22%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-0.01%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103%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#NUM!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65950632"/>
                  </a:ext>
                </a:extLst>
              </a:tr>
              <a:tr h="232544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C</a:t>
                      </a:r>
                      <a:endParaRPr lang="en-CA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-0.22%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-0.03%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-0.03%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103%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-0.20%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0.12%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0.15%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95%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63089889"/>
                  </a:ext>
                </a:extLst>
              </a:tr>
              <a:tr h="232544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E</a:t>
                      </a:r>
                      <a:endParaRPr lang="en-CA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CA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-0.27%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-0.26%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-0.42%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103%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98%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77730188"/>
                  </a:ext>
                </a:extLst>
              </a:tr>
              <a:tr h="232544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Overall </a:t>
                      </a:r>
                      <a:endParaRPr lang="en-CA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-0.40%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0.01%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0.10%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103%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#NUM!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16210860"/>
                  </a:ext>
                </a:extLst>
              </a:tr>
              <a:tr h="232544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D</a:t>
                      </a:r>
                      <a:endParaRPr lang="en-CA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-0.40%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-0.14%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-0.29%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-0.43%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-1.04%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27052363"/>
                  </a:ext>
                </a:extLst>
              </a:tr>
              <a:tr h="232544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F</a:t>
                      </a:r>
                      <a:endParaRPr lang="en-CA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-0.70%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-0.15%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-0.20%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103%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#NUM!</a:t>
                      </a:r>
                      <a:endParaRPr lang="en-CA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80657028"/>
                  </a:ext>
                </a:extLst>
              </a:tr>
            </a:tbl>
          </a:graphicData>
        </a:graphic>
      </p:graphicFrame>
      <p:sp>
        <p:nvSpPr>
          <p:cNvPr id="10" name="Rectangle 9">
            <a:extLst>
              <a:ext uri="{FF2B5EF4-FFF2-40B4-BE49-F238E27FC236}">
                <a16:creationId xmlns:a16="http://schemas.microsoft.com/office/drawing/2014/main" id="{79C48A7A-C14C-44A4-9F85-252955E7F74A}"/>
              </a:ext>
            </a:extLst>
          </p:cNvPr>
          <p:cNvSpPr/>
          <p:nvPr/>
        </p:nvSpPr>
        <p:spPr>
          <a:xfrm>
            <a:off x="2285999" y="1538817"/>
            <a:ext cx="4572000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n-US" b="1" dirty="0">
                <a:latin typeface="Times New Roman Bold" panose="020208030705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Test 6. Affine sub-block size 4x4 for </a:t>
            </a:r>
            <a:r>
              <a:rPr lang="en-US" b="1" dirty="0" err="1">
                <a:latin typeface="Times New Roman Bold" panose="020208030705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uni</a:t>
            </a:r>
            <a:r>
              <a:rPr lang="en-US" b="1" dirty="0">
                <a:latin typeface="Times New Roman Bold" panose="020208030705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-prediction and 8x4 for bi-prediction</a:t>
            </a: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2995085263"/>
      </p:ext>
    </p:extLst>
  </p:cSld>
  <p:clrMapOvr>
    <a:masterClrMapping/>
  </p:clrMapOvr>
  <p:transition spd="slow">
    <p:push dir="u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© 2018 InterDigital, Inc. All Rights Reserved.</a:t>
            </a:r>
            <a:endParaRPr lang="en-US" dirty="0"/>
          </a:p>
        </p:txBody>
      </p:sp>
      <p:sp>
        <p:nvSpPr>
          <p:cNvPr id="6" name="Slide Number Placeholder 3"/>
          <p:cNvSpPr txBox="1">
            <a:spLocks/>
          </p:cNvSpPr>
          <p:nvPr/>
        </p:nvSpPr>
        <p:spPr>
          <a:xfrm>
            <a:off x="628650" y="6492875"/>
            <a:ext cx="20574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defPPr>
              <a:defRPr lang="en-US"/>
            </a:defPPr>
            <a:lvl1pPr marL="0" algn="l" defTabSz="685800" rtl="0" eaLnBrk="1" latinLnBrk="0" hangingPunct="1">
              <a:defRPr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5D9E6825-6159-436F-97B7-849D691F43BE}" type="slidenum">
              <a:rPr lang="en-US" smtClean="0"/>
              <a:pPr/>
              <a:t>12</a:t>
            </a:fld>
            <a:endParaRPr lang="en-US" dirty="0"/>
          </a:p>
        </p:txBody>
      </p:sp>
      <p:sp>
        <p:nvSpPr>
          <p:cNvPr id="7" name="Footer Placeholder 4"/>
          <p:cNvSpPr txBox="1">
            <a:spLocks/>
          </p:cNvSpPr>
          <p:nvPr/>
        </p:nvSpPr>
        <p:spPr>
          <a:xfrm>
            <a:off x="3124200" y="6491127"/>
            <a:ext cx="28956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defPPr>
              <a:defRPr lang="en-US"/>
            </a:defPPr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 b="0" i="0" kern="1200">
                <a:solidFill>
                  <a:srgbClr val="FFFFFF"/>
                </a:solidFill>
                <a:latin typeface="Calibri Light"/>
                <a:ea typeface="+mn-ea"/>
                <a:cs typeface="Calibri Light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/>
              <a:t>© 2018 InterDigital, Inc. All Rights Reserved.</a:t>
            </a:r>
            <a:endParaRPr lang="en-US" dirty="0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457200" y="616601"/>
            <a:ext cx="8229600" cy="650356"/>
          </a:xfrm>
        </p:spPr>
        <p:txBody>
          <a:bodyPr/>
          <a:lstStyle/>
          <a:p>
            <a:r>
              <a:rPr lang="en-US" sz="3200" dirty="0"/>
              <a:t>Subjective improvement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045E00FE-1351-441B-BEB9-7C4921755309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1465627" y="3269444"/>
            <a:ext cx="2886075" cy="1762125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701BB0E6-795D-4427-847C-8C2C7B206B00}"/>
              </a:ext>
            </a:extLst>
          </p:cNvPr>
          <p:cNvPicPr/>
          <p:nvPr/>
        </p:nvPicPr>
        <p:blipFill>
          <a:blip r:embed="rId3"/>
          <a:stretch>
            <a:fillRect/>
          </a:stretch>
        </p:blipFill>
        <p:spPr>
          <a:xfrm>
            <a:off x="4792298" y="3269443"/>
            <a:ext cx="2886075" cy="1762125"/>
          </a:xfrm>
          <a:prstGeom prst="rect">
            <a:avLst/>
          </a:prstGeom>
        </p:spPr>
      </p:pic>
      <p:pic>
        <p:nvPicPr>
          <p:cNvPr id="12" name="Picture 11" descr="A screenshot of a cell phone&#10;&#10;Description automatically generated">
            <a:extLst>
              <a:ext uri="{FF2B5EF4-FFF2-40B4-BE49-F238E27FC236}">
                <a16:creationId xmlns:a16="http://schemas.microsoft.com/office/drawing/2014/main" id="{1ECFBFFB-E2CF-41CD-949E-C99CB3118800}"/>
              </a:ext>
            </a:extLst>
          </p:cNvPr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3308" y="1431796"/>
            <a:ext cx="2602910" cy="1672809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91C129B7-3B7E-41AD-87EA-FE2C234726B5}"/>
              </a:ext>
            </a:extLst>
          </p:cNvPr>
          <p:cNvSpPr/>
          <p:nvPr/>
        </p:nvSpPr>
        <p:spPr>
          <a:xfrm>
            <a:off x="2591682" y="5311246"/>
            <a:ext cx="816955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dirty="0">
                <a:latin typeface="Times New Roman Bold" panose="020208030705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PROF off</a:t>
            </a:r>
            <a:endParaRPr lang="en-CA" sz="1200" dirty="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F624D579-4C38-4B1A-85D1-52AA97524542}"/>
              </a:ext>
            </a:extLst>
          </p:cNvPr>
          <p:cNvSpPr/>
          <p:nvPr/>
        </p:nvSpPr>
        <p:spPr>
          <a:xfrm>
            <a:off x="5826857" y="5267703"/>
            <a:ext cx="799321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dirty="0">
                <a:latin typeface="Times New Roman Bold" panose="020208030705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PROF on</a:t>
            </a:r>
            <a:endParaRPr lang="en-CA" sz="1200" dirty="0"/>
          </a:p>
        </p:txBody>
      </p:sp>
    </p:spTree>
    <p:extLst>
      <p:ext uri="{BB962C8B-B14F-4D97-AF65-F5344CB8AC3E}">
        <p14:creationId xmlns:p14="http://schemas.microsoft.com/office/powerpoint/2010/main" val="2769079895"/>
      </p:ext>
    </p:extLst>
  </p:cSld>
  <p:clrMapOvr>
    <a:masterClrMapping/>
  </p:clrMapOvr>
  <p:transition spd="slow">
    <p:push dir="u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© 2018 InterDigital, Inc. All Rights Reserved.</a:t>
            </a:r>
            <a:endParaRPr lang="en-US" dirty="0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457200" y="466819"/>
            <a:ext cx="8229600" cy="650357"/>
          </a:xfrm>
        </p:spPr>
        <p:txBody>
          <a:bodyPr/>
          <a:lstStyle/>
          <a:p>
            <a:r>
              <a:rPr lang="en-US" sz="3600" dirty="0"/>
              <a:t>Summary</a:t>
            </a:r>
          </a:p>
        </p:txBody>
      </p:sp>
      <p:sp>
        <p:nvSpPr>
          <p:cNvPr id="9" name="Content Placeholder 2"/>
          <p:cNvSpPr>
            <a:spLocks noGrp="1"/>
          </p:cNvSpPr>
          <p:nvPr>
            <p:ph sz="quarter" idx="13"/>
          </p:nvPr>
        </p:nvSpPr>
        <p:spPr>
          <a:xfrm>
            <a:off x="453629" y="1196953"/>
            <a:ext cx="8245078" cy="4989056"/>
          </a:xfrm>
        </p:spPr>
        <p:txBody>
          <a:bodyPr>
            <a:normAutofit/>
          </a:bodyPr>
          <a:lstStyle/>
          <a:p>
            <a:r>
              <a:rPr lang="en-US" sz="2400" dirty="0"/>
              <a:t>Propose pixel level prediction refinement with optical flow for affine mode</a:t>
            </a:r>
          </a:p>
          <a:p>
            <a:pPr lvl="1"/>
            <a:r>
              <a:rPr lang="en-US" sz="2000" dirty="0"/>
              <a:t>Apply after affine mode</a:t>
            </a:r>
          </a:p>
          <a:p>
            <a:pPr lvl="1"/>
            <a:r>
              <a:rPr lang="en-US" sz="2000" dirty="0"/>
              <a:t>Low complexity</a:t>
            </a:r>
            <a:endParaRPr lang="en-CA" sz="2000" dirty="0"/>
          </a:p>
          <a:p>
            <a:r>
              <a:rPr lang="en-US" sz="2400" dirty="0"/>
              <a:t>Performance</a:t>
            </a:r>
          </a:p>
          <a:p>
            <a:pPr lvl="1"/>
            <a:r>
              <a:rPr lang="en-US" sz="2000" dirty="0"/>
              <a:t>-0.48% with 103% ET and 101% DT over VTM 4.0 with 4x4 subblock</a:t>
            </a:r>
          </a:p>
          <a:p>
            <a:pPr lvl="1"/>
            <a:r>
              <a:rPr lang="en-US" sz="2000" dirty="0"/>
              <a:t>-0.33% over VTM4.0 with 8x8 subblock, while reduce worst-case bandwidth. </a:t>
            </a:r>
          </a:p>
          <a:p>
            <a:r>
              <a:rPr lang="en-US" sz="2400" dirty="0"/>
              <a:t>Subjective improvements</a:t>
            </a:r>
          </a:p>
          <a:p>
            <a:r>
              <a:rPr lang="en-US" sz="2400" dirty="0"/>
              <a:t>Propose for study in CE</a:t>
            </a:r>
          </a:p>
          <a:p>
            <a:pPr marL="0" indent="0">
              <a:buNone/>
            </a:pPr>
            <a:endParaRPr lang="en-US" sz="2400" dirty="0"/>
          </a:p>
          <a:p>
            <a:pPr marL="342900" lvl="1" indent="0">
              <a:buNone/>
            </a:pPr>
            <a:endParaRPr lang="en-CA" sz="2000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3D16067-E231-4F31-8F1F-9B2244F051EF}"/>
              </a:ext>
            </a:extLst>
          </p:cNvPr>
          <p:cNvSpPr txBox="1"/>
          <p:nvPr/>
        </p:nvSpPr>
        <p:spPr>
          <a:xfrm>
            <a:off x="501526" y="5242991"/>
            <a:ext cx="721426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Thank </a:t>
            </a:r>
            <a:r>
              <a:rPr lang="en-US" sz="2400" dirty="0" err="1"/>
              <a:t>ByteDance</a:t>
            </a:r>
            <a:r>
              <a:rPr lang="en-US" sz="2400" dirty="0"/>
              <a:t>, Tencent and Sharp for cross-checking (JVET-N0626, JVET-N0651, JVET-N0736)</a:t>
            </a:r>
          </a:p>
          <a:p>
            <a:endParaRPr lang="en-CA" sz="2400" dirty="0"/>
          </a:p>
        </p:txBody>
      </p:sp>
    </p:spTree>
    <p:extLst>
      <p:ext uri="{BB962C8B-B14F-4D97-AF65-F5344CB8AC3E}">
        <p14:creationId xmlns:p14="http://schemas.microsoft.com/office/powerpoint/2010/main" val="641293997"/>
      </p:ext>
    </p:extLst>
  </p:cSld>
  <p:clrMapOvr>
    <a:masterClrMapping/>
  </p:clrMapOvr>
  <p:transition spd="slow">
    <p:push dir="u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© 2018 InterDigital, Inc. All Rights Reserved.</a:t>
            </a:r>
            <a:endParaRPr lang="en-US" dirty="0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457200" y="466819"/>
            <a:ext cx="8229600" cy="650357"/>
          </a:xfrm>
        </p:spPr>
        <p:txBody>
          <a:bodyPr/>
          <a:lstStyle/>
          <a:p>
            <a:r>
              <a:rPr lang="en-US" sz="3600" dirty="0"/>
              <a:t>Introduction</a:t>
            </a:r>
          </a:p>
        </p:txBody>
      </p:sp>
      <p:sp>
        <p:nvSpPr>
          <p:cNvPr id="9" name="Content Placeholder 2"/>
          <p:cNvSpPr>
            <a:spLocks noGrp="1"/>
          </p:cNvSpPr>
          <p:nvPr>
            <p:ph sz="quarter" idx="13"/>
          </p:nvPr>
        </p:nvSpPr>
        <p:spPr>
          <a:xfrm>
            <a:off x="453629" y="1196953"/>
            <a:ext cx="8245078" cy="4989056"/>
          </a:xfrm>
        </p:spPr>
        <p:txBody>
          <a:bodyPr>
            <a:normAutofit/>
          </a:bodyPr>
          <a:lstStyle/>
          <a:p>
            <a:r>
              <a:rPr lang="en-CA" sz="2800" dirty="0"/>
              <a:t>Affine motion model parameters can be used to derive the motion vector of each pixel in a CU.</a:t>
            </a:r>
          </a:p>
          <a:p>
            <a:endParaRPr lang="en-CA" sz="2800" dirty="0"/>
          </a:p>
          <a:p>
            <a:r>
              <a:rPr lang="en-CA" sz="2800" dirty="0"/>
              <a:t>The subblock based affine motion compensation is a trade-off between coding efficiency, complexity and memory access bandwidth. It loses prediction accuracy due to subblock-based prediction.</a:t>
            </a:r>
            <a:endParaRPr lang="en-CA" sz="3200" dirty="0"/>
          </a:p>
        </p:txBody>
      </p:sp>
    </p:spTree>
    <p:extLst>
      <p:ext uri="{BB962C8B-B14F-4D97-AF65-F5344CB8AC3E}">
        <p14:creationId xmlns:p14="http://schemas.microsoft.com/office/powerpoint/2010/main" val="2206890562"/>
      </p:ext>
    </p:extLst>
  </p:cSld>
  <p:clrMapOvr>
    <a:masterClrMapping/>
  </p:clrMapOvr>
  <p:transition spd="slow">
    <p:push dir="u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© 2018 InterDigital, Inc. All Rights Reserved.</a:t>
            </a:r>
            <a:endParaRPr lang="en-US" dirty="0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457200" y="466819"/>
            <a:ext cx="8229600" cy="650357"/>
          </a:xfrm>
        </p:spPr>
        <p:txBody>
          <a:bodyPr/>
          <a:lstStyle/>
          <a:p>
            <a:r>
              <a:rPr lang="en-US" sz="3600" dirty="0"/>
              <a:t>Proposed PROF</a:t>
            </a:r>
          </a:p>
        </p:txBody>
      </p:sp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3CB49FDF-79EE-4693-930C-97809628287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69143733"/>
              </p:ext>
            </p:extLst>
          </p:nvPr>
        </p:nvGraphicFramePr>
        <p:xfrm>
          <a:off x="1695140" y="1849120"/>
          <a:ext cx="5753720" cy="342502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9" name="Visio" r:id="rId3" imgW="4567488" imgH="2719638" progId="Visio.Drawing.15">
                  <p:embed/>
                </p:oleObj>
              </mc:Choice>
              <mc:Fallback>
                <p:oleObj name="Visio" r:id="rId3" imgW="4567488" imgH="2719638" progId="Visio.Drawing.15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254FC7C7-AFC9-40BD-8B31-8DFAB92F5617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95140" y="1849120"/>
                        <a:ext cx="5753720" cy="3425024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17494531"/>
      </p:ext>
    </p:extLst>
  </p:cSld>
  <p:clrMapOvr>
    <a:masterClrMapping/>
  </p:clrMapOvr>
  <p:transition spd="slow">
    <p:push dir="u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© 2018 InterDigital, Inc. All Rights Reserved.</a:t>
            </a:r>
            <a:endParaRPr lang="en-US" dirty="0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259643" y="441881"/>
            <a:ext cx="8684331" cy="650357"/>
          </a:xfrm>
        </p:spPr>
        <p:txBody>
          <a:bodyPr/>
          <a:lstStyle/>
          <a:p>
            <a:r>
              <a:rPr lang="en-US" sz="3600" dirty="0"/>
              <a:t>Proposed PROF</a:t>
            </a:r>
          </a:p>
        </p:txBody>
      </p:sp>
      <p:sp>
        <p:nvSpPr>
          <p:cNvPr id="9" name="Rectangle 2">
            <a:extLst>
              <a:ext uri="{FF2B5EF4-FFF2-40B4-BE49-F238E27FC236}">
                <a16:creationId xmlns:a16="http://schemas.microsoft.com/office/drawing/2014/main" id="{9107A21D-5BFA-4CD0-953D-DDEDBF9BC8A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33015" y="243612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id="{6E3D34A2-9C1A-4F78-9913-D90B6CA2C59E}"/>
                  </a:ext>
                </a:extLst>
              </p:cNvPr>
              <p:cNvSpPr txBox="1"/>
              <p:nvPr/>
            </p:nvSpPr>
            <p:spPr>
              <a:xfrm>
                <a:off x="259643" y="1217167"/>
                <a:ext cx="8235173" cy="459401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514350" indent="-514350">
                  <a:spcAft>
                    <a:spcPts val="1200"/>
                  </a:spcAft>
                  <a:buFont typeface="+mj-lt"/>
                  <a:buAutoNum type="arabicPeriod"/>
                </a:pPr>
                <a:r>
                  <a:rPr lang="en-US" sz="2800" dirty="0"/>
                  <a:t>Affine subblock MC is performed as current VVC</a:t>
                </a:r>
              </a:p>
              <a:p>
                <a:pPr marL="514350" indent="-514350">
                  <a:spcAft>
                    <a:spcPts val="1200"/>
                  </a:spcAft>
                  <a:buFont typeface="+mj-lt"/>
                  <a:buAutoNum type="arabicPeriod"/>
                </a:pPr>
                <a:r>
                  <a:rPr lang="en-US" sz="2800" dirty="0"/>
                  <a:t>Calculate spatial gradient using 3-tap filter [-1, 0, 1]</a:t>
                </a:r>
              </a:p>
              <a:p>
                <a:pPr marL="514350" indent="-514350">
                  <a:spcAft>
                    <a:spcPts val="1200"/>
                  </a:spcAft>
                  <a:buFont typeface="+mj-lt"/>
                  <a:buAutoNum type="arabicPeriod"/>
                </a:pPr>
                <a:r>
                  <a:rPr lang="en-US" sz="2800" dirty="0"/>
                  <a:t>Calculate prediction refinement with optical flow</a:t>
                </a:r>
                <a:br>
                  <a:rPr lang="en-US" sz="2800" dirty="0"/>
                </a:b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sz="2400">
                        <a:latin typeface="Cambria Math" panose="02040503050406030204" pitchFamily="18" charset="0"/>
                      </a:rPr>
                      <m:t>Δ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𝐼</m:t>
                    </m:r>
                    <m:d>
                      <m:dPr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𝑖</m:t>
                        </m:r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𝑗</m:t>
                        </m:r>
                      </m:e>
                    </m:d>
                    <m:r>
                      <a:rPr lang="en-US" sz="2400" i="1">
                        <a:latin typeface="Cambria Math" panose="02040503050406030204" pitchFamily="18" charset="0"/>
                      </a:rPr>
                      <m:t>= </m:t>
                    </m:r>
                    <m:sSub>
                      <m:sSubPr>
                        <m:ctrlPr>
                          <a:rPr lang="en-CA" sz="2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𝑔</m:t>
                        </m:r>
                      </m:e>
                      <m:sub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𝑥</m:t>
                        </m:r>
                      </m:sub>
                    </m:sSub>
                    <m:d>
                      <m:dPr>
                        <m:ctrlPr>
                          <a:rPr lang="en-CA" sz="24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𝑖</m:t>
                        </m:r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𝑗</m:t>
                        </m:r>
                      </m:e>
                    </m:d>
                    <m:r>
                      <a:rPr lang="en-US" sz="2400" i="1">
                        <a:latin typeface="Cambria Math" panose="02040503050406030204" pitchFamily="18" charset="0"/>
                      </a:rPr>
                      <m:t>∗</m:t>
                    </m:r>
                    <m:r>
                      <m:rPr>
                        <m:sty m:val="p"/>
                      </m:rPr>
                      <a:rPr lang="en-CA" sz="2400">
                        <a:latin typeface="Cambria Math" panose="02040503050406030204" pitchFamily="18" charset="0"/>
                      </a:rPr>
                      <m:t>Δ</m:t>
                    </m:r>
                    <m:sSub>
                      <m:sSubPr>
                        <m:ctrlPr>
                          <a:rPr lang="en-CA" sz="2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CA" sz="2400" i="1">
                            <a:latin typeface="Cambria Math" panose="02040503050406030204" pitchFamily="18" charset="0"/>
                          </a:rPr>
                          <m:t>𝑣</m:t>
                        </m:r>
                      </m:e>
                      <m:sub>
                        <m:r>
                          <a:rPr lang="en-CA" sz="2400" i="1">
                            <a:latin typeface="Cambria Math" panose="02040503050406030204" pitchFamily="18" charset="0"/>
                          </a:rPr>
                          <m:t>𝑥</m:t>
                        </m:r>
                      </m:sub>
                    </m:sSub>
                    <m:d>
                      <m:dPr>
                        <m:ctrlPr>
                          <a:rPr lang="en-CA" sz="24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CA" sz="2400" i="1">
                            <a:latin typeface="Cambria Math" panose="02040503050406030204" pitchFamily="18" charset="0"/>
                          </a:rPr>
                          <m:t>𝑖</m:t>
                        </m:r>
                        <m:r>
                          <a:rPr lang="en-CA" sz="2400" i="1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CA" sz="2400" i="1">
                            <a:latin typeface="Cambria Math" panose="02040503050406030204" pitchFamily="18" charset="0"/>
                          </a:rPr>
                          <m:t>𝑗</m:t>
                        </m:r>
                      </m:e>
                    </m:d>
                    <m:r>
                      <a:rPr lang="en-US" sz="2400" i="1">
                        <a:latin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en-CA" sz="2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𝑔</m:t>
                        </m:r>
                      </m:e>
                      <m:sub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𝑦</m:t>
                        </m:r>
                      </m:sub>
                    </m:sSub>
                    <m:d>
                      <m:dPr>
                        <m:ctrlPr>
                          <a:rPr lang="en-CA" sz="24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𝑖</m:t>
                        </m:r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𝑗</m:t>
                        </m:r>
                      </m:e>
                    </m:d>
                    <m:r>
                      <a:rPr lang="en-US" sz="2400" i="1">
                        <a:latin typeface="Cambria Math" panose="02040503050406030204" pitchFamily="18" charset="0"/>
                      </a:rPr>
                      <m:t>∗</m:t>
                    </m:r>
                    <m:r>
                      <m:rPr>
                        <m:sty m:val="p"/>
                      </m:rPr>
                      <a:rPr lang="en-CA" sz="2400">
                        <a:latin typeface="Cambria Math" panose="02040503050406030204" pitchFamily="18" charset="0"/>
                      </a:rPr>
                      <m:t>Δ</m:t>
                    </m:r>
                    <m:sSub>
                      <m:sSubPr>
                        <m:ctrlPr>
                          <a:rPr lang="en-CA" sz="2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CA" sz="2400" i="1">
                            <a:latin typeface="Cambria Math" panose="02040503050406030204" pitchFamily="18" charset="0"/>
                          </a:rPr>
                          <m:t>𝑣</m:t>
                        </m:r>
                      </m:e>
                      <m:sub>
                        <m:r>
                          <a:rPr lang="en-CA" sz="2400" i="1">
                            <a:latin typeface="Cambria Math" panose="02040503050406030204" pitchFamily="18" charset="0"/>
                          </a:rPr>
                          <m:t>𝑦</m:t>
                        </m:r>
                      </m:sub>
                    </m:sSub>
                    <m:d>
                      <m:dPr>
                        <m:ctrlPr>
                          <a:rPr lang="en-CA" sz="24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CA" sz="2400" i="1">
                            <a:latin typeface="Cambria Math" panose="02040503050406030204" pitchFamily="18" charset="0"/>
                          </a:rPr>
                          <m:t>𝑖</m:t>
                        </m:r>
                        <m:r>
                          <a:rPr lang="en-CA" sz="2400" i="1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CA" sz="2400" i="1">
                            <a:latin typeface="Cambria Math" panose="02040503050406030204" pitchFamily="18" charset="0"/>
                          </a:rPr>
                          <m:t>𝑗</m:t>
                        </m:r>
                      </m:e>
                    </m:d>
                  </m:oMath>
                </a14:m>
                <a:br>
                  <a:rPr lang="en-US" sz="2800" dirty="0"/>
                </a:b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CA" sz="24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CA" sz="2400" i="1">
                                <a:latin typeface="Cambria Math" panose="02040503050406030204" pitchFamily="18" charset="0"/>
                              </a:rPr>
                            </m:ctrlPr>
                          </m:eqArrPr>
                          <m:e>
                            <m:r>
                              <m:rPr>
                                <m:sty m:val="p"/>
                              </m:rPr>
                              <a:rPr lang="en-CA" sz="2400">
                                <a:latin typeface="Cambria Math" panose="02040503050406030204" pitchFamily="18" charset="0"/>
                              </a:rPr>
                              <m:t>Δ</m:t>
                            </m:r>
                            <m:sSub>
                              <m:sSubPr>
                                <m:ctrlPr>
                                  <a:rPr lang="en-CA" sz="2400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CA" sz="2400" i="1">
                                    <a:latin typeface="Cambria Math" panose="02040503050406030204" pitchFamily="18" charset="0"/>
                                  </a:rPr>
                                  <m:t>𝑣</m:t>
                                </m:r>
                              </m:e>
                              <m:sub>
                                <m:r>
                                  <a:rPr lang="en-CA" sz="2400" i="1"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</m:sub>
                            </m:sSub>
                            <m:d>
                              <m:dPr>
                                <m:ctrlPr>
                                  <a:rPr lang="en-CA" sz="2400" i="1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CA" sz="2400" i="1"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  <m:r>
                                  <a:rPr lang="en-CA" sz="2400" i="1">
                                    <a:latin typeface="Cambria Math" panose="02040503050406030204" pitchFamily="18" charset="0"/>
                                  </a:rPr>
                                  <m:t>,</m:t>
                                </m:r>
                                <m:r>
                                  <a:rPr lang="en-CA" sz="2400" i="1">
                                    <a:latin typeface="Cambria Math" panose="02040503050406030204" pitchFamily="18" charset="0"/>
                                  </a:rPr>
                                  <m:t>𝑦</m:t>
                                </m:r>
                              </m:e>
                            </m:d>
                            <m:r>
                              <a:rPr lang="en-CA" sz="2400" i="1">
                                <a:latin typeface="Cambria Math" panose="02040503050406030204" pitchFamily="18" charset="0"/>
                              </a:rPr>
                              <m:t>=</m:t>
                            </m:r>
                            <m:r>
                              <a:rPr lang="en-CA" sz="2400" i="1">
                                <a:latin typeface="Cambria Math" panose="02040503050406030204" pitchFamily="18" charset="0"/>
                              </a:rPr>
                              <m:t>𝑐</m:t>
                            </m:r>
                            <m:r>
                              <a:rPr lang="en-CA" sz="2400" i="1">
                                <a:latin typeface="Cambria Math" panose="02040503050406030204" pitchFamily="18" charset="0"/>
                              </a:rPr>
                              <m:t>∗</m:t>
                            </m:r>
                            <m:r>
                              <a:rPr lang="en-CA" sz="2400" i="1">
                                <a:latin typeface="Cambria Math" panose="02040503050406030204" pitchFamily="18" charset="0"/>
                              </a:rPr>
                              <m:t>𝑥</m:t>
                            </m:r>
                            <m:r>
                              <a:rPr lang="en-CA" sz="2400" i="1">
                                <a:latin typeface="Cambria Math" panose="02040503050406030204" pitchFamily="18" charset="0"/>
                              </a:rPr>
                              <m:t>+</m:t>
                            </m:r>
                            <m:r>
                              <a:rPr lang="en-CA" sz="2400" i="1">
                                <a:latin typeface="Cambria Math" panose="02040503050406030204" pitchFamily="18" charset="0"/>
                              </a:rPr>
                              <m:t>𝑑</m:t>
                            </m:r>
                            <m:r>
                              <a:rPr lang="en-CA" sz="2400" i="1">
                                <a:latin typeface="Cambria Math" panose="02040503050406030204" pitchFamily="18" charset="0"/>
                              </a:rPr>
                              <m:t>∗</m:t>
                            </m:r>
                            <m:r>
                              <a:rPr lang="en-CA" sz="2400" i="1">
                                <a:latin typeface="Cambria Math" panose="02040503050406030204" pitchFamily="18" charset="0"/>
                              </a:rPr>
                              <m:t>𝑦</m:t>
                            </m:r>
                          </m:e>
                          <m:e>
                            <m:r>
                              <m:rPr>
                                <m:sty m:val="p"/>
                              </m:rPr>
                              <a:rPr lang="en-CA" sz="2400">
                                <a:latin typeface="Cambria Math" panose="02040503050406030204" pitchFamily="18" charset="0"/>
                              </a:rPr>
                              <m:t>Δ</m:t>
                            </m:r>
                            <m:sSub>
                              <m:sSubPr>
                                <m:ctrlPr>
                                  <a:rPr lang="en-CA" sz="2400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CA" sz="2400" i="1">
                                    <a:latin typeface="Cambria Math" panose="02040503050406030204" pitchFamily="18" charset="0"/>
                                  </a:rPr>
                                  <m:t>𝑣</m:t>
                                </m:r>
                              </m:e>
                              <m:sub>
                                <m:r>
                                  <a:rPr lang="en-CA" sz="2400" i="1">
                                    <a:latin typeface="Cambria Math" panose="02040503050406030204" pitchFamily="18" charset="0"/>
                                  </a:rPr>
                                  <m:t>𝑦</m:t>
                                </m:r>
                              </m:sub>
                            </m:sSub>
                            <m:r>
                              <a:rPr lang="en-CA" sz="2400" i="1">
                                <a:latin typeface="Cambria Math" panose="02040503050406030204" pitchFamily="18" charset="0"/>
                              </a:rPr>
                              <m:t>(</m:t>
                            </m:r>
                            <m:r>
                              <a:rPr lang="en-CA" sz="2400" i="1">
                                <a:latin typeface="Cambria Math" panose="02040503050406030204" pitchFamily="18" charset="0"/>
                              </a:rPr>
                              <m:t>𝑥</m:t>
                            </m:r>
                            <m:r>
                              <a:rPr lang="en-CA" sz="2400" i="1">
                                <a:latin typeface="Cambria Math" panose="02040503050406030204" pitchFamily="18" charset="0"/>
                              </a:rPr>
                              <m:t>, </m:t>
                            </m:r>
                            <m:r>
                              <a:rPr lang="en-CA" sz="2400" i="1">
                                <a:latin typeface="Cambria Math" panose="02040503050406030204" pitchFamily="18" charset="0"/>
                              </a:rPr>
                              <m:t>𝑦</m:t>
                            </m:r>
                            <m:r>
                              <a:rPr lang="en-CA" sz="2400" i="1">
                                <a:latin typeface="Cambria Math" panose="02040503050406030204" pitchFamily="18" charset="0"/>
                              </a:rPr>
                              <m:t>)=</m:t>
                            </m:r>
                            <m:r>
                              <a:rPr lang="en-CA" sz="2400" i="1">
                                <a:latin typeface="Cambria Math" panose="02040503050406030204" pitchFamily="18" charset="0"/>
                              </a:rPr>
                              <m:t>𝑒</m:t>
                            </m:r>
                            <m:r>
                              <a:rPr lang="en-CA" sz="2400" i="1">
                                <a:latin typeface="Cambria Math" panose="02040503050406030204" pitchFamily="18" charset="0"/>
                              </a:rPr>
                              <m:t>∗</m:t>
                            </m:r>
                            <m:r>
                              <a:rPr lang="en-CA" sz="2400" i="1">
                                <a:latin typeface="Cambria Math" panose="02040503050406030204" pitchFamily="18" charset="0"/>
                              </a:rPr>
                              <m:t>𝑥</m:t>
                            </m:r>
                            <m:r>
                              <a:rPr lang="en-CA" sz="2400" i="1">
                                <a:latin typeface="Cambria Math" panose="02040503050406030204" pitchFamily="18" charset="0"/>
                              </a:rPr>
                              <m:t>+</m:t>
                            </m:r>
                            <m:r>
                              <a:rPr lang="en-CA" sz="2400" i="1">
                                <a:latin typeface="Cambria Math" panose="02040503050406030204" pitchFamily="18" charset="0"/>
                              </a:rPr>
                              <m:t>𝑓</m:t>
                            </m:r>
                            <m:r>
                              <a:rPr lang="en-CA" sz="2400" i="1">
                                <a:latin typeface="Cambria Math" panose="02040503050406030204" pitchFamily="18" charset="0"/>
                              </a:rPr>
                              <m:t>∗</m:t>
                            </m:r>
                            <m:r>
                              <a:rPr lang="en-CA" sz="2400" i="1">
                                <a:latin typeface="Cambria Math" panose="02040503050406030204" pitchFamily="18" charset="0"/>
                              </a:rPr>
                              <m:t>𝑦</m:t>
                            </m:r>
                          </m:e>
                        </m:eqArr>
                      </m:e>
                    </m:d>
                  </m:oMath>
                </a14:m>
                <a:endParaRPr lang="en-US" sz="2800" dirty="0"/>
              </a:p>
              <a:p>
                <a:pPr marL="514350" indent="-514350">
                  <a:spcAft>
                    <a:spcPts val="1200"/>
                  </a:spcAft>
                  <a:buFont typeface="+mj-lt"/>
                  <a:buAutoNum type="arabicPeriod"/>
                </a:pPr>
                <a:r>
                  <a:rPr lang="en-US" sz="2800" dirty="0"/>
                  <a:t>Add prediction refinement </a:t>
                </a:r>
                <a:br>
                  <a:rPr lang="en-US" sz="2800" dirty="0"/>
                </a:br>
                <a:r>
                  <a:rPr lang="en-US" sz="2800" dirty="0"/>
                  <a:t>to the prediction</a:t>
                </a:r>
                <a:br>
                  <a:rPr lang="en-US" sz="2800" dirty="0"/>
                </a:br>
                <a14:m>
                  <m:oMath xmlns:m="http://schemas.openxmlformats.org/officeDocument/2006/math">
                    <m:r>
                      <a:rPr lang="en-US" sz="2400" i="1">
                        <a:latin typeface="Cambria Math" panose="02040503050406030204" pitchFamily="18" charset="0"/>
                      </a:rPr>
                      <m:t>𝐼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′(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𝑖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,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𝑗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)= 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𝐼</m:t>
                    </m:r>
                    <m:d>
                      <m:dPr>
                        <m:ctrlPr>
                          <a:rPr lang="en-CA" sz="24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𝑖</m:t>
                        </m:r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𝑗</m:t>
                        </m:r>
                      </m:e>
                    </m:d>
                    <m:r>
                      <a:rPr lang="en-US" sz="2400" i="1">
                        <a:latin typeface="Cambria Math" panose="02040503050406030204" pitchFamily="18" charset="0"/>
                      </a:rPr>
                      <m:t>+</m:t>
                    </m:r>
                    <m:r>
                      <m:rPr>
                        <m:sty m:val="p"/>
                      </m:rPr>
                      <a:rPr lang="en-US" sz="2400">
                        <a:latin typeface="Cambria Math" panose="02040503050406030204" pitchFamily="18" charset="0"/>
                      </a:rPr>
                      <m:t>Δ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𝐼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𝑖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,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𝑗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endParaRPr lang="en-US" sz="2800" dirty="0"/>
              </a:p>
            </p:txBody>
          </p:sp>
        </mc:Choice>
        <mc:Fallback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id="{6E3D34A2-9C1A-4F78-9913-D90B6CA2C59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9643" y="1217167"/>
                <a:ext cx="8235173" cy="4594015"/>
              </a:xfrm>
              <a:prstGeom prst="rect">
                <a:avLst/>
              </a:prstGeom>
              <a:blipFill>
                <a:blip r:embed="rId2"/>
                <a:stretch>
                  <a:fillRect l="-1554" t="-1461"/>
                </a:stretch>
              </a:blipFill>
            </p:spPr>
            <p:txBody>
              <a:bodyPr/>
              <a:lstStyle/>
              <a:p>
                <a:r>
                  <a:rPr lang="en-CA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Rectangle 2">
            <a:extLst>
              <a:ext uri="{FF2B5EF4-FFF2-40B4-BE49-F238E27FC236}">
                <a16:creationId xmlns:a16="http://schemas.microsoft.com/office/drawing/2014/main" id="{902AE7F8-B135-4B42-84AF-D8C8DE495AD2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88031" y="3515096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679502365"/>
      </p:ext>
    </p:extLst>
  </p:cSld>
  <p:clrMapOvr>
    <a:masterClrMapping/>
  </p:clrMapOvr>
  <p:transition spd="slow">
    <p:push dir="u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© 2018 InterDigital, Inc. All Rights Reserved.</a:t>
            </a:r>
            <a:endParaRPr lang="en-US" dirty="0"/>
          </a:p>
        </p:txBody>
      </p:sp>
      <p:sp>
        <p:nvSpPr>
          <p:cNvPr id="6" name="Slide Number Placeholder 3"/>
          <p:cNvSpPr txBox="1">
            <a:spLocks/>
          </p:cNvSpPr>
          <p:nvPr/>
        </p:nvSpPr>
        <p:spPr>
          <a:xfrm>
            <a:off x="628650" y="6492875"/>
            <a:ext cx="20574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defPPr>
              <a:defRPr lang="en-US"/>
            </a:defPPr>
            <a:lvl1pPr marL="0" algn="l" defTabSz="685800" rtl="0" eaLnBrk="1" latinLnBrk="0" hangingPunct="1">
              <a:defRPr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5D9E6825-6159-436F-97B7-849D691F43BE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7" name="Footer Placeholder 4"/>
          <p:cNvSpPr txBox="1">
            <a:spLocks/>
          </p:cNvSpPr>
          <p:nvPr/>
        </p:nvSpPr>
        <p:spPr>
          <a:xfrm>
            <a:off x="3124200" y="6491127"/>
            <a:ext cx="28956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defPPr>
              <a:defRPr lang="en-US"/>
            </a:defPPr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 b="0" i="0" kern="1200">
                <a:solidFill>
                  <a:srgbClr val="FFFFFF"/>
                </a:solidFill>
                <a:latin typeface="Calibri Light"/>
                <a:ea typeface="+mn-ea"/>
                <a:cs typeface="Calibri Light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/>
              <a:t>© 2018 InterDigital, Inc. All Rights Reserved.</a:t>
            </a:r>
            <a:endParaRPr lang="en-US" dirty="0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457200" y="616601"/>
            <a:ext cx="8229600" cy="650356"/>
          </a:xfrm>
        </p:spPr>
        <p:txBody>
          <a:bodyPr/>
          <a:lstStyle/>
          <a:p>
            <a:r>
              <a:rPr lang="en-US" sz="3200" dirty="0"/>
              <a:t>Experimental description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39508FE0-D436-46FE-A41F-CF728356B386}"/>
              </a:ext>
            </a:extLst>
          </p:cNvPr>
          <p:cNvSpPr/>
          <p:nvPr/>
        </p:nvSpPr>
        <p:spPr>
          <a:xfrm>
            <a:off x="849086" y="1433142"/>
            <a:ext cx="7524206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2000" dirty="0"/>
              <a:t>Subblock prediction extended by padding with nearest integer reference sample</a:t>
            </a:r>
          </a:p>
          <a:p>
            <a:pPr marL="628650" lvl="1" indent="-28575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2000" dirty="0"/>
              <a:t>Test 1. sub-block size is 4x4 </a:t>
            </a:r>
          </a:p>
          <a:p>
            <a:pPr marL="628650" lvl="1" indent="-28575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2000" dirty="0"/>
              <a:t>Test 2. sub-block size is 4x4 for </a:t>
            </a:r>
            <a:r>
              <a:rPr lang="en-US" sz="2000" dirty="0" err="1"/>
              <a:t>uni</a:t>
            </a:r>
            <a:r>
              <a:rPr lang="en-US" sz="2000" dirty="0"/>
              <a:t>- and 8x8 for bi-prediction</a:t>
            </a:r>
          </a:p>
          <a:p>
            <a:pPr marL="628650" lvl="1" indent="-28575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2000" dirty="0"/>
              <a:t>Test 3. = test 1 + affine sequences provided by Huawei</a:t>
            </a:r>
          </a:p>
          <a:p>
            <a:pPr marL="628650" lvl="1" indent="-28575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2000" dirty="0"/>
              <a:t>Test 6. sub-block size is 4x4 for </a:t>
            </a:r>
            <a:r>
              <a:rPr lang="en-US" sz="2000" dirty="0" err="1"/>
              <a:t>uni</a:t>
            </a:r>
            <a:r>
              <a:rPr lang="en-US" sz="2000" dirty="0"/>
              <a:t>- and 8x4 for bi-prediction</a:t>
            </a:r>
          </a:p>
          <a:p>
            <a:pPr marL="285750" indent="-28575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2000" dirty="0"/>
              <a:t>Integer reference block before interpolation is extended by copying from adjacent sample form the reference block</a:t>
            </a:r>
          </a:p>
          <a:p>
            <a:pPr marL="628650" lvl="1" indent="-28575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2000" dirty="0"/>
              <a:t>Test 4. sub-block size is 4x4</a:t>
            </a:r>
          </a:p>
          <a:p>
            <a:pPr marL="628650" lvl="1" indent="-28575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2000" dirty="0"/>
              <a:t>Test 5. sub-block size is 4x4 for </a:t>
            </a:r>
            <a:r>
              <a:rPr lang="en-US" sz="2000" dirty="0" err="1"/>
              <a:t>uni</a:t>
            </a:r>
            <a:r>
              <a:rPr lang="en-US" sz="2000" dirty="0"/>
              <a:t>- and 8x8 for bi-prediction</a:t>
            </a:r>
          </a:p>
          <a:p>
            <a:pPr marL="285750" indent="-285750">
              <a:spcAft>
                <a:spcPts val="1200"/>
              </a:spcAft>
              <a:buFont typeface="Arial" panose="020B0604020202020204" pitchFamily="34" charset="0"/>
              <a:buChar char="•"/>
            </a:pP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498209104"/>
      </p:ext>
    </p:extLst>
  </p:cSld>
  <p:clrMapOvr>
    <a:masterClrMapping/>
  </p:clrMapOvr>
  <p:transition spd="slow">
    <p:push dir="u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© 2018 InterDigital, Inc. All Rights Reserved.</a:t>
            </a:r>
            <a:endParaRPr lang="en-US" dirty="0"/>
          </a:p>
        </p:txBody>
      </p:sp>
      <p:sp>
        <p:nvSpPr>
          <p:cNvPr id="6" name="Slide Number Placeholder 3"/>
          <p:cNvSpPr txBox="1">
            <a:spLocks/>
          </p:cNvSpPr>
          <p:nvPr/>
        </p:nvSpPr>
        <p:spPr>
          <a:xfrm>
            <a:off x="628650" y="6492875"/>
            <a:ext cx="20574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defPPr>
              <a:defRPr lang="en-US"/>
            </a:defPPr>
            <a:lvl1pPr marL="0" algn="l" defTabSz="685800" rtl="0" eaLnBrk="1" latinLnBrk="0" hangingPunct="1">
              <a:defRPr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5D9E6825-6159-436F-97B7-849D691F43BE}" type="slidenum">
              <a:rPr lang="en-US" smtClean="0"/>
              <a:pPr/>
              <a:t>6</a:t>
            </a:fld>
            <a:endParaRPr lang="en-US" dirty="0"/>
          </a:p>
        </p:txBody>
      </p:sp>
      <p:sp>
        <p:nvSpPr>
          <p:cNvPr id="7" name="Footer Placeholder 4"/>
          <p:cNvSpPr txBox="1">
            <a:spLocks/>
          </p:cNvSpPr>
          <p:nvPr/>
        </p:nvSpPr>
        <p:spPr>
          <a:xfrm>
            <a:off x="3124200" y="6491127"/>
            <a:ext cx="28956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defPPr>
              <a:defRPr lang="en-US"/>
            </a:defPPr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 b="0" i="0" kern="1200">
                <a:solidFill>
                  <a:srgbClr val="FFFFFF"/>
                </a:solidFill>
                <a:latin typeface="Calibri Light"/>
                <a:ea typeface="+mn-ea"/>
                <a:cs typeface="Calibri Light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/>
              <a:t>© 2018 InterDigital, Inc. All Rights Reserved.</a:t>
            </a:r>
            <a:endParaRPr lang="en-US" dirty="0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457200" y="616601"/>
            <a:ext cx="8229600" cy="650356"/>
          </a:xfrm>
        </p:spPr>
        <p:txBody>
          <a:bodyPr/>
          <a:lstStyle/>
          <a:p>
            <a:r>
              <a:rPr lang="en-US" sz="3200" dirty="0"/>
              <a:t>Experimental results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8B421A37-E144-4697-BB37-4DF7B9097A24}"/>
              </a:ext>
            </a:extLst>
          </p:cNvPr>
          <p:cNvSpPr txBox="1"/>
          <p:nvPr/>
        </p:nvSpPr>
        <p:spPr>
          <a:xfrm>
            <a:off x="2578392" y="1562582"/>
            <a:ext cx="418492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Test 1. Affine sub-block size 4x4 test on CTC sequence</a:t>
            </a:r>
            <a:r>
              <a:rPr lang="en-US" dirty="0"/>
              <a:t> </a:t>
            </a:r>
            <a:endParaRPr lang="en-CA" sz="2000" dirty="0"/>
          </a:p>
        </p:txBody>
      </p:sp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A22EA183-33D2-4774-8807-21B31C1CE92F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72194" y="2251166"/>
          <a:ext cx="7886697" cy="2479086"/>
        </p:xfrm>
        <a:graphic>
          <a:graphicData uri="http://schemas.openxmlformats.org/drawingml/2006/table">
            <a:tbl>
              <a:tblPr firstRow="1" firstCol="1" bandRow="1"/>
              <a:tblGrid>
                <a:gridCol w="758853">
                  <a:extLst>
                    <a:ext uri="{9D8B030D-6E8A-4147-A177-3AD203B41FA5}">
                      <a16:colId xmlns:a16="http://schemas.microsoft.com/office/drawing/2014/main" val="3054846712"/>
                    </a:ext>
                  </a:extLst>
                </a:gridCol>
                <a:gridCol w="547446">
                  <a:extLst>
                    <a:ext uri="{9D8B030D-6E8A-4147-A177-3AD203B41FA5}">
                      <a16:colId xmlns:a16="http://schemas.microsoft.com/office/drawing/2014/main" val="3316847926"/>
                    </a:ext>
                  </a:extLst>
                </a:gridCol>
                <a:gridCol w="732032">
                  <a:extLst>
                    <a:ext uri="{9D8B030D-6E8A-4147-A177-3AD203B41FA5}">
                      <a16:colId xmlns:a16="http://schemas.microsoft.com/office/drawing/2014/main" val="1967601060"/>
                    </a:ext>
                  </a:extLst>
                </a:gridCol>
                <a:gridCol w="730454">
                  <a:extLst>
                    <a:ext uri="{9D8B030D-6E8A-4147-A177-3AD203B41FA5}">
                      <a16:colId xmlns:a16="http://schemas.microsoft.com/office/drawing/2014/main" val="1091949390"/>
                    </a:ext>
                  </a:extLst>
                </a:gridCol>
                <a:gridCol w="732032">
                  <a:extLst>
                    <a:ext uri="{9D8B030D-6E8A-4147-A177-3AD203B41FA5}">
                      <a16:colId xmlns:a16="http://schemas.microsoft.com/office/drawing/2014/main" val="3074514911"/>
                    </a:ext>
                  </a:extLst>
                </a:gridCol>
                <a:gridCol w="730454">
                  <a:extLst>
                    <a:ext uri="{9D8B030D-6E8A-4147-A177-3AD203B41FA5}">
                      <a16:colId xmlns:a16="http://schemas.microsoft.com/office/drawing/2014/main" val="3718663018"/>
                    </a:ext>
                  </a:extLst>
                </a:gridCol>
                <a:gridCol w="732032">
                  <a:extLst>
                    <a:ext uri="{9D8B030D-6E8A-4147-A177-3AD203B41FA5}">
                      <a16:colId xmlns:a16="http://schemas.microsoft.com/office/drawing/2014/main" val="2156670261"/>
                    </a:ext>
                  </a:extLst>
                </a:gridCol>
                <a:gridCol w="730454">
                  <a:extLst>
                    <a:ext uri="{9D8B030D-6E8A-4147-A177-3AD203B41FA5}">
                      <a16:colId xmlns:a16="http://schemas.microsoft.com/office/drawing/2014/main" val="57131154"/>
                    </a:ext>
                  </a:extLst>
                </a:gridCol>
                <a:gridCol w="732032">
                  <a:extLst>
                    <a:ext uri="{9D8B030D-6E8A-4147-A177-3AD203B41FA5}">
                      <a16:colId xmlns:a16="http://schemas.microsoft.com/office/drawing/2014/main" val="2828941205"/>
                    </a:ext>
                  </a:extLst>
                </a:gridCol>
                <a:gridCol w="730454">
                  <a:extLst>
                    <a:ext uri="{9D8B030D-6E8A-4147-A177-3AD203B41FA5}">
                      <a16:colId xmlns:a16="http://schemas.microsoft.com/office/drawing/2014/main" val="4075264867"/>
                    </a:ext>
                  </a:extLst>
                </a:gridCol>
                <a:gridCol w="730454">
                  <a:extLst>
                    <a:ext uri="{9D8B030D-6E8A-4147-A177-3AD203B41FA5}">
                      <a16:colId xmlns:a16="http://schemas.microsoft.com/office/drawing/2014/main" val="3056525174"/>
                    </a:ext>
                  </a:extLst>
                </a:gridCol>
              </a:tblGrid>
              <a:tr h="209981">
                <a:tc>
                  <a:txBody>
                    <a:bodyPr/>
                    <a:lstStyle/>
                    <a:p>
                      <a:endParaRPr lang="en-CA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Random Access Main 10</a:t>
                      </a:r>
                      <a:endParaRPr lang="en-CA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Low delay B Main10 </a:t>
                      </a:r>
                      <a:endParaRPr lang="en-CA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21853319"/>
                  </a:ext>
                </a:extLst>
              </a:tr>
              <a:tr h="209981">
                <a:tc>
                  <a:txBody>
                    <a:bodyPr/>
                    <a:lstStyle/>
                    <a:p>
                      <a:endParaRPr lang="en-CA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 VTM 4.0</a:t>
                      </a:r>
                      <a:endParaRPr lang="en-CA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 VTM 4.0</a:t>
                      </a:r>
                      <a:endParaRPr lang="en-CA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87219216"/>
                  </a:ext>
                </a:extLst>
              </a:tr>
              <a:tr h="209981">
                <a:tc>
                  <a:txBody>
                    <a:bodyPr/>
                    <a:lstStyle/>
                    <a:p>
                      <a:endParaRPr lang="en-CA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en-CA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en-CA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en-CA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en-CA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en-CA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en-CA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en-CA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en-CA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en-CA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en-CA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63327081"/>
                  </a:ext>
                </a:extLst>
              </a:tr>
              <a:tr h="209981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A1</a:t>
                      </a:r>
                      <a:endParaRPr lang="en-CA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-0.15%</a:t>
                      </a:r>
                      <a:endParaRPr lang="en-CA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0.05%</a:t>
                      </a:r>
                      <a:endParaRPr lang="en-CA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0.08%</a:t>
                      </a:r>
                      <a:endParaRPr lang="en-CA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en-CA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CA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CA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CA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CA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CA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CA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24095346"/>
                  </a:ext>
                </a:extLst>
              </a:tr>
              <a:tr h="209981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A2</a:t>
                      </a:r>
                      <a:endParaRPr lang="en-CA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-0.83%</a:t>
                      </a:r>
                      <a:endParaRPr lang="en-CA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0.41%</a:t>
                      </a:r>
                      <a:endParaRPr lang="en-CA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0.27%</a:t>
                      </a:r>
                      <a:endParaRPr lang="en-CA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104%</a:t>
                      </a:r>
                      <a:endParaRPr lang="en-CA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CA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CA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CA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CA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CA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CA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8890320"/>
                  </a:ext>
                </a:extLst>
              </a:tr>
              <a:tr h="209981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B</a:t>
                      </a:r>
                      <a:endParaRPr lang="en-CA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-0.61%</a:t>
                      </a:r>
                      <a:endParaRPr lang="en-CA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-0.27%</a:t>
                      </a:r>
                      <a:endParaRPr lang="en-CA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-0.07%</a:t>
                      </a:r>
                      <a:endParaRPr lang="en-CA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103%</a:t>
                      </a:r>
                      <a:endParaRPr lang="en-CA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CA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  <a:endParaRPr lang="en-CA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  <a:endParaRPr lang="en-CA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  <a:endParaRPr lang="en-CA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  <a:endParaRPr lang="en-CA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#NUM!</a:t>
                      </a:r>
                      <a:endParaRPr lang="en-CA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18544262"/>
                  </a:ext>
                </a:extLst>
              </a:tr>
              <a:tr h="209981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C</a:t>
                      </a:r>
                      <a:endParaRPr lang="en-CA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-0.31%</a:t>
                      </a:r>
                      <a:endParaRPr lang="en-CA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-0.06%</a:t>
                      </a:r>
                      <a:endParaRPr lang="en-CA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-0.18%</a:t>
                      </a:r>
                      <a:endParaRPr lang="en-CA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103%</a:t>
                      </a:r>
                      <a:endParaRPr lang="en-CA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CA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-0.27%</a:t>
                      </a:r>
                      <a:endParaRPr lang="en-CA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-0.02%</a:t>
                      </a:r>
                      <a:endParaRPr lang="en-CA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-0.04%</a:t>
                      </a:r>
                      <a:endParaRPr lang="en-CA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en-CA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CA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5155816"/>
                  </a:ext>
                </a:extLst>
              </a:tr>
              <a:tr h="209981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E</a:t>
                      </a:r>
                      <a:endParaRPr lang="en-CA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CA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CA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CA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CA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CA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-0.45%</a:t>
                      </a:r>
                      <a:endParaRPr lang="en-CA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0.08%</a:t>
                      </a:r>
                      <a:endParaRPr lang="en-CA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-0.40%</a:t>
                      </a:r>
                      <a:endParaRPr lang="en-CA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103%</a:t>
                      </a:r>
                      <a:endParaRPr lang="en-CA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CA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09887115"/>
                  </a:ext>
                </a:extLst>
              </a:tr>
              <a:tr h="209981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Overall </a:t>
                      </a:r>
                      <a:endParaRPr lang="en-CA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-0.48%</a:t>
                      </a:r>
                      <a:endParaRPr lang="en-CA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-0.02%</a:t>
                      </a:r>
                      <a:endParaRPr lang="en-CA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CA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103%</a:t>
                      </a:r>
                      <a:endParaRPr lang="en-CA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CA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  <a:endParaRPr lang="en-CA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  <a:endParaRPr lang="en-CA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  <a:endParaRPr lang="en-CA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  <a:endParaRPr lang="en-CA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#NUM!</a:t>
                      </a:r>
                      <a:endParaRPr lang="en-CA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28935567"/>
                  </a:ext>
                </a:extLst>
              </a:tr>
              <a:tr h="209981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D</a:t>
                      </a:r>
                      <a:endParaRPr lang="en-CA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-0.57%</a:t>
                      </a:r>
                      <a:endParaRPr lang="en-CA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-0.36%</a:t>
                      </a:r>
                      <a:endParaRPr lang="en-CA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-0.31%</a:t>
                      </a:r>
                      <a:endParaRPr lang="en-CA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en-CA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CA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-0.51%</a:t>
                      </a:r>
                      <a:endParaRPr lang="en-CA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-0.61%</a:t>
                      </a:r>
                      <a:endParaRPr lang="en-CA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-1.21%</a:t>
                      </a:r>
                      <a:endParaRPr lang="en-CA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en-CA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en-CA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5513187"/>
                  </a:ext>
                </a:extLst>
              </a:tr>
              <a:tr h="209981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F</a:t>
                      </a:r>
                      <a:endParaRPr lang="en-CA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-0.88%</a:t>
                      </a:r>
                      <a:endParaRPr lang="en-CA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-0.37%</a:t>
                      </a:r>
                      <a:endParaRPr lang="en-CA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-0.44%</a:t>
                      </a:r>
                      <a:endParaRPr lang="en-CA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103%</a:t>
                      </a:r>
                      <a:endParaRPr lang="en-CA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CA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-1.40%</a:t>
                      </a:r>
                      <a:endParaRPr lang="en-CA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-1.13%</a:t>
                      </a:r>
                      <a:endParaRPr lang="en-CA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-0.87%</a:t>
                      </a:r>
                      <a:endParaRPr lang="en-CA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en-CA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CA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53630916"/>
                  </a:ext>
                </a:extLst>
              </a:tr>
            </a:tbl>
          </a:graphicData>
        </a:graphic>
      </p:graphicFrame>
      <p:sp>
        <p:nvSpPr>
          <p:cNvPr id="10" name="TextBox 9">
            <a:extLst>
              <a:ext uri="{FF2B5EF4-FFF2-40B4-BE49-F238E27FC236}">
                <a16:creationId xmlns:a16="http://schemas.microsoft.com/office/drawing/2014/main" id="{F779197E-4D92-4462-AD1A-012099D290BF}"/>
              </a:ext>
            </a:extLst>
          </p:cNvPr>
          <p:cNvSpPr txBox="1"/>
          <p:nvPr/>
        </p:nvSpPr>
        <p:spPr>
          <a:xfrm>
            <a:off x="2253768" y="5287487"/>
            <a:ext cx="414485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err="1"/>
              <a:t>CatRobot</a:t>
            </a:r>
            <a:r>
              <a:rPr lang="en-US" sz="2000" dirty="0"/>
              <a:t> -1.49%, Cactus -2.05%, </a:t>
            </a:r>
            <a:r>
              <a:rPr lang="en-US" sz="2000" dirty="0" err="1"/>
              <a:t>BQSquare</a:t>
            </a:r>
            <a:r>
              <a:rPr lang="en-US" sz="2000" dirty="0"/>
              <a:t> -1.22%, </a:t>
            </a:r>
            <a:r>
              <a:rPr lang="en-US" sz="2000" dirty="0" err="1"/>
              <a:t>SlideShow</a:t>
            </a:r>
            <a:r>
              <a:rPr lang="en-US" sz="2000" dirty="0"/>
              <a:t> -2.98% </a:t>
            </a:r>
            <a:endParaRPr lang="en-CA" sz="2000" dirty="0"/>
          </a:p>
        </p:txBody>
      </p:sp>
    </p:spTree>
    <p:extLst>
      <p:ext uri="{BB962C8B-B14F-4D97-AF65-F5344CB8AC3E}">
        <p14:creationId xmlns:p14="http://schemas.microsoft.com/office/powerpoint/2010/main" val="4053756713"/>
      </p:ext>
    </p:extLst>
  </p:cSld>
  <p:clrMapOvr>
    <a:masterClrMapping/>
  </p:clrMapOvr>
  <p:transition spd="slow">
    <p:push dir="u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© 2018 InterDigital, Inc. All Rights Reserved.</a:t>
            </a:r>
            <a:endParaRPr lang="en-US" dirty="0"/>
          </a:p>
        </p:txBody>
      </p:sp>
      <p:sp>
        <p:nvSpPr>
          <p:cNvPr id="6" name="Slide Number Placeholder 3"/>
          <p:cNvSpPr txBox="1">
            <a:spLocks/>
          </p:cNvSpPr>
          <p:nvPr/>
        </p:nvSpPr>
        <p:spPr>
          <a:xfrm>
            <a:off x="628650" y="6492875"/>
            <a:ext cx="20574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defPPr>
              <a:defRPr lang="en-US"/>
            </a:defPPr>
            <a:lvl1pPr marL="0" algn="l" defTabSz="685800" rtl="0" eaLnBrk="1" latinLnBrk="0" hangingPunct="1">
              <a:defRPr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5D9E6825-6159-436F-97B7-849D691F43BE}" type="slidenum">
              <a:rPr lang="en-US" smtClean="0"/>
              <a:pPr/>
              <a:t>7</a:t>
            </a:fld>
            <a:endParaRPr lang="en-US" dirty="0"/>
          </a:p>
        </p:txBody>
      </p:sp>
      <p:sp>
        <p:nvSpPr>
          <p:cNvPr id="7" name="Footer Placeholder 4"/>
          <p:cNvSpPr txBox="1">
            <a:spLocks/>
          </p:cNvSpPr>
          <p:nvPr/>
        </p:nvSpPr>
        <p:spPr>
          <a:xfrm>
            <a:off x="3124200" y="6491127"/>
            <a:ext cx="28956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defPPr>
              <a:defRPr lang="en-US"/>
            </a:defPPr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 b="0" i="0" kern="1200">
                <a:solidFill>
                  <a:srgbClr val="FFFFFF"/>
                </a:solidFill>
                <a:latin typeface="Calibri Light"/>
                <a:ea typeface="+mn-ea"/>
                <a:cs typeface="Calibri Light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/>
              <a:t>© 2018 InterDigital, Inc. All Rights Reserved.</a:t>
            </a:r>
            <a:endParaRPr lang="en-US" dirty="0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457200" y="616601"/>
            <a:ext cx="8229600" cy="650356"/>
          </a:xfrm>
        </p:spPr>
        <p:txBody>
          <a:bodyPr/>
          <a:lstStyle/>
          <a:p>
            <a:r>
              <a:rPr lang="en-US" sz="3200" dirty="0"/>
              <a:t>Experimental results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A9AD9189-FD13-408E-87CE-3C2DF73BDEC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97548173"/>
              </p:ext>
            </p:extLst>
          </p:nvPr>
        </p:nvGraphicFramePr>
        <p:xfrm>
          <a:off x="628650" y="2333898"/>
          <a:ext cx="7886698" cy="2957632"/>
        </p:xfrm>
        <a:graphic>
          <a:graphicData uri="http://schemas.openxmlformats.org/drawingml/2006/table">
            <a:tbl>
              <a:tblPr firstRow="1" firstCol="1" bandRow="1"/>
              <a:tblGrid>
                <a:gridCol w="894531">
                  <a:extLst>
                    <a:ext uri="{9D8B030D-6E8A-4147-A177-3AD203B41FA5}">
                      <a16:colId xmlns:a16="http://schemas.microsoft.com/office/drawing/2014/main" val="4242092742"/>
                    </a:ext>
                  </a:extLst>
                </a:gridCol>
                <a:gridCol w="649994">
                  <a:extLst>
                    <a:ext uri="{9D8B030D-6E8A-4147-A177-3AD203B41FA5}">
                      <a16:colId xmlns:a16="http://schemas.microsoft.com/office/drawing/2014/main" val="918606779"/>
                    </a:ext>
                  </a:extLst>
                </a:gridCol>
                <a:gridCol w="649994">
                  <a:extLst>
                    <a:ext uri="{9D8B030D-6E8A-4147-A177-3AD203B41FA5}">
                      <a16:colId xmlns:a16="http://schemas.microsoft.com/office/drawing/2014/main" val="17570197"/>
                    </a:ext>
                  </a:extLst>
                </a:gridCol>
                <a:gridCol w="649994">
                  <a:extLst>
                    <a:ext uri="{9D8B030D-6E8A-4147-A177-3AD203B41FA5}">
                      <a16:colId xmlns:a16="http://schemas.microsoft.com/office/drawing/2014/main" val="2741050027"/>
                    </a:ext>
                  </a:extLst>
                </a:gridCol>
                <a:gridCol w="530092">
                  <a:extLst>
                    <a:ext uri="{9D8B030D-6E8A-4147-A177-3AD203B41FA5}">
                      <a16:colId xmlns:a16="http://schemas.microsoft.com/office/drawing/2014/main" val="2274668657"/>
                    </a:ext>
                  </a:extLst>
                </a:gridCol>
                <a:gridCol w="530092">
                  <a:extLst>
                    <a:ext uri="{9D8B030D-6E8A-4147-A177-3AD203B41FA5}">
                      <a16:colId xmlns:a16="http://schemas.microsoft.com/office/drawing/2014/main" val="35167835"/>
                    </a:ext>
                  </a:extLst>
                </a:gridCol>
                <a:gridCol w="720988">
                  <a:extLst>
                    <a:ext uri="{9D8B030D-6E8A-4147-A177-3AD203B41FA5}">
                      <a16:colId xmlns:a16="http://schemas.microsoft.com/office/drawing/2014/main" val="2199720449"/>
                    </a:ext>
                  </a:extLst>
                </a:gridCol>
                <a:gridCol w="720988">
                  <a:extLst>
                    <a:ext uri="{9D8B030D-6E8A-4147-A177-3AD203B41FA5}">
                      <a16:colId xmlns:a16="http://schemas.microsoft.com/office/drawing/2014/main" val="1917270092"/>
                    </a:ext>
                  </a:extLst>
                </a:gridCol>
                <a:gridCol w="1105936">
                  <a:extLst>
                    <a:ext uri="{9D8B030D-6E8A-4147-A177-3AD203B41FA5}">
                      <a16:colId xmlns:a16="http://schemas.microsoft.com/office/drawing/2014/main" val="1365889280"/>
                    </a:ext>
                  </a:extLst>
                </a:gridCol>
                <a:gridCol w="720988">
                  <a:extLst>
                    <a:ext uri="{9D8B030D-6E8A-4147-A177-3AD203B41FA5}">
                      <a16:colId xmlns:a16="http://schemas.microsoft.com/office/drawing/2014/main" val="2162344545"/>
                    </a:ext>
                  </a:extLst>
                </a:gridCol>
                <a:gridCol w="713101">
                  <a:extLst>
                    <a:ext uri="{9D8B030D-6E8A-4147-A177-3AD203B41FA5}">
                      <a16:colId xmlns:a16="http://schemas.microsoft.com/office/drawing/2014/main" val="2262563672"/>
                    </a:ext>
                  </a:extLst>
                </a:gridCol>
              </a:tblGrid>
              <a:tr h="232544">
                <a:tc>
                  <a:txBody>
                    <a:bodyPr/>
                    <a:lstStyle/>
                    <a:p>
                      <a:endParaRPr lang="en-CA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2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Random Access Main 10</a:t>
                      </a:r>
                      <a:endParaRPr lang="en-CA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Low delay B Main10 </a:t>
                      </a:r>
                      <a:endParaRPr lang="en-CA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07386806"/>
                  </a:ext>
                </a:extLst>
              </a:tr>
              <a:tr h="232544">
                <a:tc>
                  <a:txBody>
                    <a:bodyPr/>
                    <a:lstStyle/>
                    <a:p>
                      <a:endParaRPr lang="en-CA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 VTM 4.0</a:t>
                      </a:r>
                      <a:endParaRPr lang="en-CA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 VTM 4.0</a:t>
                      </a:r>
                      <a:endParaRPr lang="en-CA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36020116"/>
                  </a:ext>
                </a:extLst>
              </a:tr>
              <a:tr h="232544">
                <a:tc>
                  <a:txBody>
                    <a:bodyPr/>
                    <a:lstStyle/>
                    <a:p>
                      <a:endParaRPr lang="en-CA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en-CA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en-CA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en-CA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en-CA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en-CA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en-CA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en-CA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en-CA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en-CA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en-CA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08381786"/>
                  </a:ext>
                </a:extLst>
              </a:tr>
              <a:tr h="232544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A1</a:t>
                      </a:r>
                      <a:endParaRPr lang="en-CA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-0.13%</a:t>
                      </a:r>
                      <a:endParaRPr lang="en-CA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0.08%</a:t>
                      </a:r>
                      <a:endParaRPr lang="en-CA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0.15%</a:t>
                      </a:r>
                      <a:endParaRPr lang="en-CA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en-CA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CA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CA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CA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CA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CA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CA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28621131"/>
                  </a:ext>
                </a:extLst>
              </a:tr>
              <a:tr h="232544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A2</a:t>
                      </a:r>
                      <a:endParaRPr lang="en-CA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-0.53%</a:t>
                      </a:r>
                      <a:endParaRPr lang="en-CA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0.65%</a:t>
                      </a:r>
                      <a:endParaRPr lang="en-CA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0.58%</a:t>
                      </a:r>
                      <a:endParaRPr lang="en-CA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en-CA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CA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CA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CA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CA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CA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CA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63105900"/>
                  </a:ext>
                </a:extLst>
              </a:tr>
              <a:tr h="232544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B</a:t>
                      </a:r>
                      <a:endParaRPr lang="en-CA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-0.46%</a:t>
                      </a:r>
                      <a:endParaRPr lang="en-CA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-0.10%</a:t>
                      </a:r>
                      <a:endParaRPr lang="en-CA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-0.07%</a:t>
                      </a:r>
                      <a:endParaRPr lang="en-CA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en-CA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CA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  <a:endParaRPr lang="en-CA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  <a:endParaRPr lang="en-CA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  <a:endParaRPr lang="en-CA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  <a:endParaRPr lang="en-CA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#NUM!</a:t>
                      </a:r>
                      <a:endParaRPr lang="en-CA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65950632"/>
                  </a:ext>
                </a:extLst>
              </a:tr>
              <a:tr h="232544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C</a:t>
                      </a:r>
                      <a:endParaRPr lang="en-CA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-0.18%</a:t>
                      </a:r>
                      <a:endParaRPr lang="en-CA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0.01%</a:t>
                      </a:r>
                      <a:endParaRPr lang="en-CA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0.08%</a:t>
                      </a:r>
                      <a:endParaRPr lang="en-CA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en-CA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CA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-0.15%</a:t>
                      </a:r>
                      <a:endParaRPr lang="en-CA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0.12%</a:t>
                      </a:r>
                      <a:endParaRPr lang="en-CA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-0.07%</a:t>
                      </a:r>
                      <a:endParaRPr lang="en-CA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CA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95%</a:t>
                      </a:r>
                      <a:endParaRPr lang="en-CA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63089889"/>
                  </a:ext>
                </a:extLst>
              </a:tr>
              <a:tr h="232544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E</a:t>
                      </a:r>
                      <a:endParaRPr lang="en-CA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CA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CA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CA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CA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CA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-0.27%</a:t>
                      </a:r>
                      <a:endParaRPr lang="en-CA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0.05%</a:t>
                      </a:r>
                      <a:endParaRPr lang="en-CA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0.19%</a:t>
                      </a:r>
                      <a:endParaRPr lang="en-CA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en-CA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97%</a:t>
                      </a:r>
                      <a:endParaRPr lang="en-CA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77730188"/>
                  </a:ext>
                </a:extLst>
              </a:tr>
              <a:tr h="232544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Overall </a:t>
                      </a:r>
                      <a:endParaRPr lang="en-CA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-0.33%</a:t>
                      </a:r>
                      <a:endParaRPr lang="en-CA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0.12%</a:t>
                      </a:r>
                      <a:endParaRPr lang="en-CA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0.15%</a:t>
                      </a:r>
                      <a:endParaRPr lang="en-CA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en-CA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CA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  <a:endParaRPr lang="en-CA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  <a:endParaRPr lang="en-CA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  <a:endParaRPr lang="en-CA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  <a:endParaRPr lang="en-CA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#NUM!</a:t>
                      </a:r>
                      <a:endParaRPr lang="en-CA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16210860"/>
                  </a:ext>
                </a:extLst>
              </a:tr>
              <a:tr h="232544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D</a:t>
                      </a:r>
                      <a:endParaRPr lang="en-CA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-0.35%</a:t>
                      </a:r>
                      <a:endParaRPr lang="en-CA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0.02%</a:t>
                      </a:r>
                      <a:endParaRPr lang="en-CA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-0.11%</a:t>
                      </a:r>
                      <a:endParaRPr lang="en-CA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CA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CA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-0.14%</a:t>
                      </a:r>
                      <a:endParaRPr lang="en-CA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-0.29%</a:t>
                      </a:r>
                      <a:endParaRPr lang="en-CA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-0.96%</a:t>
                      </a:r>
                      <a:endParaRPr lang="en-CA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en-CA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CA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27052363"/>
                  </a:ext>
                </a:extLst>
              </a:tr>
              <a:tr h="232544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F</a:t>
                      </a:r>
                      <a:endParaRPr lang="en-CA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-0.62%</a:t>
                      </a:r>
                      <a:endParaRPr lang="en-CA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-0.14%</a:t>
                      </a:r>
                      <a:endParaRPr lang="en-CA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-0.13%</a:t>
                      </a:r>
                      <a:endParaRPr lang="en-CA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en-CA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CA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  <a:endParaRPr lang="en-CA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  <a:endParaRPr lang="en-CA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  <a:endParaRPr lang="en-CA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  <a:endParaRPr lang="en-CA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#NUM!</a:t>
                      </a:r>
                      <a:endParaRPr lang="en-CA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80657028"/>
                  </a:ext>
                </a:extLst>
              </a:tr>
            </a:tbl>
          </a:graphicData>
        </a:graphic>
      </p:graphicFrame>
      <p:sp>
        <p:nvSpPr>
          <p:cNvPr id="10" name="Rectangle 9">
            <a:extLst>
              <a:ext uri="{FF2B5EF4-FFF2-40B4-BE49-F238E27FC236}">
                <a16:creationId xmlns:a16="http://schemas.microsoft.com/office/drawing/2014/main" id="{79C48A7A-C14C-44A4-9F85-252955E7F74A}"/>
              </a:ext>
            </a:extLst>
          </p:cNvPr>
          <p:cNvSpPr/>
          <p:nvPr/>
        </p:nvSpPr>
        <p:spPr>
          <a:xfrm>
            <a:off x="2181495" y="1438669"/>
            <a:ext cx="5303521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>
                <a:latin typeface="Times New Roman Bold" panose="020208030705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Test 2. Affine sub-block size 4x4 for </a:t>
            </a:r>
            <a:r>
              <a:rPr lang="en-US" dirty="0" err="1">
                <a:latin typeface="Times New Roman Bold" panose="020208030705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uni</a:t>
            </a:r>
            <a:r>
              <a:rPr lang="en-US" dirty="0">
                <a:latin typeface="Times New Roman Bold" panose="020208030705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-prediction and 8x8 for bi-prediction</a:t>
            </a:r>
            <a:endParaRPr lang="en-CA" sz="2000" dirty="0"/>
          </a:p>
          <a:p>
            <a:pPr algn="ctr"/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335876205"/>
      </p:ext>
    </p:extLst>
  </p:cSld>
  <p:clrMapOvr>
    <a:masterClrMapping/>
  </p:clrMapOvr>
  <p:transition spd="slow">
    <p:push dir="u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© 2018 InterDigital, Inc. All Rights Reserved.</a:t>
            </a:r>
            <a:endParaRPr lang="en-US" dirty="0"/>
          </a:p>
        </p:txBody>
      </p:sp>
      <p:sp>
        <p:nvSpPr>
          <p:cNvPr id="6" name="Slide Number Placeholder 3"/>
          <p:cNvSpPr txBox="1">
            <a:spLocks/>
          </p:cNvSpPr>
          <p:nvPr/>
        </p:nvSpPr>
        <p:spPr>
          <a:xfrm>
            <a:off x="628650" y="6492875"/>
            <a:ext cx="20574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defPPr>
              <a:defRPr lang="en-US"/>
            </a:defPPr>
            <a:lvl1pPr marL="0" algn="l" defTabSz="685800" rtl="0" eaLnBrk="1" latinLnBrk="0" hangingPunct="1">
              <a:defRPr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5D9E6825-6159-436F-97B7-849D691F43BE}" type="slidenum">
              <a:rPr lang="en-US" smtClean="0"/>
              <a:pPr/>
              <a:t>8</a:t>
            </a:fld>
            <a:endParaRPr lang="en-US" dirty="0"/>
          </a:p>
        </p:txBody>
      </p:sp>
      <p:sp>
        <p:nvSpPr>
          <p:cNvPr id="7" name="Footer Placeholder 4"/>
          <p:cNvSpPr txBox="1">
            <a:spLocks/>
          </p:cNvSpPr>
          <p:nvPr/>
        </p:nvSpPr>
        <p:spPr>
          <a:xfrm>
            <a:off x="3124200" y="6491127"/>
            <a:ext cx="28956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defPPr>
              <a:defRPr lang="en-US"/>
            </a:defPPr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 b="0" i="0" kern="1200">
                <a:solidFill>
                  <a:srgbClr val="FFFFFF"/>
                </a:solidFill>
                <a:latin typeface="Calibri Light"/>
                <a:ea typeface="+mn-ea"/>
                <a:cs typeface="Calibri Light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/>
              <a:t>© 2018 InterDigital, Inc. All Rights Reserved.</a:t>
            </a:r>
            <a:endParaRPr lang="en-US" dirty="0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457200" y="616601"/>
            <a:ext cx="8229600" cy="650356"/>
          </a:xfrm>
        </p:spPr>
        <p:txBody>
          <a:bodyPr/>
          <a:lstStyle/>
          <a:p>
            <a:r>
              <a:rPr lang="en-US" sz="3200" dirty="0"/>
              <a:t>Experimental results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A9AD9189-FD13-408E-87CE-3C2DF73BDEC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62556053"/>
              </p:ext>
            </p:extLst>
          </p:nvPr>
        </p:nvGraphicFramePr>
        <p:xfrm>
          <a:off x="679270" y="2390504"/>
          <a:ext cx="7445832" cy="2325440"/>
        </p:xfrm>
        <a:graphic>
          <a:graphicData uri="http://schemas.openxmlformats.org/drawingml/2006/table">
            <a:tbl>
              <a:tblPr firstRow="1" firstCol="1" bandRow="1"/>
              <a:tblGrid>
                <a:gridCol w="1458684">
                  <a:extLst>
                    <a:ext uri="{9D8B030D-6E8A-4147-A177-3AD203B41FA5}">
                      <a16:colId xmlns:a16="http://schemas.microsoft.com/office/drawing/2014/main" val="4242092742"/>
                    </a:ext>
                  </a:extLst>
                </a:gridCol>
                <a:gridCol w="997858">
                  <a:extLst>
                    <a:ext uri="{9D8B030D-6E8A-4147-A177-3AD203B41FA5}">
                      <a16:colId xmlns:a16="http://schemas.microsoft.com/office/drawing/2014/main" val="918606779"/>
                    </a:ext>
                  </a:extLst>
                </a:gridCol>
                <a:gridCol w="997858">
                  <a:extLst>
                    <a:ext uri="{9D8B030D-6E8A-4147-A177-3AD203B41FA5}">
                      <a16:colId xmlns:a16="http://schemas.microsoft.com/office/drawing/2014/main" val="17570197"/>
                    </a:ext>
                  </a:extLst>
                </a:gridCol>
                <a:gridCol w="997858">
                  <a:extLst>
                    <a:ext uri="{9D8B030D-6E8A-4147-A177-3AD203B41FA5}">
                      <a16:colId xmlns:a16="http://schemas.microsoft.com/office/drawing/2014/main" val="2741050027"/>
                    </a:ext>
                  </a:extLst>
                </a:gridCol>
                <a:gridCol w="997858">
                  <a:extLst>
                    <a:ext uri="{9D8B030D-6E8A-4147-A177-3AD203B41FA5}">
                      <a16:colId xmlns:a16="http://schemas.microsoft.com/office/drawing/2014/main" val="2199720449"/>
                    </a:ext>
                  </a:extLst>
                </a:gridCol>
                <a:gridCol w="997858">
                  <a:extLst>
                    <a:ext uri="{9D8B030D-6E8A-4147-A177-3AD203B41FA5}">
                      <a16:colId xmlns:a16="http://schemas.microsoft.com/office/drawing/2014/main" val="1917270092"/>
                    </a:ext>
                  </a:extLst>
                </a:gridCol>
                <a:gridCol w="997858">
                  <a:extLst>
                    <a:ext uri="{9D8B030D-6E8A-4147-A177-3AD203B41FA5}">
                      <a16:colId xmlns:a16="http://schemas.microsoft.com/office/drawing/2014/main" val="1365889280"/>
                    </a:ext>
                  </a:extLst>
                </a:gridCol>
              </a:tblGrid>
              <a:tr h="232544">
                <a:tc>
                  <a:txBody>
                    <a:bodyPr/>
                    <a:lstStyle/>
                    <a:p>
                      <a:endParaRPr lang="en-CA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2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Random Access Main 10</a:t>
                      </a:r>
                      <a:endParaRPr lang="en-CA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Low delay B Main10 </a:t>
                      </a:r>
                      <a:endParaRPr lang="en-CA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07386806"/>
                  </a:ext>
                </a:extLst>
              </a:tr>
              <a:tr h="232544">
                <a:tc>
                  <a:txBody>
                    <a:bodyPr/>
                    <a:lstStyle/>
                    <a:p>
                      <a:endParaRPr lang="en-CA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2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 VTM 4.0</a:t>
                      </a:r>
                      <a:endParaRPr lang="en-CA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2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 VTM 4.0</a:t>
                      </a:r>
                      <a:endParaRPr lang="en-CA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36020116"/>
                  </a:ext>
                </a:extLst>
              </a:tr>
              <a:tr h="232544">
                <a:tc>
                  <a:txBody>
                    <a:bodyPr/>
                    <a:lstStyle/>
                    <a:p>
                      <a:endParaRPr lang="en-CA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en-CA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en-CA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en-CA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en-CA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en-CA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en-CA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08381786"/>
                  </a:ext>
                </a:extLst>
              </a:tr>
              <a:tr h="232544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BlueSkyPart</a:t>
                      </a:r>
                      <a:endParaRPr lang="en-CA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-1.68%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-0.74%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-0.65%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-1.66%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-0.75%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-0.65%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28621131"/>
                  </a:ext>
                </a:extLst>
              </a:tr>
              <a:tr h="232544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JetParts</a:t>
                      </a:r>
                      <a:endParaRPr lang="en-CA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-0.39%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-0.05%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-0.20%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-0.36%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-0.08%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-0.24%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63105900"/>
                  </a:ext>
                </a:extLst>
              </a:tr>
              <a:tr h="232544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ShieldsPart</a:t>
                      </a:r>
                      <a:endParaRPr lang="en-CA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-1.01%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-0.37%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-0.39%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-1.02%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-0.36%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-0.37%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65950632"/>
                  </a:ext>
                </a:extLst>
              </a:tr>
              <a:tr h="232544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SpincalendarPart</a:t>
                      </a:r>
                      <a:endParaRPr lang="en-CA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-2.59%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-1.55%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-1.83%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-2.62%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-1.49%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-1.83%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63089889"/>
                  </a:ext>
                </a:extLst>
              </a:tr>
              <a:tr h="232544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StationKtaPart</a:t>
                      </a:r>
                      <a:endParaRPr lang="en-CA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-2.30%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-0.46%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-0.08%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-2.06%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-0.47%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-0.10%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96555475"/>
                  </a:ext>
                </a:extLst>
              </a:tr>
              <a:tr h="232544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TractorPart</a:t>
                      </a:r>
                      <a:endParaRPr lang="en-CA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-2.62%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-0.25%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-0.34%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-2.55%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-0.28%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-0.36%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77730188"/>
                  </a:ext>
                </a:extLst>
              </a:tr>
              <a:tr h="232544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2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Overall </a:t>
                      </a:r>
                      <a:endParaRPr lang="en-CA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-1.77%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-0.57%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-0.58%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-1.02%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-0.40%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-0.42%</a:t>
                      </a:r>
                      <a:endParaRPr lang="en-CA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16210860"/>
                  </a:ext>
                </a:extLst>
              </a:tr>
            </a:tbl>
          </a:graphicData>
        </a:graphic>
      </p:graphicFrame>
      <p:sp>
        <p:nvSpPr>
          <p:cNvPr id="10" name="Rectangle 9">
            <a:extLst>
              <a:ext uri="{FF2B5EF4-FFF2-40B4-BE49-F238E27FC236}">
                <a16:creationId xmlns:a16="http://schemas.microsoft.com/office/drawing/2014/main" id="{79C48A7A-C14C-44A4-9F85-252955E7F74A}"/>
              </a:ext>
            </a:extLst>
          </p:cNvPr>
          <p:cNvSpPr/>
          <p:nvPr/>
        </p:nvSpPr>
        <p:spPr>
          <a:xfrm>
            <a:off x="2285999" y="1538817"/>
            <a:ext cx="4572000" cy="30777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n-US" b="1" dirty="0"/>
              <a:t>Test 3. Affine Sequences using Test 1 condition</a:t>
            </a:r>
          </a:p>
        </p:txBody>
      </p:sp>
    </p:spTree>
    <p:extLst>
      <p:ext uri="{BB962C8B-B14F-4D97-AF65-F5344CB8AC3E}">
        <p14:creationId xmlns:p14="http://schemas.microsoft.com/office/powerpoint/2010/main" val="1778975868"/>
      </p:ext>
    </p:extLst>
  </p:cSld>
  <p:clrMapOvr>
    <a:masterClrMapping/>
  </p:clrMapOvr>
  <p:transition spd="slow">
    <p:push dir="u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© 2018 InterDigital, Inc. All Rights Reserved.</a:t>
            </a:r>
            <a:endParaRPr lang="en-US" dirty="0"/>
          </a:p>
        </p:txBody>
      </p:sp>
      <p:sp>
        <p:nvSpPr>
          <p:cNvPr id="6" name="Slide Number Placeholder 3"/>
          <p:cNvSpPr txBox="1">
            <a:spLocks/>
          </p:cNvSpPr>
          <p:nvPr/>
        </p:nvSpPr>
        <p:spPr>
          <a:xfrm>
            <a:off x="628650" y="6492875"/>
            <a:ext cx="20574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defPPr>
              <a:defRPr lang="en-US"/>
            </a:defPPr>
            <a:lvl1pPr marL="0" algn="l" defTabSz="685800" rtl="0" eaLnBrk="1" latinLnBrk="0" hangingPunct="1">
              <a:defRPr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5D9E6825-6159-436F-97B7-849D691F43BE}" type="slidenum">
              <a:rPr lang="en-US" smtClean="0"/>
              <a:pPr/>
              <a:t>9</a:t>
            </a:fld>
            <a:endParaRPr lang="en-US" dirty="0"/>
          </a:p>
        </p:txBody>
      </p:sp>
      <p:sp>
        <p:nvSpPr>
          <p:cNvPr id="7" name="Footer Placeholder 4"/>
          <p:cNvSpPr txBox="1">
            <a:spLocks/>
          </p:cNvSpPr>
          <p:nvPr/>
        </p:nvSpPr>
        <p:spPr>
          <a:xfrm>
            <a:off x="3124200" y="6491127"/>
            <a:ext cx="28956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defPPr>
              <a:defRPr lang="en-US"/>
            </a:defPPr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 b="0" i="0" kern="1200">
                <a:solidFill>
                  <a:srgbClr val="FFFFFF"/>
                </a:solidFill>
                <a:latin typeface="Calibri Light"/>
                <a:ea typeface="+mn-ea"/>
                <a:cs typeface="Calibri Light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/>
              <a:t>© 2018 InterDigital, Inc. All Rights Reserved.</a:t>
            </a:r>
            <a:endParaRPr lang="en-US" dirty="0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457200" y="616601"/>
            <a:ext cx="8229600" cy="650356"/>
          </a:xfrm>
        </p:spPr>
        <p:txBody>
          <a:bodyPr/>
          <a:lstStyle/>
          <a:p>
            <a:r>
              <a:rPr lang="en-US" sz="3200" dirty="0"/>
              <a:t>Experimental results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A9AD9189-FD13-408E-87CE-3C2DF73BDEC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96623775"/>
              </p:ext>
            </p:extLst>
          </p:nvPr>
        </p:nvGraphicFramePr>
        <p:xfrm>
          <a:off x="628650" y="2333898"/>
          <a:ext cx="7886698" cy="2591872"/>
        </p:xfrm>
        <a:graphic>
          <a:graphicData uri="http://schemas.openxmlformats.org/drawingml/2006/table">
            <a:tbl>
              <a:tblPr firstRow="1" firstCol="1" bandRow="1"/>
              <a:tblGrid>
                <a:gridCol w="894531">
                  <a:extLst>
                    <a:ext uri="{9D8B030D-6E8A-4147-A177-3AD203B41FA5}">
                      <a16:colId xmlns:a16="http://schemas.microsoft.com/office/drawing/2014/main" val="4242092742"/>
                    </a:ext>
                  </a:extLst>
                </a:gridCol>
                <a:gridCol w="649994">
                  <a:extLst>
                    <a:ext uri="{9D8B030D-6E8A-4147-A177-3AD203B41FA5}">
                      <a16:colId xmlns:a16="http://schemas.microsoft.com/office/drawing/2014/main" val="918606779"/>
                    </a:ext>
                  </a:extLst>
                </a:gridCol>
                <a:gridCol w="649994">
                  <a:extLst>
                    <a:ext uri="{9D8B030D-6E8A-4147-A177-3AD203B41FA5}">
                      <a16:colId xmlns:a16="http://schemas.microsoft.com/office/drawing/2014/main" val="17570197"/>
                    </a:ext>
                  </a:extLst>
                </a:gridCol>
                <a:gridCol w="649994">
                  <a:extLst>
                    <a:ext uri="{9D8B030D-6E8A-4147-A177-3AD203B41FA5}">
                      <a16:colId xmlns:a16="http://schemas.microsoft.com/office/drawing/2014/main" val="2741050027"/>
                    </a:ext>
                  </a:extLst>
                </a:gridCol>
                <a:gridCol w="530092">
                  <a:extLst>
                    <a:ext uri="{9D8B030D-6E8A-4147-A177-3AD203B41FA5}">
                      <a16:colId xmlns:a16="http://schemas.microsoft.com/office/drawing/2014/main" val="2274668657"/>
                    </a:ext>
                  </a:extLst>
                </a:gridCol>
                <a:gridCol w="530092">
                  <a:extLst>
                    <a:ext uri="{9D8B030D-6E8A-4147-A177-3AD203B41FA5}">
                      <a16:colId xmlns:a16="http://schemas.microsoft.com/office/drawing/2014/main" val="35167835"/>
                    </a:ext>
                  </a:extLst>
                </a:gridCol>
                <a:gridCol w="720988">
                  <a:extLst>
                    <a:ext uri="{9D8B030D-6E8A-4147-A177-3AD203B41FA5}">
                      <a16:colId xmlns:a16="http://schemas.microsoft.com/office/drawing/2014/main" val="2199720449"/>
                    </a:ext>
                  </a:extLst>
                </a:gridCol>
                <a:gridCol w="720988">
                  <a:extLst>
                    <a:ext uri="{9D8B030D-6E8A-4147-A177-3AD203B41FA5}">
                      <a16:colId xmlns:a16="http://schemas.microsoft.com/office/drawing/2014/main" val="1917270092"/>
                    </a:ext>
                  </a:extLst>
                </a:gridCol>
                <a:gridCol w="1105936">
                  <a:extLst>
                    <a:ext uri="{9D8B030D-6E8A-4147-A177-3AD203B41FA5}">
                      <a16:colId xmlns:a16="http://schemas.microsoft.com/office/drawing/2014/main" val="1365889280"/>
                    </a:ext>
                  </a:extLst>
                </a:gridCol>
                <a:gridCol w="720988">
                  <a:extLst>
                    <a:ext uri="{9D8B030D-6E8A-4147-A177-3AD203B41FA5}">
                      <a16:colId xmlns:a16="http://schemas.microsoft.com/office/drawing/2014/main" val="2162344545"/>
                    </a:ext>
                  </a:extLst>
                </a:gridCol>
                <a:gridCol w="713101">
                  <a:extLst>
                    <a:ext uri="{9D8B030D-6E8A-4147-A177-3AD203B41FA5}">
                      <a16:colId xmlns:a16="http://schemas.microsoft.com/office/drawing/2014/main" val="2262563672"/>
                    </a:ext>
                  </a:extLst>
                </a:gridCol>
              </a:tblGrid>
              <a:tr h="232544">
                <a:tc>
                  <a:txBody>
                    <a:bodyPr/>
                    <a:lstStyle/>
                    <a:p>
                      <a:endParaRPr lang="en-CA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2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Random Access Main 10</a:t>
                      </a:r>
                      <a:endParaRPr lang="en-CA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Low delay B Main10 </a:t>
                      </a:r>
                      <a:endParaRPr lang="en-CA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07386806"/>
                  </a:ext>
                </a:extLst>
              </a:tr>
              <a:tr h="232544">
                <a:tc>
                  <a:txBody>
                    <a:bodyPr/>
                    <a:lstStyle/>
                    <a:p>
                      <a:endParaRPr lang="en-CA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 VTM 4.0</a:t>
                      </a:r>
                      <a:endParaRPr lang="en-CA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 VTM 4.0</a:t>
                      </a:r>
                      <a:endParaRPr lang="en-CA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36020116"/>
                  </a:ext>
                </a:extLst>
              </a:tr>
              <a:tr h="232544">
                <a:tc>
                  <a:txBody>
                    <a:bodyPr/>
                    <a:lstStyle/>
                    <a:p>
                      <a:endParaRPr lang="en-CA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en-CA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en-CA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en-CA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en-CA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en-CA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en-CA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en-CA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en-CA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en-CA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en-CA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08381786"/>
                  </a:ext>
                </a:extLst>
              </a:tr>
              <a:tr h="232544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A1</a:t>
                      </a:r>
                      <a:endParaRPr lang="en-CA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-0.17%</a:t>
                      </a:r>
                      <a:endParaRPr lang="en-CA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-0.10%</a:t>
                      </a:r>
                      <a:endParaRPr lang="en-CA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0.15%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105%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28621131"/>
                  </a:ext>
                </a:extLst>
              </a:tr>
              <a:tr h="232544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A2</a:t>
                      </a:r>
                      <a:endParaRPr lang="en-CA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-0.90%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0.29%</a:t>
                      </a:r>
                      <a:endParaRPr lang="en-CA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0.30%</a:t>
                      </a:r>
                      <a:endParaRPr lang="en-CA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107%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103%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CA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63105900"/>
                  </a:ext>
                </a:extLst>
              </a:tr>
              <a:tr h="232544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B</a:t>
                      </a:r>
                      <a:endParaRPr lang="en-CA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-0.63%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-0.27%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-0.17%</a:t>
                      </a:r>
                      <a:endParaRPr lang="en-CA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105%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103%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#NUM!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65950632"/>
                  </a:ext>
                </a:extLst>
              </a:tr>
              <a:tr h="232544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C</a:t>
                      </a:r>
                      <a:endParaRPr lang="en-CA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-0.35%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-0.04%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-0.10%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105%</a:t>
                      </a:r>
                      <a:endParaRPr lang="en-CA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en-CA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-0.27%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0.09%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0.10%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104%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103%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63089889"/>
                  </a:ext>
                </a:extLst>
              </a:tr>
              <a:tr h="232544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E</a:t>
                      </a:r>
                      <a:endParaRPr lang="en-CA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-0.35%</a:t>
                      </a:r>
                      <a:endParaRPr lang="en-CA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-0.10%</a:t>
                      </a:r>
                      <a:endParaRPr lang="en-CA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-0.46%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107%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103%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77730188"/>
                  </a:ext>
                </a:extLst>
              </a:tr>
              <a:tr h="232544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Overall </a:t>
                      </a:r>
                      <a:endParaRPr lang="en-CA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-0.52%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-0.06%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0.01%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105%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  <a:endParaRPr lang="en-CA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  <a:endParaRPr lang="en-CA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#NUM!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16210860"/>
                  </a:ext>
                </a:extLst>
              </a:tr>
              <a:tr h="232544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D</a:t>
                      </a:r>
                      <a:endParaRPr lang="en-CA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-0.59%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-0.19%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-0.23%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105%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-0.53%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0.34%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-0.36%</a:t>
                      </a:r>
                      <a:endParaRPr lang="en-CA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103%</a:t>
                      </a:r>
                      <a:endParaRPr lang="en-CA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105%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27052363"/>
                  </a:ext>
                </a:extLst>
              </a:tr>
              <a:tr h="232544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F</a:t>
                      </a:r>
                      <a:endParaRPr lang="en-CA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-0.98%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-0.48%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-0.45%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105%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-1.43%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-1.46%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-1.23%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103%</a:t>
                      </a:r>
                      <a:endParaRPr lang="en-CA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en-CA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80657028"/>
                  </a:ext>
                </a:extLst>
              </a:tr>
            </a:tbl>
          </a:graphicData>
        </a:graphic>
      </p:graphicFrame>
      <p:sp>
        <p:nvSpPr>
          <p:cNvPr id="10" name="Rectangle 9">
            <a:extLst>
              <a:ext uri="{FF2B5EF4-FFF2-40B4-BE49-F238E27FC236}">
                <a16:creationId xmlns:a16="http://schemas.microsoft.com/office/drawing/2014/main" id="{79C48A7A-C14C-44A4-9F85-252955E7F74A}"/>
              </a:ext>
            </a:extLst>
          </p:cNvPr>
          <p:cNvSpPr/>
          <p:nvPr/>
        </p:nvSpPr>
        <p:spPr>
          <a:xfrm>
            <a:off x="2338251" y="1266957"/>
            <a:ext cx="4572000" cy="738664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n-US" b="1" dirty="0">
                <a:latin typeface="Times New Roman Bold" panose="020208030705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Test 4. Affine sub-block size 4x4 for </a:t>
            </a:r>
            <a:r>
              <a:rPr lang="en-US" b="1" dirty="0" err="1">
                <a:latin typeface="Times New Roman Bold" panose="020208030705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uni</a:t>
            </a:r>
            <a:r>
              <a:rPr lang="en-US" b="1" dirty="0">
                <a:latin typeface="Times New Roman Bold" panose="020208030705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and bi-prediction</a:t>
            </a:r>
            <a:endParaRPr lang="en-CA" dirty="0"/>
          </a:p>
          <a:p>
            <a:pPr algn="ctr"/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797269371"/>
      </p:ext>
    </p:extLst>
  </p:cSld>
  <p:clrMapOvr>
    <a:masterClrMapping/>
  </p:clrMapOvr>
  <p:transition spd="slow">
    <p:push dir="u"/>
  </p:transition>
</p:sld>
</file>

<file path=ppt/theme/theme1.xml><?xml version="1.0" encoding="utf-8"?>
<a:theme xmlns:a="http://schemas.openxmlformats.org/drawingml/2006/main" name="Intro Section Slides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Interior Slides - purple orange bottom bar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No Bottom Bar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>
  <documentManagement>
    <PublishingExpirationDate xmlns="http://schemas.microsoft.com/sharepoint/v3" xsi:nil="true"/>
    <PublishingStartDate xmlns="http://schemas.microsoft.com/sharepoint/v3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082BE0617BB0F4DBA317F3CA0A1CB95" ma:contentTypeVersion="1" ma:contentTypeDescription="Create a new document." ma:contentTypeScope="" ma:versionID="3fba3e50a04d7a98856e55cc4bc133a7">
  <xsd:schema xmlns:xsd="http://www.w3.org/2001/XMLSchema" xmlns:xs="http://www.w3.org/2001/XMLSchema" xmlns:p="http://schemas.microsoft.com/office/2006/metadata/properties" xmlns:ns1="http://schemas.microsoft.com/sharepoint/v3" targetNamespace="http://schemas.microsoft.com/office/2006/metadata/properties" ma:root="true" ma:fieldsID="48c5b5cd9b8d25ff6dd15848836f4270" ns1:_="">
    <xsd:import namespace="http://schemas.microsoft.com/sharepoint/v3"/>
    <xsd:element name="properties">
      <xsd:complexType>
        <xsd:sequence>
          <xsd:element name="documentManagement">
            <xsd:complexType>
              <xsd:all>
                <xsd:element ref="ns1:PublishingStartDate" minOccurs="0"/>
                <xsd:element ref="ns1:PublishingExpirationDat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PublishingStartDate" ma:index="8" nillable="true" ma:displayName="Scheduling Start Date" ma:description="Scheduling Start Date is a site column created by the Publishing feature. It is used to specify the date and time on which this page will first appear to site visitors." ma:hidden="true" ma:internalName="PublishingStartDate">
      <xsd:simpleType>
        <xsd:restriction base="dms:Unknown"/>
      </xsd:simpleType>
    </xsd:element>
    <xsd:element name="PublishingExpirationDate" ma:index="9" nillable="true" ma:displayName="Scheduling End Date" ma:description="Scheduling End Date is a site column created by the Publishing feature. It is used to specify the date and time on which this page will no longer appear to site visitors." ma:hidden="true" ma:internalName="PublishingExpirationDat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73076798-8766-4271-930E-BEDC6147B3B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5866DEC2-9B21-4A1E-9E1F-EFC2BC0985AD}">
  <ds:schemaRefs>
    <ds:schemaRef ds:uri="http://schemas.microsoft.com/sharepoint/v3"/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purl.org/dc/dcmitype/"/>
    <ds:schemaRef ds:uri="http://schemas.microsoft.com/office/infopath/2007/PartnerControls"/>
    <ds:schemaRef ds:uri="http://purl.org/dc/elements/1.1/"/>
    <ds:schemaRef ds:uri="http://schemas.microsoft.com/office/2006/metadata/propertie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2FCB0417-5C18-460F-A52C-87D117F22E6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3402</TotalTime>
  <Words>1787</Words>
  <Application>Microsoft Office PowerPoint</Application>
  <PresentationFormat>On-screen Show (4:3)</PresentationFormat>
  <Paragraphs>652</Paragraphs>
  <Slides>13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6</vt:i4>
      </vt:variant>
      <vt:variant>
        <vt:lpstr>Theme</vt:lpstr>
      </vt:variant>
      <vt:variant>
        <vt:i4>3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23" baseType="lpstr">
      <vt:lpstr>Arial</vt:lpstr>
      <vt:lpstr>Calibri</vt:lpstr>
      <vt:lpstr>Calibri Light</vt:lpstr>
      <vt:lpstr>Cambria Math</vt:lpstr>
      <vt:lpstr>Times New Roman</vt:lpstr>
      <vt:lpstr>Times New Roman Bold</vt:lpstr>
      <vt:lpstr>Intro Section Slides</vt:lpstr>
      <vt:lpstr>Interior Slides - purple orange bottom bar</vt:lpstr>
      <vt:lpstr>No Bottom Bar</vt:lpstr>
      <vt:lpstr>Visio</vt:lpstr>
      <vt:lpstr>JVET-N0236 CE2-related: Prediction refinement with optical flow for affine mode</vt:lpstr>
      <vt:lpstr>Introduction</vt:lpstr>
      <vt:lpstr>Proposed PROF</vt:lpstr>
      <vt:lpstr>Proposed PROF</vt:lpstr>
      <vt:lpstr>Experimental description</vt:lpstr>
      <vt:lpstr>Experimental results</vt:lpstr>
      <vt:lpstr>Experimental results</vt:lpstr>
      <vt:lpstr>Experimental results</vt:lpstr>
      <vt:lpstr>Experimental results</vt:lpstr>
      <vt:lpstr>Experimental results</vt:lpstr>
      <vt:lpstr>Experimental results</vt:lpstr>
      <vt:lpstr>Subjective improvement</vt:lpstr>
      <vt:lpstr>Summary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/>
  <cp:lastModifiedBy>Daniel Luo</cp:lastModifiedBy>
  <cp:revision>534</cp:revision>
  <dcterms:created xsi:type="dcterms:W3CDTF">2015-02-09T18:40:38Z</dcterms:created>
  <dcterms:modified xsi:type="dcterms:W3CDTF">2019-03-20T18:44:29Z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0x0101006082BE0617BB0F4DBA317F3CA0A1CB95</vt:lpwstr>
  </property>
  <property fmtid="{D5CDD505-2E9C-101B-9397-08002B2CF9AE}" pid="3" name="_dlc_DocIdItemGuid">
    <vt:lpwstr>64e2b727-7c4b-4477-b277-0231193af7c2</vt:lpwstr>
  </property>
</Properties>
</file>