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852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026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2621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49314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1" y="6312220"/>
            <a:ext cx="113157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2" name="직사각형 11"/>
          <p:cNvSpPr/>
          <p:nvPr/>
        </p:nvSpPr>
        <p:spPr>
          <a:xfrm>
            <a:off x="11417301" y="6312218"/>
            <a:ext cx="233891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3" name="직사각형 12"/>
          <p:cNvSpPr/>
          <p:nvPr/>
        </p:nvSpPr>
        <p:spPr>
          <a:xfrm>
            <a:off x="11744325" y="6312218"/>
            <a:ext cx="116945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4" name="직사각형 13"/>
          <p:cNvSpPr/>
          <p:nvPr/>
        </p:nvSpPr>
        <p:spPr>
          <a:xfrm>
            <a:off x="11943555" y="6312218"/>
            <a:ext cx="6095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10" name="TextBox 9"/>
          <p:cNvSpPr txBox="1"/>
          <p:nvPr/>
        </p:nvSpPr>
        <p:spPr>
          <a:xfrm>
            <a:off x="5847855" y="6471253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331259" y="895546"/>
            <a:ext cx="11529483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3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en-US" altLang="ko-KR" smtClean="0"/>
              <a:t>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331260" y="97149"/>
            <a:ext cx="11529483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8067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4951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884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8692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06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383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9804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157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1286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5BA78-6C76-496E-8DB9-9EA1AA7AF5EE}" type="datetimeFigureOut">
              <a:rPr lang="en-IN" smtClean="0"/>
              <a:t>20-03-2019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363FC-BC05-4960-AF9F-757A4FDC030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0367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[AHG12/AHG17] Signaling of virtual boundaries</a:t>
            </a:r>
            <a:endParaRPr lang="en-IN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 smtClean="0"/>
              <a:t>Amith </a:t>
            </a:r>
            <a:r>
              <a:rPr lang="en-IN" smtClean="0"/>
              <a:t>DSouza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23443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31259" y="4710022"/>
            <a:ext cx="11529483" cy="1406737"/>
          </a:xfrm>
        </p:spPr>
        <p:txBody>
          <a:bodyPr/>
          <a:lstStyle/>
          <a:p>
            <a:pPr marL="0" indent="0" algn="ctr">
              <a:buNone/>
            </a:pPr>
            <a:r>
              <a:rPr lang="en-IN" dirty="0" smtClean="0"/>
              <a:t>Multiple face arrangements for Cubemap based formats and the discontinuities marked in red</a:t>
            </a: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Cubemap based face arrangements</a:t>
            </a:r>
            <a:endParaRPr lang="en-IN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24" y="1222139"/>
            <a:ext cx="4912066" cy="3274711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733" y="1222139"/>
            <a:ext cx="4912066" cy="3274711"/>
          </a:xfrm>
          <a:prstGeom prst="rect">
            <a:avLst/>
          </a:prstGeom>
        </p:spPr>
      </p:pic>
      <p:cxnSp>
        <p:nvCxnSpPr>
          <p:cNvPr id="8" name="Straight Connector 7"/>
          <p:cNvCxnSpPr>
            <a:stCxn id="5" idx="1"/>
            <a:endCxn id="5" idx="3"/>
          </p:cNvCxnSpPr>
          <p:nvPr/>
        </p:nvCxnSpPr>
        <p:spPr>
          <a:xfrm>
            <a:off x="620724" y="2859495"/>
            <a:ext cx="491206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884543" y="1222139"/>
            <a:ext cx="8627" cy="16373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884543" y="2859495"/>
            <a:ext cx="16390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9510044" y="2859493"/>
            <a:ext cx="8627" cy="16373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44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Sample tile group split for alternate face arrangement</a:t>
            </a:r>
            <a:endParaRPr lang="en-IN" dirty="0"/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2777" y="895546"/>
            <a:ext cx="5827140" cy="5407621"/>
          </a:xfrm>
          <a:prstGeom prst="rect">
            <a:avLst/>
          </a:prstGeom>
        </p:spPr>
      </p:pic>
      <p:sp>
        <p:nvSpPr>
          <p:cNvPr id="47" name="Text Placeholder 46"/>
          <p:cNvSpPr>
            <a:spLocks noGrp="1"/>
          </p:cNvSpPr>
          <p:nvPr>
            <p:ph type="body" sz="quarter" idx="10"/>
          </p:nvPr>
        </p:nvSpPr>
        <p:spPr>
          <a:xfrm>
            <a:off x="331260" y="895546"/>
            <a:ext cx="5776242" cy="5221214"/>
          </a:xfrm>
        </p:spPr>
        <p:txBody>
          <a:bodyPr/>
          <a:lstStyle/>
          <a:p>
            <a:pPr latinLnBrk="0"/>
            <a:r>
              <a:rPr lang="en-IN" dirty="0" smtClean="0"/>
              <a:t>Example tile groups is shown in figure</a:t>
            </a:r>
          </a:p>
          <a:p>
            <a:pPr latinLnBrk="0"/>
            <a:r>
              <a:rPr lang="en-IN" dirty="0" smtClean="0"/>
              <a:t>There can be other alternate tile grouping mechanisms than shown</a:t>
            </a:r>
          </a:p>
          <a:p>
            <a:pPr latinLnBrk="0"/>
            <a:r>
              <a:rPr lang="en-IN" dirty="0" smtClean="0"/>
              <a:t>Blue lines show the discontinuities in the picture</a:t>
            </a:r>
          </a:p>
          <a:p>
            <a:pPr latinLnBrk="0"/>
            <a:r>
              <a:rPr lang="en-IN" dirty="0" smtClean="0"/>
              <a:t>Dotted greens show the possible virtual boundaries with current tile groups</a:t>
            </a:r>
          </a:p>
          <a:p>
            <a:pPr latinLnBrk="0"/>
            <a:r>
              <a:rPr lang="en-IN" dirty="0" smtClean="0"/>
              <a:t>Some additional pixels will be defined as virtual boundary even though there is no actual discontinuity in the image</a:t>
            </a:r>
          </a:p>
          <a:p>
            <a:pPr latinLnBrk="0"/>
            <a:endParaRPr lang="en-IN" dirty="0" smtClean="0"/>
          </a:p>
        </p:txBody>
      </p:sp>
    </p:spTree>
    <p:extLst>
      <p:ext uri="{BB962C8B-B14F-4D97-AF65-F5344CB8AC3E}">
        <p14:creationId xmlns:p14="http://schemas.microsoft.com/office/powerpoint/2010/main" val="1584835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983481" y="895546"/>
            <a:ext cx="6877262" cy="5221214"/>
          </a:xfrm>
        </p:spPr>
        <p:txBody>
          <a:bodyPr/>
          <a:lstStyle/>
          <a:p>
            <a:pPr latinLnBrk="0"/>
            <a:r>
              <a:rPr lang="en-CA" altLang="en-US" dirty="0"/>
              <a:t>tile_group_ </a:t>
            </a:r>
            <a:r>
              <a:rPr lang="en-CA" altLang="en-US" dirty="0" err="1"/>
              <a:t>virtual_boundary_flag</a:t>
            </a:r>
            <a:r>
              <a:rPr lang="en-CA" altLang="en-US" dirty="0"/>
              <a:t>[</a:t>
            </a:r>
            <a:r>
              <a:rPr lang="en-CA" altLang="en-US" dirty="0" err="1"/>
              <a:t>i</a:t>
            </a:r>
            <a:r>
              <a:rPr lang="en-CA" altLang="en-US" dirty="0" smtClean="0"/>
              <a:t>] defines if virtual boundaries are present in the </a:t>
            </a:r>
            <a:r>
              <a:rPr lang="en-CA" altLang="en-US" dirty="0" err="1" smtClean="0"/>
              <a:t>i</a:t>
            </a:r>
            <a:r>
              <a:rPr lang="en-CA" altLang="en-US" baseline="30000" dirty="0" err="1" smtClean="0"/>
              <a:t>th</a:t>
            </a:r>
            <a:r>
              <a:rPr lang="en-CA" altLang="en-US" dirty="0" smtClean="0"/>
              <a:t> tile group</a:t>
            </a:r>
          </a:p>
          <a:p>
            <a:pPr latinLnBrk="0"/>
            <a:r>
              <a:rPr lang="en-US" altLang="en-US" dirty="0" err="1"/>
              <a:t>derive_tile_group_virtual_boundary_flag</a:t>
            </a:r>
            <a:r>
              <a:rPr lang="en-US" altLang="en-US" dirty="0"/>
              <a:t>[</a:t>
            </a:r>
            <a:r>
              <a:rPr lang="en-US" altLang="en-US" dirty="0" err="1"/>
              <a:t>i</a:t>
            </a:r>
            <a:r>
              <a:rPr lang="en-US" altLang="en-US" dirty="0" smtClean="0"/>
              <a:t>] indicates that the virtual boundary co-ordinates are derived from the previous tile group</a:t>
            </a:r>
          </a:p>
          <a:p>
            <a:pPr latinLnBrk="0"/>
            <a:r>
              <a:rPr lang="en-US" altLang="en-US" dirty="0" err="1"/>
              <a:t>tile_group_num_vert_boundary</a:t>
            </a:r>
            <a:r>
              <a:rPr lang="en-US" altLang="en-US" dirty="0"/>
              <a:t>[</a:t>
            </a:r>
            <a:r>
              <a:rPr lang="en-US" altLang="en-US" dirty="0" err="1"/>
              <a:t>i</a:t>
            </a:r>
            <a:r>
              <a:rPr lang="en-US" altLang="en-US" dirty="0" smtClean="0"/>
              <a:t>] and </a:t>
            </a:r>
            <a:r>
              <a:rPr lang="en-US" altLang="en-US" dirty="0" err="1" smtClean="0"/>
              <a:t>tile_group_num_hor_boundary</a:t>
            </a:r>
            <a:r>
              <a:rPr lang="en-US" altLang="en-US" dirty="0" smtClean="0"/>
              <a:t>[</a:t>
            </a:r>
            <a:r>
              <a:rPr lang="en-US" altLang="en-US" dirty="0" err="1" smtClean="0"/>
              <a:t>i</a:t>
            </a:r>
            <a:r>
              <a:rPr lang="en-US" altLang="en-US" dirty="0" smtClean="0"/>
              <a:t>] defines the number of vertical and horizontal boundaries in the </a:t>
            </a:r>
            <a:r>
              <a:rPr lang="en-US" altLang="en-US" dirty="0" err="1" smtClean="0"/>
              <a:t>ith</a:t>
            </a:r>
            <a:r>
              <a:rPr lang="en-US" altLang="en-US" dirty="0" smtClean="0"/>
              <a:t> tile group respectively</a:t>
            </a:r>
          </a:p>
          <a:p>
            <a:pPr latinLnBrk="0"/>
            <a:r>
              <a:rPr lang="en-US" altLang="en-US" dirty="0" err="1" smtClean="0"/>
              <a:t>tile_group_XXXX_boundary_ctu_idx</a:t>
            </a:r>
            <a:r>
              <a:rPr lang="en-US" altLang="en-US" dirty="0" smtClean="0"/>
              <a:t>[</a:t>
            </a:r>
            <a:r>
              <a:rPr lang="en-US" altLang="en-US" dirty="0" err="1" smtClean="0"/>
              <a:t>i</a:t>
            </a:r>
            <a:r>
              <a:rPr lang="en-US" altLang="en-US" dirty="0"/>
              <a:t>][j</a:t>
            </a:r>
            <a:r>
              <a:rPr lang="en-US" altLang="en-US" dirty="0" smtClean="0"/>
              <a:t>] indicates the CTU containing the </a:t>
            </a:r>
            <a:r>
              <a:rPr lang="en-US" altLang="en-US" dirty="0" err="1" smtClean="0"/>
              <a:t>jth</a:t>
            </a:r>
            <a:r>
              <a:rPr lang="en-US" altLang="en-US" dirty="0" smtClean="0"/>
              <a:t> virtual boundary in the </a:t>
            </a:r>
            <a:r>
              <a:rPr lang="en-US" altLang="en-US" dirty="0" err="1" smtClean="0"/>
              <a:t>ith</a:t>
            </a:r>
            <a:r>
              <a:rPr lang="en-US" altLang="en-US" dirty="0" smtClean="0"/>
              <a:t> tile group</a:t>
            </a:r>
          </a:p>
          <a:p>
            <a:pPr latinLnBrk="0"/>
            <a:r>
              <a:rPr lang="en-US" altLang="en-US" dirty="0" err="1" smtClean="0"/>
              <a:t>tile_group_XXXX_boundary_ctu_offset</a:t>
            </a:r>
            <a:r>
              <a:rPr lang="en-US" altLang="en-US" dirty="0" smtClean="0"/>
              <a:t>[</a:t>
            </a:r>
            <a:r>
              <a:rPr lang="en-US" altLang="en-US" dirty="0" err="1" smtClean="0"/>
              <a:t>i</a:t>
            </a:r>
            <a:r>
              <a:rPr lang="en-US" altLang="en-US" dirty="0"/>
              <a:t>][j</a:t>
            </a:r>
            <a:r>
              <a:rPr lang="en-US" altLang="en-US" dirty="0" smtClean="0"/>
              <a:t>] indicates the offset of the virtual boundary from the first sample of the CTU</a:t>
            </a: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Signalling of  virtual boundaries</a:t>
            </a:r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528075"/>
              </p:ext>
            </p:extLst>
          </p:nvPr>
        </p:nvGraphicFramePr>
        <p:xfrm>
          <a:off x="331259" y="895546"/>
          <a:ext cx="4271221" cy="4894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5341">
                  <a:extLst>
                    <a:ext uri="{9D8B030D-6E8A-4147-A177-3AD203B41FA5}">
                      <a16:colId xmlns:a16="http://schemas.microsoft.com/office/drawing/2014/main" val="2128330014"/>
                    </a:ext>
                  </a:extLst>
                </a:gridCol>
                <a:gridCol w="70414">
                  <a:extLst>
                    <a:ext uri="{9D8B030D-6E8A-4147-A177-3AD203B41FA5}">
                      <a16:colId xmlns:a16="http://schemas.microsoft.com/office/drawing/2014/main" val="2409779523"/>
                    </a:ext>
                  </a:extLst>
                </a:gridCol>
                <a:gridCol w="765466">
                  <a:extLst>
                    <a:ext uri="{9D8B030D-6E8A-4147-A177-3AD203B41FA5}">
                      <a16:colId xmlns:a16="http://schemas.microsoft.com/office/drawing/2014/main" val="2544341423"/>
                    </a:ext>
                  </a:extLst>
                </a:gridCol>
              </a:tblGrid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 err="1">
                          <a:effectLst/>
                        </a:rPr>
                        <a:t>pic_parameter_set_rbsp</a:t>
                      </a:r>
                      <a:r>
                        <a:rPr lang="en-CA" sz="900" dirty="0">
                          <a:effectLst/>
                        </a:rPr>
                        <a:t>( ) </a:t>
                      </a:r>
                      <a:r>
                        <a:rPr lang="en-CA" sz="900" dirty="0" smtClean="0">
                          <a:effectLst/>
                        </a:rPr>
                        <a:t>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Descriptor</a:t>
                      </a:r>
                      <a:endParaRPr lang="en-IN" sz="9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506394844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 smtClean="0">
                          <a:effectLst/>
                        </a:rPr>
                        <a:t>…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708534850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if( </a:t>
                      </a:r>
                      <a:r>
                        <a:rPr lang="en-GB" sz="900" dirty="0" err="1">
                          <a:effectLst/>
                        </a:rPr>
                        <a:t>rect_tile_group_flag</a:t>
                      </a:r>
                      <a:r>
                        <a:rPr lang="en-GB" sz="900" dirty="0">
                          <a:effectLst/>
                        </a:rPr>
                        <a:t> ) 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28063598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</a:t>
                      </a:r>
                      <a:r>
                        <a:rPr lang="en-GB" sz="900" dirty="0" err="1">
                          <a:effectLst/>
                        </a:rPr>
                        <a:t>signalled_tile_group_id_flag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u(1)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550421585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if( </a:t>
                      </a:r>
                      <a:r>
                        <a:rPr lang="en-GB" sz="900" dirty="0" err="1">
                          <a:effectLst/>
                        </a:rPr>
                        <a:t>signalled_tile_group_id_flag</a:t>
                      </a:r>
                      <a:r>
                        <a:rPr lang="en-GB" sz="900" dirty="0">
                          <a:effectLst/>
                        </a:rPr>
                        <a:t> ) 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955710179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	signalled_tile_group_id_length_minus1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ue(v)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600382352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	for( </a:t>
                      </a:r>
                      <a:r>
                        <a:rPr lang="en-GB" sz="900" dirty="0" err="1">
                          <a:effectLst/>
                        </a:rPr>
                        <a:t>i</a:t>
                      </a:r>
                      <a:r>
                        <a:rPr lang="en-GB" sz="900" dirty="0">
                          <a:effectLst/>
                        </a:rPr>
                        <a:t> = 0; </a:t>
                      </a:r>
                      <a:r>
                        <a:rPr lang="en-GB" sz="900" dirty="0" err="1">
                          <a:effectLst/>
                        </a:rPr>
                        <a:t>i</a:t>
                      </a:r>
                      <a:r>
                        <a:rPr lang="en-GB" sz="900" dirty="0">
                          <a:effectLst/>
                        </a:rPr>
                        <a:t>  &lt;=  num_tile_groups_in_pic_minus1; </a:t>
                      </a:r>
                      <a:r>
                        <a:rPr lang="en-GB" sz="900" dirty="0" err="1">
                          <a:effectLst/>
                        </a:rPr>
                        <a:t>i</a:t>
                      </a:r>
                      <a:r>
                        <a:rPr lang="en-GB" sz="900" dirty="0">
                          <a:effectLst/>
                        </a:rPr>
                        <a:t>++ )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774971642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		</a:t>
                      </a:r>
                      <a:r>
                        <a:rPr lang="en-GB" sz="900" dirty="0" err="1">
                          <a:effectLst/>
                        </a:rPr>
                        <a:t>tile_group_id</a:t>
                      </a:r>
                      <a:r>
                        <a:rPr lang="en-GB" sz="900" dirty="0">
                          <a:effectLst/>
                        </a:rPr>
                        <a:t>[ </a:t>
                      </a:r>
                      <a:r>
                        <a:rPr lang="en-GB" sz="900" dirty="0" err="1">
                          <a:effectLst/>
                        </a:rPr>
                        <a:t>i</a:t>
                      </a:r>
                      <a:r>
                        <a:rPr lang="en-GB" sz="900" dirty="0">
                          <a:effectLst/>
                        </a:rPr>
                        <a:t> 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u(v)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206896550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237935844"/>
                  </a:ext>
                </a:extLst>
              </a:tr>
              <a:tr h="7452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</a:rPr>
                        <a:t>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04864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IN" sz="9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626271391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900" dirty="0" smtClean="0">
                          <a:effectLst/>
                          <a:highlight>
                            <a:srgbClr val="FFFF00"/>
                          </a:highlight>
                        </a:rPr>
                        <a:t>for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(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 = 0;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  &lt;=  num_tile_groups_in_pic_minus1;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++ ) 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099765690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900" dirty="0" err="1">
                          <a:effectLst/>
                          <a:highlight>
                            <a:srgbClr val="FFFF00"/>
                          </a:highlight>
                        </a:rPr>
                        <a:t>tile_group_virtual_boundary_flag</a:t>
                      </a:r>
                      <a:r>
                        <a:rPr lang="en-CA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CA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CA" sz="9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92151179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if(</a:t>
                      </a:r>
                      <a:r>
                        <a:rPr lang="en-CA" sz="900" dirty="0" err="1">
                          <a:effectLst/>
                          <a:highlight>
                            <a:srgbClr val="FFFF00"/>
                          </a:highlight>
                        </a:rPr>
                        <a:t>tile_group_virtual_boundary_flag</a:t>
                      </a:r>
                      <a:r>
                        <a:rPr lang="en-CA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CA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CA" sz="900" dirty="0">
                          <a:effectLst/>
                          <a:highlight>
                            <a:srgbClr val="FFFF00"/>
                          </a:highlight>
                        </a:rPr>
                        <a:t>]){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295978590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if( 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&gt;0 ){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521905234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derive_tile_group_virtual_boundary_flag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44046307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95880191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if(!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derive_tile_group_virtual_boundary_flag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r>
                        <a:rPr lang="en-CA" sz="900" dirty="0">
                          <a:effectLst/>
                          <a:highlight>
                            <a:srgbClr val="FFFF00"/>
                          </a:highlight>
                        </a:rPr>
                        <a:t>){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07323723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tile_group_num_vert_boundary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u(2)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975077488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for(j=0;j&lt; 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tile_group_num_vert_boundary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];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j++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){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011669933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tile_group_vert_boundary_ctu_idx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][j]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688718049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tile_group_vert_boundary_ctu_offset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][j]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863977468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084275999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tile_group_num_hor_boundary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u(2)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834973443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for(j=0;j&lt; 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tile_group_num_hor_boundary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];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j++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){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65694077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tile_group_hor_boundary_ctu_idx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][j]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123769664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					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tile_group_hor_boundary_ctu_offset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[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</a:rPr>
                        <a:t>][j]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900">
                          <a:effectLst/>
                          <a:highlight>
                            <a:srgbClr val="FFFF00"/>
                          </a:highlight>
                        </a:rPr>
                        <a:t>ue(v)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025987572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011419503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484893015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	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858899048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GB" sz="900" dirty="0" smtClean="0">
                          <a:effectLst/>
                          <a:highlight>
                            <a:srgbClr val="FFFF00"/>
                          </a:highlight>
                        </a:rPr>
                        <a:t>}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>
                          <a:effectLst/>
                        </a:rPr>
                        <a:t> 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3498756090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 smtClean="0">
                          <a:effectLst/>
                        </a:rPr>
                        <a:t>…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dirty="0">
                          <a:effectLst/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235667456"/>
                  </a:ext>
                </a:extLst>
              </a:tr>
              <a:tr h="149050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</a:rPr>
                        <a:t>}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900" dirty="0">
                          <a:effectLst/>
                        </a:rPr>
                        <a:t> 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22507" marR="22507" marT="0" marB="0"/>
                </a:tc>
                <a:extLst>
                  <a:ext uri="{0D108BD9-81ED-4DB2-BD59-A6C34878D82A}">
                    <a16:rowId xmlns:a16="http://schemas.microsoft.com/office/drawing/2014/main" val="1355102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865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atinLnBrk="0"/>
            <a:r>
              <a:rPr lang="en-IN" dirty="0" smtClean="0"/>
              <a:t>A method of signalling virtual boundaries is shown in this contribution</a:t>
            </a:r>
          </a:p>
          <a:p>
            <a:pPr latinLnBrk="0"/>
            <a:r>
              <a:rPr lang="en-IN" dirty="0" smtClean="0"/>
              <a:t>The virtual boundaries are signalled at PPS level</a:t>
            </a:r>
          </a:p>
          <a:p>
            <a:pPr latinLnBrk="0"/>
            <a:r>
              <a:rPr lang="en-IN" dirty="0" smtClean="0"/>
              <a:t>Virtual boundaries are defined for tile groups rather than entire picture</a:t>
            </a:r>
          </a:p>
          <a:p>
            <a:pPr latinLnBrk="0"/>
            <a:r>
              <a:rPr lang="en-IN" dirty="0" smtClean="0"/>
              <a:t>Virtual boundaries span across the entire tile group</a:t>
            </a:r>
          </a:p>
          <a:p>
            <a:pPr latinLnBrk="0"/>
            <a:r>
              <a:rPr lang="en-IN" dirty="0" smtClean="0"/>
              <a:t>In-loop filters at additional pixels can be disabled if the virtual boundaries do not span across the entire tile group</a:t>
            </a:r>
          </a:p>
          <a:p>
            <a:pPr latinLnBrk="0"/>
            <a:r>
              <a:rPr lang="en-IN" dirty="0" smtClean="0"/>
              <a:t>An alternative could be to signal the start and end co-ordinates of the virtual boundaries</a:t>
            </a:r>
          </a:p>
          <a:p>
            <a:pPr marL="0" indent="0" latinLnBrk="0">
              <a:buNone/>
            </a:pPr>
            <a:endParaRPr lang="en-IN" dirty="0" smtClean="0"/>
          </a:p>
          <a:p>
            <a:pPr marL="0" indent="0" latinLnBrk="0">
              <a:buNone/>
            </a:pPr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1260" y="118693"/>
            <a:ext cx="11529483" cy="480131"/>
          </a:xfrm>
        </p:spPr>
        <p:txBody>
          <a:bodyPr/>
          <a:lstStyle/>
          <a:p>
            <a:r>
              <a:rPr lang="en-IN" dirty="0" smtClean="0"/>
              <a:t>Conclusion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17367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Thank You</a:t>
            </a:r>
            <a:endParaRPr lang="en-IN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905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281</Words>
  <Application>Microsoft Office PowerPoint</Application>
  <PresentationFormat>Widescreen</PresentationFormat>
  <Paragraphs>89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Malgun Gothic</vt:lpstr>
      <vt:lpstr>Malgun Gothic</vt:lpstr>
      <vt:lpstr>Titillium</vt:lpstr>
      <vt:lpstr>Arial</vt:lpstr>
      <vt:lpstr>Calibri</vt:lpstr>
      <vt:lpstr>Calibri Light</vt:lpstr>
      <vt:lpstr>Times New Roman</vt:lpstr>
      <vt:lpstr>Office Theme</vt:lpstr>
      <vt:lpstr>[AHG12/AHG17] Signaling of virtual boundaries</vt:lpstr>
      <vt:lpstr>Cubemap based face arrangements</vt:lpstr>
      <vt:lpstr>Sample tile group split for alternate face arrangement</vt:lpstr>
      <vt:lpstr>Signalling of  virtual boundaries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Amith Dsouza/Vision Research /SRI-Bangalore/Staff Engineer/삼성전자</dc:creator>
  <cp:lastModifiedBy>Amith Dsouza/Vision Research /SRI-Bangalore/Staff Engineer/삼성전자</cp:lastModifiedBy>
  <cp:revision>23</cp:revision>
  <dcterms:created xsi:type="dcterms:W3CDTF">2019-03-20T11:25:16Z</dcterms:created>
  <dcterms:modified xsi:type="dcterms:W3CDTF">2019-03-20T17:03:12Z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F:\Documents\Standard Doc\Geneva_N_2019\JVET-N0234\JVET-N0234.pptx</vt:lpwstr>
  </property>
</Properties>
</file>