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89" r:id="rId2"/>
    <p:sldId id="2005" r:id="rId3"/>
    <p:sldId id="2077" r:id="rId4"/>
    <p:sldId id="2063" r:id="rId5"/>
    <p:sldId id="2075" r:id="rId6"/>
    <p:sldId id="2078" r:id="rId7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6" d="100"/>
          <a:sy n="136" d="100"/>
        </p:scale>
        <p:origin x="324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15/03/2019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937703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3/15/2019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JVET-N0226</a:t>
            </a:r>
            <a:br>
              <a:rPr lang="en-US" sz="2000" b="1" dirty="0"/>
            </a:br>
            <a:r>
              <a:rPr lang="en-US" sz="2000" b="1" dirty="0"/>
              <a:t>CE4-4.5: Triangle Merge Pruning Reduction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7713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March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164128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VTM-4.0:</a:t>
            </a:r>
          </a:p>
          <a:p>
            <a:pPr lvl="2"/>
            <a:r>
              <a:rPr lang="en-US" sz="1400" dirty="0"/>
              <a:t>In triangle merge coding modes, motion predictor lists are constructed. </a:t>
            </a:r>
          </a:p>
          <a:p>
            <a:pPr lvl="2"/>
            <a:r>
              <a:rPr lang="en-US" sz="1400" dirty="0"/>
              <a:t>But in the current reference software, a full pruning is performed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Reduce predictor pruning while keeping performances</a:t>
            </a:r>
          </a:p>
          <a:p>
            <a:pPr lvl="2"/>
            <a:r>
              <a:rPr lang="en-US" sz="1400" dirty="0"/>
              <a:t>Harmonize motion predictor lists construction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Triangle merge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4501834" cy="3256734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Triangle merge motion predictor list construction:</a:t>
            </a:r>
          </a:p>
          <a:p>
            <a:pPr lvl="2"/>
            <a:r>
              <a:rPr lang="en-US" sz="1400" dirty="0"/>
              <a:t>Prune all initial spatial predictors</a:t>
            </a:r>
          </a:p>
          <a:p>
            <a:pPr lvl="2"/>
            <a:r>
              <a:rPr lang="en-US" sz="1400" dirty="0"/>
              <a:t>Prune all </a:t>
            </a:r>
            <a:r>
              <a:rPr lang="en-US" sz="1400" dirty="0" err="1"/>
              <a:t>uni</a:t>
            </a:r>
            <a:r>
              <a:rPr lang="en-US" sz="1400" dirty="0"/>
              <a:t>-directional parts (MV + POC ref frame)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uniformization and pruning reduction</a:t>
            </a:r>
          </a:p>
          <a:p>
            <a:pPr lvl="2"/>
            <a:r>
              <a:rPr lang="en-US" sz="1400" dirty="0"/>
              <a:t>Simple pruning of spatial candidates as in merge</a:t>
            </a:r>
          </a:p>
          <a:p>
            <a:pPr lvl="2"/>
            <a:r>
              <a:rPr lang="en-US" sz="1400" dirty="0"/>
              <a:t>Prune temporal candidates together</a:t>
            </a:r>
          </a:p>
          <a:p>
            <a:pPr lvl="2"/>
            <a:r>
              <a:rPr lang="en-US" sz="1400" dirty="0"/>
              <a:t>Remove pruning on </a:t>
            </a:r>
            <a:r>
              <a:rPr lang="en-US" sz="1400" dirty="0" err="1"/>
              <a:t>uni</a:t>
            </a:r>
            <a:r>
              <a:rPr lang="en-US" sz="1400" dirty="0"/>
              <a:t>-directional parts</a:t>
            </a:r>
          </a:p>
          <a:p>
            <a:pPr lvl="3"/>
            <a:r>
              <a:rPr lang="en-US" sz="1400" dirty="0"/>
              <a:t>v1: on </a:t>
            </a:r>
            <a:r>
              <a:rPr lang="en-US" sz="1400" dirty="0" err="1"/>
              <a:t>uni</a:t>
            </a:r>
            <a:r>
              <a:rPr lang="en-US" sz="1400" dirty="0"/>
              <a:t>-directional + average candidates</a:t>
            </a:r>
          </a:p>
          <a:p>
            <a:pPr lvl="3"/>
            <a:r>
              <a:rPr lang="en-US" sz="1400" dirty="0"/>
              <a:t>v2: on all candidates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056FF7-0F90-4184-A766-99C0A1308107}"/>
              </a:ext>
            </a:extLst>
          </p:cNvPr>
          <p:cNvSpPr txBox="1">
            <a:spLocks/>
          </p:cNvSpPr>
          <p:nvPr/>
        </p:nvSpPr>
        <p:spPr bwMode="auto">
          <a:xfrm>
            <a:off x="4679951" y="4194810"/>
            <a:ext cx="4297680" cy="584775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v1: 108 integer comparisons less (-38%)</a:t>
            </a:r>
            <a:br>
              <a:rPr lang="en-US" sz="1400" dirty="0"/>
            </a:b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v2: 246 integer comparisons less (-87%)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5B168B8-F119-45DA-BC33-B2B9B841868F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57357849"/>
              </p:ext>
            </p:extLst>
          </p:nvPr>
        </p:nvGraphicFramePr>
        <p:xfrm>
          <a:off x="4634231" y="917257"/>
          <a:ext cx="4389120" cy="3246120"/>
        </p:xfrm>
        <a:graphic>
          <a:graphicData uri="http://schemas.openxmlformats.org/drawingml/2006/table">
            <a:tbl>
              <a:tblPr firstRow="1" bandRow="1"/>
              <a:tblGrid>
                <a:gridCol w="109728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</a:tblGrid>
              <a:tr h="3657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Triangle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17373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B1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B0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baseline="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A1/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A0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  <a:r>
                        <a:rPr lang="en-US" sz="900" strike="sngStrike" kern="1200" baseline="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/B1/B0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B2 + </a:t>
                      </a:r>
                      <a:r>
                        <a:rPr lang="en-US" sz="9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A1/B1</a:t>
                      </a:r>
                      <a:r>
                        <a:rPr lang="en-US" sz="900" strike="sngStrike" kern="1200" baseline="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/B0/A0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C1 </a:t>
                      </a:r>
                      <a:r>
                        <a:rPr lang="en-US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900" u="sng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 C0</a:t>
                      </a:r>
                    </a:p>
                    <a:p>
                      <a:pPr marL="0" marR="0" lvl="0" indent="0" algn="l" defTabSz="91439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======================================================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Unidir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9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L0 part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9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L1 part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9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9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Average L0/L1 parts of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9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9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list size / total </a:t>
                      </a:r>
                      <a:r>
                        <a:rPr lang="en-US" sz="9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 / (5+2)*4+5 = 33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                     </a:t>
                      </a:r>
                      <a:r>
                        <a:rPr lang="en-US" sz="900" noProof="0" dirty="0" err="1">
                          <a:latin typeface="Calibri" panose="020F0502020204030204" pitchFamily="34" charset="0"/>
                        </a:rPr>
                        <a:t>refidx</a:t>
                      </a:r>
                      <a:endParaRPr lang="en-US" sz="900" noProof="0" dirty="0"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900" noProof="0" dirty="0">
                          <a:latin typeface="Calibri" panose="020F0502020204030204" pitchFamily="34" charset="0"/>
                        </a:rPr>
                        <a:t>                  total int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-36 = 58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-46 = 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(10)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9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+ 6+4*(17)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(20)</a:t>
                      </a:r>
                      <a:r>
                        <a:rPr lang="fr-FR" sz="900" noProof="0" dirty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+ (74)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= 94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-36 = 58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-46 = 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282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(v1) 174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(v2)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                                                      </a:t>
                      </a:r>
                      <a:r>
                        <a:rPr lang="fr-FR" sz="9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-38%</a:t>
                      </a:r>
                      <a:r>
                        <a:rPr lang="fr-FR" sz="9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fr-FR" sz="9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-87%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589445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VTM-4.0:</a:t>
            </a:r>
          </a:p>
          <a:p>
            <a:pPr lvl="2"/>
            <a:r>
              <a:rPr lang="en-US" sz="1400" dirty="0"/>
              <a:t>Triangle merge pruning reduction v1 (CE4-4.5.a)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3E293D-4CC6-42B6-87F7-9864755D4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4748D9-0A8E-42D1-81B0-2BDF4774A0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VTM-4.0:</a:t>
            </a:r>
          </a:p>
          <a:p>
            <a:pPr lvl="2"/>
            <a:r>
              <a:rPr lang="en-US" sz="1400" dirty="0"/>
              <a:t>Triangle merge pruning reduction v2 (CE4-4.5.b)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BD5F51-17D2-4763-A107-26BA9FE17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1B8F3C-9737-4107-B3E3-896E490C9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7366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164128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Triangle merge pruning reduction v1:</a:t>
            </a:r>
          </a:p>
          <a:p>
            <a:pPr lvl="2"/>
            <a:r>
              <a:rPr lang="en-US" sz="1400" dirty="0"/>
              <a:t>Same performances (0.01% RA, 0.03% LDB) and same enc/</a:t>
            </a:r>
            <a:r>
              <a:rPr lang="en-US" sz="1400" dirty="0" err="1"/>
              <a:t>dec</a:t>
            </a:r>
            <a:r>
              <a:rPr lang="en-US" sz="1400" dirty="0"/>
              <a:t> complexity as VTM-4.0.</a:t>
            </a:r>
          </a:p>
          <a:p>
            <a:pPr lvl="2"/>
            <a:r>
              <a:rPr lang="en-US" sz="1400" dirty="0"/>
              <a:t>Require 174 integer comparisons (instead of 282) -&gt; -38%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Triangle merge pruning reduction v2:</a:t>
            </a:r>
          </a:p>
          <a:p>
            <a:pPr lvl="2"/>
            <a:r>
              <a:rPr lang="en-US" sz="1400" dirty="0"/>
              <a:t>Lower performances (0.03% RA, 0.14% LDB) and same enc/</a:t>
            </a:r>
            <a:r>
              <a:rPr lang="en-US" sz="1400" dirty="0" err="1"/>
              <a:t>dec</a:t>
            </a:r>
            <a:r>
              <a:rPr lang="en-US" sz="1400" dirty="0"/>
              <a:t> complexity as VTM-4.0.</a:t>
            </a:r>
          </a:p>
          <a:p>
            <a:pPr lvl="2"/>
            <a:r>
              <a:rPr lang="en-US" sz="1400" dirty="0"/>
              <a:t>Require only 36 integer comparisons (instead of 282) -&gt; -87%</a:t>
            </a:r>
          </a:p>
        </p:txBody>
      </p:sp>
    </p:spTree>
    <p:extLst>
      <p:ext uri="{BB962C8B-B14F-4D97-AF65-F5344CB8AC3E}">
        <p14:creationId xmlns:p14="http://schemas.microsoft.com/office/powerpoint/2010/main" val="17537889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410</Words>
  <Application>Microsoft Office PowerPoint</Application>
  <PresentationFormat>On-screen Show (16:9)</PresentationFormat>
  <Paragraphs>65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JVET-N0226 CE4-4.5: Triangle Merge Pruning Reduction</vt:lpstr>
      <vt:lpstr>Motivation</vt:lpstr>
      <vt:lpstr>Triangle merge coding mode</vt:lpstr>
      <vt:lpstr>Simulation Results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2019-03-15T10:35:19Z</dcterms:modified>
</cp:coreProperties>
</file>