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1689" r:id="rId2"/>
    <p:sldId id="2005" r:id="rId3"/>
    <p:sldId id="2077" r:id="rId4"/>
    <p:sldId id="2063" r:id="rId5"/>
    <p:sldId id="2075" r:id="rId6"/>
    <p:sldId id="2079" r:id="rId7"/>
    <p:sldId id="2072" r:id="rId8"/>
    <p:sldId id="2076" r:id="rId9"/>
    <p:sldId id="2074" r:id="rId10"/>
    <p:sldId id="2080" r:id="rId11"/>
    <p:sldId id="2082" r:id="rId12"/>
    <p:sldId id="2083" r:id="rId13"/>
    <p:sldId id="2062" r:id="rId14"/>
    <p:sldId id="2078" r:id="rId15"/>
    <p:sldId id="2084" r:id="rId16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816F"/>
    <a:srgbClr val="696969"/>
    <a:srgbClr val="483F4F"/>
    <a:srgbClr val="FFC7CE"/>
    <a:srgbClr val="6F5CFE"/>
    <a:srgbClr val="1A01D1"/>
    <a:srgbClr val="81708E"/>
    <a:srgbClr val="005674"/>
    <a:srgbClr val="92BC64"/>
    <a:srgbClr val="394E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16" d="100"/>
          <a:sy n="116" d="100"/>
        </p:scale>
        <p:origin x="114" y="438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12/03/2019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4591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3/12/2019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JVET-N0226</a:t>
            </a:r>
            <a:br>
              <a:rPr lang="en-US" sz="2000" b="1" dirty="0"/>
            </a:br>
            <a:r>
              <a:rPr lang="en-US" sz="2000" b="1" dirty="0"/>
              <a:t>CE4-4.5: Triangle Merge Pruning Reduction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77136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March 2019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DE3C01-FA70-4F93-B20D-C23801DC1F43}"/>
              </a:ext>
            </a:extLst>
          </p:cNvPr>
          <p:cNvSpPr txBox="1">
            <a:spLocks/>
          </p:cNvSpPr>
          <p:nvPr/>
        </p:nvSpPr>
        <p:spPr bwMode="auto">
          <a:xfrm>
            <a:off x="3436207" y="3974133"/>
            <a:ext cx="1965283" cy="28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196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39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584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778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400" b="1" kern="0" dirty="0"/>
              <a:t>A. Robert - Technicolor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2748903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Comparison between existing initial candidates and regular merge candidates:</a:t>
            </a:r>
          </a:p>
          <a:p>
            <a:pPr lvl="2"/>
            <a:endParaRPr lang="en-US" sz="1400" dirty="0"/>
          </a:p>
          <a:p>
            <a:pPr lvl="2"/>
            <a:r>
              <a:rPr lang="en-US" sz="1400" dirty="0"/>
              <a:t>Proposed Triangle Merge pruning reduction v1</a:t>
            </a:r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r>
              <a:rPr lang="en-US" sz="1400" dirty="0"/>
              <a:t>Proposed Triangle Merge pruning reduction v2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0B953F-A1AB-4EEB-9064-E7FAF96DB6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767" y="1946433"/>
            <a:ext cx="8314849" cy="12506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BFBB8F-85EE-482A-A355-6B25B4C005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289" y="3741408"/>
            <a:ext cx="827151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86473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Comparison between existing initial candidates and regular merge candidates:</a:t>
            </a:r>
          </a:p>
          <a:p>
            <a:pPr lvl="2"/>
            <a:r>
              <a:rPr lang="en-US" sz="1400" dirty="0"/>
              <a:t>Proposed Triangle Merge pruning reduction v1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DD89E33-AE38-49A0-911F-6608F8903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8139" y="1600200"/>
            <a:ext cx="5945661" cy="19438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164D75-6C8C-4D3F-9D02-9A3B86AB8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078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60952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Comparison between existing initial candidates and regular merge candidates:</a:t>
            </a:r>
          </a:p>
          <a:p>
            <a:pPr lvl="2"/>
            <a:r>
              <a:rPr lang="en-US" sz="1400" dirty="0"/>
              <a:t>Proposed Triangle Merge pruning reduction v2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26F59D-8832-4A02-94EB-9D00116D02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8138" y="1600200"/>
            <a:ext cx="5945661" cy="19438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833298-2912-40EF-B3F7-FD60F1A659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138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45543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Triangle Merge coding mode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C2803CC-B2E7-4BF7-90A6-E2CBCB76B9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160550"/>
              </p:ext>
            </p:extLst>
          </p:nvPr>
        </p:nvGraphicFramePr>
        <p:xfrm>
          <a:off x="1826981" y="852430"/>
          <a:ext cx="5490038" cy="3916680"/>
        </p:xfrm>
        <a:graphic>
          <a:graphicData uri="http://schemas.openxmlformats.org/drawingml/2006/table">
            <a:tbl>
              <a:tblPr firstRow="1" bandRow="1"/>
              <a:tblGrid>
                <a:gridCol w="1375238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33437619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noProof="0" dirty="0"/>
                        <a:t>List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noProof="0" dirty="0"/>
                        <a:t>Triangle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210312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100" noProof="0" dirty="0">
                          <a:latin typeface="Calibri" panose="020F0502020204030204" pitchFamily="34" charset="0"/>
                        </a:rPr>
                        <a:t>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B1 + </a:t>
                      </a:r>
                      <a:r>
                        <a:rPr lang="en-US" sz="11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B0 + </a:t>
                      </a:r>
                      <a:r>
                        <a:rPr lang="en-US" sz="11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strike="sngStrike" baseline="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A1/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A0 + </a:t>
                      </a:r>
                      <a:r>
                        <a:rPr lang="en-US" sz="11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</a:t>
                      </a:r>
                      <a:r>
                        <a:rPr lang="en-US" sz="1100" strike="sngStrike" kern="1200" baseline="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/B1/B0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B2 + </a:t>
                      </a:r>
                      <a:r>
                        <a:rPr lang="en-US" sz="11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A1/B1</a:t>
                      </a:r>
                      <a:r>
                        <a:rPr lang="en-US" sz="1100" strike="sngStrike" kern="1200" baseline="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/B0/A0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TMVP C0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TMVP C1 </a:t>
                      </a:r>
                      <a:r>
                        <a:rPr lang="en-US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1100" u="sng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 C0</a:t>
                      </a:r>
                    </a:p>
                    <a:p>
                      <a:pPr marL="0" marR="0" lvl="0" indent="0" algn="l" defTabSz="914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========================================================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Unidir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1100" u="sng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pruned</a:t>
                      </a:r>
                      <a:r>
                        <a:rPr lang="en-US" sz="11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L0 part of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1100" u="sng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1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all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L1 part of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1100" u="sng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1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Average L0/L1 parts of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1100" u="sng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pruned</a:t>
                      </a:r>
                      <a:r>
                        <a:rPr lang="en-US" sz="11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Fulfill with zero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  <a:tr h="36576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>
                          <a:latin typeface="Calibri" panose="020F0502020204030204" pitchFamily="34" charset="0"/>
                        </a:rPr>
                        <a:t>list size / total </a:t>
                      </a:r>
                      <a:r>
                        <a:rPr lang="en-US" sz="1100" noProof="0" dirty="0" err="1">
                          <a:latin typeface="Calibri" panose="020F0502020204030204" pitchFamily="34" charset="0"/>
                        </a:rPr>
                        <a:t>nb</a:t>
                      </a:r>
                      <a:r>
                        <a:rPr lang="en-US" sz="1100" noProof="0" dirty="0">
                          <a:latin typeface="Calibri" panose="020F0502020204030204" pitchFamily="34" charset="0"/>
                        </a:rPr>
                        <a:t> of possible 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5 / (5+2)*4+5 = 33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014760"/>
                  </a:ext>
                </a:extLst>
              </a:tr>
              <a:tr h="64008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 err="1">
                          <a:latin typeface="Calibri" panose="020F0502020204030204" pitchFamily="34" charset="0"/>
                        </a:rPr>
                        <a:t>Nb</a:t>
                      </a:r>
                      <a:r>
                        <a:rPr lang="en-US" sz="1100" noProof="0" dirty="0">
                          <a:latin typeface="Calibri" panose="020F0502020204030204" pitchFamily="34" charset="0"/>
                        </a:rPr>
                        <a:t> comparison mv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noProof="0" dirty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noProof="0" dirty="0">
                          <a:latin typeface="Calibri" panose="020F0502020204030204" pitchFamily="34" charset="0"/>
                        </a:rPr>
                        <a:t>                      </a:t>
                      </a:r>
                      <a:r>
                        <a:rPr lang="en-US" sz="1100" noProof="0" dirty="0" err="1">
                          <a:latin typeface="Calibri" panose="020F0502020204030204" pitchFamily="34" charset="0"/>
                        </a:rPr>
                        <a:t>refidx</a:t>
                      </a:r>
                      <a:endParaRPr lang="en-US" sz="1100" noProof="0" dirty="0"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noProof="0" dirty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noProof="0" dirty="0">
                          <a:latin typeface="Calibri" panose="020F0502020204030204" pitchFamily="34" charset="0"/>
                        </a:rPr>
                        <a:t>                  total int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(10)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11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 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+ 6+4*(17)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(20)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12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+ (74)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46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94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-36 = 58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-46 = 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(10)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11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 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+ 6+4*(17)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(20)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12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+ (74)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46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94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-36 = 58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-46 = 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                                       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282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(v1) 174 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(v2)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36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                                                     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-38%</a:t>
                      </a:r>
                      <a:r>
                        <a:rPr lang="fr-FR" sz="11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-87%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557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4278282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Triangle Merge coding mode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C2803CC-B2E7-4BF7-90A6-E2CBCB76B9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2443513"/>
              </p:ext>
            </p:extLst>
          </p:nvPr>
        </p:nvGraphicFramePr>
        <p:xfrm>
          <a:off x="-182880" y="998495"/>
          <a:ext cx="9509760" cy="3581400"/>
        </p:xfrm>
        <a:graphic>
          <a:graphicData uri="http://schemas.openxmlformats.org/drawingml/2006/table">
            <a:tbl>
              <a:tblPr firstRow="1" bandRow="1"/>
              <a:tblGrid>
                <a:gridCol w="137160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3421267737"/>
                    </a:ext>
                  </a:extLst>
                </a:gridCol>
                <a:gridCol w="4937760">
                  <a:extLst>
                    <a:ext uri="{9D8B030D-6E8A-4147-A177-3AD203B41FA5}">
                      <a16:colId xmlns:a16="http://schemas.microsoft.com/office/drawing/2014/main" val="233437619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noProof="0" dirty="0"/>
                        <a:t>List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noProof="0" dirty="0"/>
                        <a:t>Merge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noProof="0" dirty="0"/>
                        <a:t>Triangle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173736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100" noProof="0" dirty="0">
                          <a:latin typeface="Calibri" panose="020F0502020204030204" pitchFamily="34" charset="0"/>
                        </a:rPr>
                        <a:t>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B1 + </a:t>
                      </a:r>
                      <a:r>
                        <a:rPr lang="en-US" sz="11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B0 + </a:t>
                      </a:r>
                      <a:r>
                        <a:rPr lang="en-US" sz="11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A0 + </a:t>
                      </a:r>
                      <a:r>
                        <a:rPr lang="en-US" sz="11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If less than 4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, then Spatial B2 + </a:t>
                      </a:r>
                      <a:r>
                        <a:rPr lang="en-US" sz="11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A1/B1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TMVP C0/C1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===========================================</a:t>
                      </a:r>
                      <a:endParaRPr lang="en-US" sz="1100" noProof="0" dirty="0">
                        <a:solidFill>
                          <a:schemeClr val="accent2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HMVP last to first + 2 first </a:t>
                      </a:r>
                      <a:r>
                        <a:rPr lang="en-US" sz="11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A1/B1 + let one space for pairwise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Pairwise of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{0,1}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Fulfill with zero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</a:t>
                      </a:r>
                      <a:r>
                        <a:rPr lang="en-US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5 regular </a:t>
                      </a:r>
                      <a:r>
                        <a:rPr lang="en-US" sz="1100" noProof="0" dirty="0" err="1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spatio</a:t>
                      </a:r>
                      <a:r>
                        <a:rPr lang="en-US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-temporal merge candidates</a:t>
                      </a:r>
                    </a:p>
                    <a:p>
                      <a:pPr marL="0" marR="0" lvl="0" indent="0" algn="l" defTabSz="914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====================================================================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Unidir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1100" u="sng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pruned</a:t>
                      </a:r>
                      <a:r>
                        <a:rPr lang="en-US" sz="11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L0 part of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1100" u="sng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1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all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L1 part of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1100" u="sng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1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Average L0/L1 parts of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1100" u="sng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pruned</a:t>
                      </a:r>
                      <a:r>
                        <a:rPr lang="en-US" sz="11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Fulfill with zero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  <a:tr h="27432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>
                          <a:latin typeface="Calibri" panose="020F0502020204030204" pitchFamily="34" charset="0"/>
                        </a:rPr>
                        <a:t>list size / total nb of possible 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6 / 5+1 + 5+1+6 = 6 + 12 = 18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5 / (</a:t>
                      </a:r>
                      <a:r>
                        <a:rPr lang="en-US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4+1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)*4+5 = 25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014760"/>
                  </a:ext>
                </a:extLst>
              </a:tr>
              <a:tr h="73152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 err="1">
                          <a:latin typeface="Calibri" panose="020F0502020204030204" pitchFamily="34" charset="0"/>
                        </a:rPr>
                        <a:t>Nb</a:t>
                      </a:r>
                      <a:r>
                        <a:rPr lang="en-US" sz="1100" noProof="0" dirty="0">
                          <a:latin typeface="Calibri" panose="020F0502020204030204" pitchFamily="34" charset="0"/>
                        </a:rPr>
                        <a:t> comparison mv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noProof="0" dirty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noProof="0" dirty="0">
                          <a:latin typeface="Calibri" panose="020F0502020204030204" pitchFamily="34" charset="0"/>
                        </a:rPr>
                        <a:t>                      </a:t>
                      </a:r>
                      <a:r>
                        <a:rPr lang="en-US" sz="1100" noProof="0" dirty="0" err="1">
                          <a:latin typeface="Calibri" panose="020F0502020204030204" pitchFamily="34" charset="0"/>
                        </a:rPr>
                        <a:t>refidx</a:t>
                      </a:r>
                      <a:endParaRPr lang="en-US" sz="1100" noProof="0" dirty="0"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noProof="0" dirty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noProof="0" dirty="0">
                          <a:latin typeface="Calibri" panose="020F0502020204030204" pitchFamily="34" charset="0"/>
                        </a:rPr>
                        <a:t>                  total int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(5+0 + (2*2)+0+0)</a:t>
                      </a:r>
                      <a:r>
                        <a:rPr lang="fr-FR" sz="11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  5 +   4 =   9</a:t>
                      </a:r>
                      <a:endParaRPr lang="fr-FR" sz="1100" noProof="0" dirty="0">
                        <a:solidFill>
                          <a:schemeClr val="accent4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(5+0 + (2*2)+0+0)</a:t>
                      </a:r>
                      <a:r>
                        <a:rPr lang="fr-FR" sz="11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  5 +   4 =   9</a:t>
                      </a:r>
                      <a:endParaRPr lang="fr-FR" sz="1100" noProof="0" dirty="0">
                        <a:solidFill>
                          <a:schemeClr val="accent4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noProof="0" dirty="0">
                          <a:solidFill>
                            <a:schemeClr val="accent2"/>
                          </a:solidFill>
                          <a:latin typeface="Calibri" panose="020F0502020204030204" pitchFamily="34" charset="0"/>
                        </a:rPr>
                        <a:t>                                     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= 15 + 12 = 27</a:t>
                      </a:r>
                      <a:endParaRPr lang="en-US" sz="1100" noProof="0" dirty="0">
                        <a:solidFill>
                          <a:schemeClr val="accent4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(10)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fr-FR" sz="11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 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+ 6+4*(17)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(11)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(20)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+ (74)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(50)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30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94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-34 = 60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-20 = 40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-30 = 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(10)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fr-FR" sz="11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 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+ 6+4*(17)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(11)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(20)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+ (74)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(50)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30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94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-34 = 60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-20 = 40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-30 = 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                                                    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282</a:t>
                      </a:r>
                      <a:r>
                        <a:rPr lang="fr-FR" sz="11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180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(v1) 120</a:t>
                      </a:r>
                      <a:r>
                        <a:rPr lang="fr-FR" sz="11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(v2)</a:t>
                      </a:r>
                      <a:r>
                        <a:rPr lang="fr-FR" sz="11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30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                                                                 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-36%  </a:t>
                      </a:r>
                      <a:r>
                        <a:rPr lang="fr-FR" sz="11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-57%</a:t>
                      </a:r>
                      <a:r>
                        <a:rPr lang="fr-FR" sz="11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-89%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557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829435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Triangle Merge coding mode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C2803CC-B2E7-4BF7-90A6-E2CBCB76B9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948395"/>
              </p:ext>
            </p:extLst>
          </p:nvPr>
        </p:nvGraphicFramePr>
        <p:xfrm>
          <a:off x="45720" y="1006733"/>
          <a:ext cx="9052560" cy="3581400"/>
        </p:xfrm>
        <a:graphic>
          <a:graphicData uri="http://schemas.openxmlformats.org/drawingml/2006/table">
            <a:tbl>
              <a:tblPr firstRow="1" bandRow="1"/>
              <a:tblGrid>
                <a:gridCol w="137160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3421267737"/>
                    </a:ext>
                  </a:extLst>
                </a:gridCol>
                <a:gridCol w="4480560">
                  <a:extLst>
                    <a:ext uri="{9D8B030D-6E8A-4147-A177-3AD203B41FA5}">
                      <a16:colId xmlns:a16="http://schemas.microsoft.com/office/drawing/2014/main" val="233437619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noProof="0" dirty="0"/>
                        <a:t>List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Merge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600" noProof="0" dirty="0"/>
                        <a:t>Triangle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173736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100" noProof="0" dirty="0">
                          <a:latin typeface="Calibri" panose="020F0502020204030204" pitchFamily="34" charset="0"/>
                        </a:rPr>
                        <a:t>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FontTx/>
                        <a:buNone/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 Spatial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 Spatial B1 + pruned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 Spatial B0 + pruned 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 Spatial A0 + pruned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 If less than 4 </a:t>
                      </a:r>
                      <a:r>
                        <a:rPr lang="en-US" sz="1100" kern="12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cand</a:t>
                      </a: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 then Spatial B2 + pruned A1/B1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 TMVP C0/C1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===========================================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 HMVP last to first + 2 first pruned A1/B1 + let one space for pairwise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 Pairwise of </a:t>
                      </a:r>
                      <a:r>
                        <a:rPr lang="en-US" sz="1100" kern="12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cand</a:t>
                      </a: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{0,1}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 Fulfill with zero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</a:t>
                      </a:r>
                      <a:r>
                        <a:rPr lang="en-US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5 regular </a:t>
                      </a:r>
                      <a:r>
                        <a:rPr lang="en-US" sz="1100" noProof="0" dirty="0" err="1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spatio</a:t>
                      </a:r>
                      <a:r>
                        <a:rPr lang="en-US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-temporal merge candidates</a:t>
                      </a:r>
                    </a:p>
                    <a:p>
                      <a:pPr marL="0" marR="0" lvl="0" indent="0" algn="l" defTabSz="914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=============================================================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Unidir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1100" u="sng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pruned</a:t>
                      </a:r>
                      <a:r>
                        <a:rPr lang="en-US" sz="11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L0 part of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1100" u="sng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1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all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L1 part of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1100" u="sng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1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Average L0/L1 parts of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1100" u="sng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pruned</a:t>
                      </a:r>
                      <a:r>
                        <a:rPr lang="en-US" sz="11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Fulfill with zero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  <a:tr h="27432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>
                          <a:latin typeface="Calibri" panose="020F0502020204030204" pitchFamily="34" charset="0"/>
                        </a:rPr>
                        <a:t>list size / total nb of possible 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 / 5+1 + 5+1+6 = 6 + 12 = 18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5 / (</a:t>
                      </a:r>
                      <a:r>
                        <a:rPr lang="en-US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4+1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)*4+5 = 25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014760"/>
                  </a:ext>
                </a:extLst>
              </a:tr>
              <a:tr h="73152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 err="1">
                          <a:latin typeface="Calibri" panose="020F0502020204030204" pitchFamily="34" charset="0"/>
                        </a:rPr>
                        <a:t>Nb</a:t>
                      </a:r>
                      <a:r>
                        <a:rPr lang="en-US" sz="1100" noProof="0" dirty="0">
                          <a:latin typeface="Calibri" panose="020F0502020204030204" pitchFamily="34" charset="0"/>
                        </a:rPr>
                        <a:t> comparison mv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noProof="0" dirty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noProof="0" dirty="0">
                          <a:latin typeface="Calibri" panose="020F0502020204030204" pitchFamily="34" charset="0"/>
                        </a:rPr>
                        <a:t>                      </a:t>
                      </a:r>
                      <a:r>
                        <a:rPr lang="en-US" sz="1100" noProof="0" dirty="0" err="1">
                          <a:latin typeface="Calibri" panose="020F0502020204030204" pitchFamily="34" charset="0"/>
                        </a:rPr>
                        <a:t>refidx</a:t>
                      </a:r>
                      <a:endParaRPr lang="en-US" sz="1100" noProof="0" dirty="0"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noProof="0" dirty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noProof="0" dirty="0">
                          <a:latin typeface="Calibri" panose="020F0502020204030204" pitchFamily="34" charset="0"/>
                        </a:rPr>
                        <a:t>                  total int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kern="12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(5+0 + (2*2)+0+0)*2 =   5 +   4 =   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kern="12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(5+0 + (2*2)+0+0)*2 =   5 +   4 =   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kern="12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                                   = 15 + 12 = 27</a:t>
                      </a:r>
                      <a:endParaRPr lang="en-US" sz="1100" kern="120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(10)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fr-FR" sz="11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 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+ 6+4*(17)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(11)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+ 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(50)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30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94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-34 = 60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-20 = 40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-30 = 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(10)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fr-FR" sz="11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 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+ 6+4*(17)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(11)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+ 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(50)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30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94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-34 = 60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-20 = 40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-30 = 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                                      </a:t>
                      </a:r>
                      <a:r>
                        <a:rPr lang="fr-FR" sz="11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282</a:t>
                      </a:r>
                      <a:r>
                        <a:rPr lang="fr-FR" sz="11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180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(v1) 120</a:t>
                      </a:r>
                      <a:r>
                        <a:rPr lang="fr-FR" sz="11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(v2)</a:t>
                      </a:r>
                      <a:r>
                        <a:rPr lang="fr-FR" sz="11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30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                                                   </a:t>
                      </a:r>
                      <a:r>
                        <a:rPr lang="fr-FR" sz="11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-36%  </a:t>
                      </a:r>
                      <a:r>
                        <a:rPr lang="fr-FR" sz="11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</a:t>
                      </a:r>
                      <a:r>
                        <a:rPr lang="fr-FR" sz="11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-57%</a:t>
                      </a:r>
                      <a:r>
                        <a:rPr lang="fr-FR" sz="11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</a:t>
                      </a:r>
                      <a:r>
                        <a:rPr lang="fr-FR" sz="11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-89%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557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469217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Motivation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2A675F-D773-4BF2-AF1C-E18EC07A341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2379571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VTM-4.0:</a:t>
            </a:r>
          </a:p>
          <a:p>
            <a:pPr lvl="2"/>
            <a:r>
              <a:rPr lang="en-US" sz="1400" dirty="0"/>
              <a:t>In Triangle Merge coding modes, motion predictor lists are constructed. </a:t>
            </a:r>
          </a:p>
          <a:p>
            <a:pPr lvl="2"/>
            <a:r>
              <a:rPr lang="en-US" sz="1400" dirty="0"/>
              <a:t>But in the current reference software, a full pruning is performed and no predictor redundancy can be observed </a:t>
            </a:r>
          </a:p>
          <a:p>
            <a:pPr marL="180973" lvl="2" indent="0">
              <a:buNone/>
            </a:pPr>
            <a:endParaRPr lang="en-US" sz="1400" dirty="0"/>
          </a:p>
          <a:p>
            <a:pPr lvl="1"/>
            <a:r>
              <a:rPr lang="en-US" sz="1400" dirty="0"/>
              <a:t>Goal of this contribution:</a:t>
            </a:r>
          </a:p>
          <a:p>
            <a:pPr lvl="2"/>
            <a:r>
              <a:rPr lang="en-US" sz="1400" dirty="0"/>
              <a:t>Reduce predictor pruning while keeping performances</a:t>
            </a:r>
          </a:p>
          <a:p>
            <a:pPr lvl="2"/>
            <a:r>
              <a:rPr lang="en-US" sz="1400" dirty="0"/>
              <a:t>Harmonize motion predictor lists construction</a:t>
            </a:r>
          </a:p>
        </p:txBody>
      </p:sp>
    </p:spTree>
    <p:extLst>
      <p:ext uri="{BB962C8B-B14F-4D97-AF65-F5344CB8AC3E}">
        <p14:creationId xmlns:p14="http://schemas.microsoft.com/office/powerpoint/2010/main" val="59165595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Triangle Merge coding mode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7" y="980123"/>
            <a:ext cx="4501834" cy="3256734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Triangle Merge motion predictor list construction:</a:t>
            </a:r>
          </a:p>
          <a:p>
            <a:pPr lvl="2"/>
            <a:r>
              <a:rPr lang="en-US" sz="1400" dirty="0"/>
              <a:t>Prune all initial spatial predictors</a:t>
            </a:r>
          </a:p>
          <a:p>
            <a:pPr lvl="2"/>
            <a:r>
              <a:rPr lang="en-US" sz="1400" dirty="0"/>
              <a:t>Prune all </a:t>
            </a:r>
            <a:r>
              <a:rPr lang="en-US" sz="1400" dirty="0" err="1"/>
              <a:t>uni</a:t>
            </a:r>
            <a:r>
              <a:rPr lang="en-US" sz="1400" dirty="0"/>
              <a:t>-directional parts (MV + POC ref frame)</a:t>
            </a:r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Proposed uniformization and pruning reduction</a:t>
            </a:r>
          </a:p>
          <a:p>
            <a:pPr lvl="2"/>
            <a:r>
              <a:rPr lang="en-US" sz="1400" dirty="0"/>
              <a:t>Simple pruning of spatial candidates as in Merge</a:t>
            </a:r>
          </a:p>
          <a:p>
            <a:pPr lvl="2"/>
            <a:r>
              <a:rPr lang="en-US" sz="1400" dirty="0"/>
              <a:t>Prune temporal candidates together</a:t>
            </a:r>
          </a:p>
          <a:p>
            <a:pPr lvl="2"/>
            <a:r>
              <a:rPr lang="en-US" sz="1400" dirty="0"/>
              <a:t>Remove pruning on </a:t>
            </a:r>
            <a:r>
              <a:rPr lang="en-US" sz="1400" dirty="0" err="1"/>
              <a:t>uni</a:t>
            </a:r>
            <a:r>
              <a:rPr lang="en-US" sz="1400" dirty="0"/>
              <a:t>-directional parts</a:t>
            </a:r>
          </a:p>
          <a:p>
            <a:pPr lvl="3"/>
            <a:r>
              <a:rPr lang="en-US" sz="1400" dirty="0"/>
              <a:t>v1: on </a:t>
            </a:r>
            <a:r>
              <a:rPr lang="en-US" sz="1400" dirty="0" err="1"/>
              <a:t>uni</a:t>
            </a:r>
            <a:r>
              <a:rPr lang="en-US" sz="1400" dirty="0"/>
              <a:t>-directional + average candidates</a:t>
            </a:r>
          </a:p>
          <a:p>
            <a:pPr lvl="3"/>
            <a:r>
              <a:rPr lang="en-US" sz="1400" dirty="0"/>
              <a:t>v2: on all candidates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F056FF7-0F90-4184-A766-99C0A1308107}"/>
              </a:ext>
            </a:extLst>
          </p:cNvPr>
          <p:cNvSpPr txBox="1">
            <a:spLocks/>
          </p:cNvSpPr>
          <p:nvPr/>
        </p:nvSpPr>
        <p:spPr bwMode="auto">
          <a:xfrm>
            <a:off x="4679951" y="4194810"/>
            <a:ext cx="4297680" cy="584775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1800" b="1" dirty="0"/>
              <a:t>→</a:t>
            </a:r>
            <a:r>
              <a:rPr lang="en-US" sz="2000" b="1" dirty="0"/>
              <a:t> </a:t>
            </a:r>
            <a:r>
              <a:rPr lang="en-US" sz="1400" dirty="0"/>
              <a:t>v1: 108 integer comparisons less (-38%)</a:t>
            </a:r>
            <a:br>
              <a:rPr lang="en-US" sz="1400" dirty="0"/>
            </a:br>
            <a:r>
              <a:rPr lang="en-US" sz="1800" b="1" dirty="0"/>
              <a:t>→</a:t>
            </a:r>
            <a:r>
              <a:rPr lang="en-US" sz="1400" b="1" dirty="0"/>
              <a:t> </a:t>
            </a:r>
            <a:r>
              <a:rPr lang="en-US" sz="1400" dirty="0"/>
              <a:t>v2: 246 integer comparisons less (-87%)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5B168B8-F119-45DA-BC33-B2B9B841868F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57357849"/>
              </p:ext>
            </p:extLst>
          </p:nvPr>
        </p:nvGraphicFramePr>
        <p:xfrm>
          <a:off x="4634231" y="917257"/>
          <a:ext cx="4389120" cy="3246120"/>
        </p:xfrm>
        <a:graphic>
          <a:graphicData uri="http://schemas.openxmlformats.org/drawingml/2006/table">
            <a:tbl>
              <a:tblPr firstRow="1" bandRow="1"/>
              <a:tblGrid>
                <a:gridCol w="109728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3291840">
                  <a:extLst>
                    <a:ext uri="{9D8B030D-6E8A-4147-A177-3AD203B41FA5}">
                      <a16:colId xmlns:a16="http://schemas.microsoft.com/office/drawing/2014/main" val="233437619"/>
                    </a:ext>
                  </a:extLst>
                </a:gridCol>
              </a:tblGrid>
              <a:tr h="36576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/>
                        <a:t>List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/>
                        <a:t>Triangle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173736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900" noProof="0" dirty="0">
                          <a:latin typeface="Calibri" panose="020F0502020204030204" pitchFamily="34" charset="0"/>
                        </a:rPr>
                        <a:t>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B1 + </a:t>
                      </a:r>
                      <a:r>
                        <a:rPr lang="en-US" sz="9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B0 + </a:t>
                      </a:r>
                      <a:r>
                        <a:rPr lang="en-US" sz="9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strike="sngStrike" baseline="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A1/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A0 + </a:t>
                      </a:r>
                      <a:r>
                        <a:rPr lang="en-US" sz="9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</a:t>
                      </a:r>
                      <a:r>
                        <a:rPr lang="en-US" sz="900" strike="sngStrike" kern="1200" baseline="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/B1/B0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B2 + </a:t>
                      </a:r>
                      <a:r>
                        <a:rPr lang="en-US" sz="9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A1/B1</a:t>
                      </a:r>
                      <a:r>
                        <a:rPr lang="en-US" sz="900" strike="sngStrike" kern="1200" baseline="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/B0/A0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TMVP C0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TMVP C1 </a:t>
                      </a:r>
                      <a:r>
                        <a:rPr lang="en-US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900" u="sng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 C0</a:t>
                      </a:r>
                    </a:p>
                    <a:p>
                      <a:pPr marL="0" marR="0" lvl="0" indent="0" algn="l" defTabSz="914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======================================================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Unidir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900" u="sng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pruned</a:t>
                      </a:r>
                      <a:r>
                        <a:rPr lang="en-US" sz="9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L0 part of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900" u="sng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all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L1 part of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900" u="sng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Average L0/L1 parts of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900" u="sng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pruned</a:t>
                      </a:r>
                      <a:r>
                        <a:rPr lang="en-US" sz="9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Fulfill with zero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  <a:tr h="27432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latin typeface="Calibri" panose="020F0502020204030204" pitchFamily="34" charset="0"/>
                        </a:rPr>
                        <a:t>list size / total </a:t>
                      </a:r>
                      <a:r>
                        <a:rPr lang="en-US" sz="900" noProof="0" dirty="0" err="1">
                          <a:latin typeface="Calibri" panose="020F0502020204030204" pitchFamily="34" charset="0"/>
                        </a:rPr>
                        <a:t>nb</a:t>
                      </a:r>
                      <a:r>
                        <a:rPr lang="en-US" sz="900" noProof="0" dirty="0">
                          <a:latin typeface="Calibri" panose="020F0502020204030204" pitchFamily="34" charset="0"/>
                        </a:rPr>
                        <a:t> of possible 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5 / (5+2)*4+5 = 33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014760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 err="1">
                          <a:latin typeface="Calibri" panose="020F0502020204030204" pitchFamily="34" charset="0"/>
                        </a:rPr>
                        <a:t>Nb</a:t>
                      </a:r>
                      <a:r>
                        <a:rPr lang="en-US" sz="900" noProof="0" dirty="0">
                          <a:latin typeface="Calibri" panose="020F0502020204030204" pitchFamily="34" charset="0"/>
                        </a:rPr>
                        <a:t> comparison mv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>
                          <a:latin typeface="Calibri" panose="020F0502020204030204" pitchFamily="34" charset="0"/>
                        </a:rPr>
                        <a:t>                      </a:t>
                      </a:r>
                      <a:r>
                        <a:rPr lang="en-US" sz="900" noProof="0" dirty="0" err="1">
                          <a:latin typeface="Calibri" panose="020F0502020204030204" pitchFamily="34" charset="0"/>
                        </a:rPr>
                        <a:t>refidx</a:t>
                      </a:r>
                      <a:endParaRPr lang="en-US" sz="900" noProof="0" dirty="0"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>
                          <a:latin typeface="Calibri" panose="020F0502020204030204" pitchFamily="34" charset="0"/>
                        </a:rPr>
                        <a:t>                  total int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(10)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9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+ 6+4*(17)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(20)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12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+ (74)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46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94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-36 = 58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-46 = 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(10)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9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+ 6+4*(17)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(20)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12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+ (74)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46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94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-36 = 58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-46 = 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                                       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282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(v1) 174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(v2)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36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                                                      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-38%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-87%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557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589445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VTM-4.0:</a:t>
            </a:r>
          </a:p>
          <a:p>
            <a:pPr lvl="2"/>
            <a:r>
              <a:rPr lang="en-US" sz="1400" dirty="0"/>
              <a:t>Triangle Merge pruning reduction v1 (CE4-4.5.a)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3E293D-4CC6-42B6-87F7-9864755D4A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9" y="1599805"/>
            <a:ext cx="5945661" cy="19438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84748D9-0A8E-42D1-81B0-2BDF4774A0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8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82574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VTM-4.0:</a:t>
            </a:r>
          </a:p>
          <a:p>
            <a:pPr lvl="2"/>
            <a:r>
              <a:rPr lang="en-US" sz="1400" dirty="0"/>
              <a:t>Triangle Merge pruning reduction v2 (CE4-4.5.b)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BD5F51-17D2-4763-A107-26BA9FE175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9" y="1599805"/>
            <a:ext cx="5945661" cy="19438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11B8F3C-9737-4107-B3E3-896E490C92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8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07366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Regular merge candidates as input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7" y="980123"/>
            <a:ext cx="4501834" cy="625245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Use spatial and temporal regular merge candidates for Triangle merge list construction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F056FF7-0F90-4184-A766-99C0A1308107}"/>
              </a:ext>
            </a:extLst>
          </p:cNvPr>
          <p:cNvSpPr txBox="1">
            <a:spLocks/>
          </p:cNvSpPr>
          <p:nvPr/>
        </p:nvSpPr>
        <p:spPr bwMode="auto">
          <a:xfrm>
            <a:off x="656591" y="4497043"/>
            <a:ext cx="8046720" cy="584775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1800" b="1" dirty="0"/>
              <a:t>→ </a:t>
            </a:r>
            <a:r>
              <a:rPr lang="en-US" sz="1400" dirty="0"/>
              <a:t>regular merge: 102 integer comparisons less (-36%)</a:t>
            </a:r>
            <a:br>
              <a:rPr lang="en-US" sz="1800" b="1" dirty="0"/>
            </a:br>
            <a:r>
              <a:rPr lang="en-US" sz="1800" b="1" dirty="0"/>
              <a:t>→</a:t>
            </a:r>
            <a:r>
              <a:rPr lang="en-US" sz="2000" b="1" dirty="0"/>
              <a:t> </a:t>
            </a:r>
            <a:r>
              <a:rPr lang="en-US" sz="1400" dirty="0"/>
              <a:t>v1: 162 integer comparisons less (-57%)	</a:t>
            </a:r>
            <a:r>
              <a:rPr lang="en-US" sz="1800" b="1" dirty="0"/>
              <a:t>→</a:t>
            </a:r>
            <a:r>
              <a:rPr lang="en-US" sz="1400" b="1" dirty="0"/>
              <a:t> </a:t>
            </a:r>
            <a:r>
              <a:rPr lang="en-US" sz="1400" dirty="0"/>
              <a:t>v2: 252 integer comparisons less (-89%)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13B15CF-ED25-4141-9E9B-9FD913403DF2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77779498"/>
              </p:ext>
            </p:extLst>
          </p:nvPr>
        </p:nvGraphicFramePr>
        <p:xfrm>
          <a:off x="793751" y="1550185"/>
          <a:ext cx="7772400" cy="2971800"/>
        </p:xfrm>
        <a:graphic>
          <a:graphicData uri="http://schemas.openxmlformats.org/drawingml/2006/table">
            <a:tbl>
              <a:tblPr firstRow="1" bandRow="1"/>
              <a:tblGrid>
                <a:gridCol w="109728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3421267737"/>
                    </a:ext>
                  </a:extLst>
                </a:gridCol>
                <a:gridCol w="4023360">
                  <a:extLst>
                    <a:ext uri="{9D8B030D-6E8A-4147-A177-3AD203B41FA5}">
                      <a16:colId xmlns:a16="http://schemas.microsoft.com/office/drawing/2014/main" val="233437619"/>
                    </a:ext>
                  </a:extLst>
                </a:gridCol>
              </a:tblGrid>
              <a:tr h="36576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/>
                        <a:t>List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/>
                        <a:t>Merge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/>
                        <a:t>Triangle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155448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900" noProof="0" dirty="0">
                          <a:latin typeface="Calibri" panose="020F0502020204030204" pitchFamily="34" charset="0"/>
                        </a:rPr>
                        <a:t>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B1 + </a:t>
                      </a:r>
                      <a:r>
                        <a:rPr lang="en-US" sz="9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B0 + </a:t>
                      </a:r>
                      <a:r>
                        <a:rPr lang="en-US" sz="9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A0 + </a:t>
                      </a:r>
                      <a:r>
                        <a:rPr lang="en-US" sz="9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If less than 4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, then Spatial B2 + </a:t>
                      </a:r>
                      <a:r>
                        <a:rPr lang="en-US" sz="9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A1/B1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TMVP C0/C1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===========================================</a:t>
                      </a:r>
                      <a:endParaRPr lang="en-US" sz="900" noProof="0" dirty="0">
                        <a:solidFill>
                          <a:schemeClr val="accent2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HMVP last to first + 2 first </a:t>
                      </a:r>
                      <a:r>
                        <a:rPr lang="en-US" sz="9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A1/B1 + let one space for pairwise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Pairwise of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{0,1}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Fulfill with zero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</a:t>
                      </a:r>
                      <a:r>
                        <a:rPr lang="en-US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5 regular </a:t>
                      </a:r>
                      <a:r>
                        <a:rPr lang="en-US" sz="900" noProof="0" dirty="0" err="1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spatio</a:t>
                      </a:r>
                      <a:r>
                        <a:rPr lang="en-US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-temporal merge candidates</a:t>
                      </a:r>
                    </a:p>
                    <a:p>
                      <a:pPr marL="0" marR="0" lvl="0" indent="0" algn="l" defTabSz="914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===================================================================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Unidir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900" u="sng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pruned</a:t>
                      </a:r>
                      <a:r>
                        <a:rPr lang="en-US" sz="9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L0 part of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900" u="sng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all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L1 part of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900" u="sng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Average L0/L1 parts of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900" u="sng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pruned</a:t>
                      </a:r>
                      <a:r>
                        <a:rPr lang="en-US" sz="9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Fulfill with zero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  <a:tr h="27432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>
                          <a:latin typeface="Calibri" panose="020F0502020204030204" pitchFamily="34" charset="0"/>
                        </a:rPr>
                        <a:t>list size / total nb of possible 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6 / 5+1 + 5+1+6 = 6 + 12 = 18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5 / (</a:t>
                      </a:r>
                      <a:r>
                        <a:rPr lang="en-US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4+1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)*4+5 = 25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014760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 err="1">
                          <a:latin typeface="Calibri" panose="020F0502020204030204" pitchFamily="34" charset="0"/>
                        </a:rPr>
                        <a:t>Nb</a:t>
                      </a:r>
                      <a:r>
                        <a:rPr lang="en-US" sz="900" noProof="0" dirty="0">
                          <a:latin typeface="Calibri" panose="020F0502020204030204" pitchFamily="34" charset="0"/>
                        </a:rPr>
                        <a:t> comparison mv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>
                          <a:latin typeface="Calibri" panose="020F0502020204030204" pitchFamily="34" charset="0"/>
                        </a:rPr>
                        <a:t>                      </a:t>
                      </a:r>
                      <a:r>
                        <a:rPr lang="en-US" sz="900" noProof="0" dirty="0" err="1">
                          <a:latin typeface="Calibri" panose="020F0502020204030204" pitchFamily="34" charset="0"/>
                        </a:rPr>
                        <a:t>refidx</a:t>
                      </a:r>
                      <a:endParaRPr lang="en-US" sz="900" noProof="0" dirty="0"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>
                          <a:latin typeface="Calibri" panose="020F0502020204030204" pitchFamily="34" charset="0"/>
                        </a:rPr>
                        <a:t>                  total int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(5+0 + (2*2)+0+0)</a:t>
                      </a:r>
                      <a:r>
                        <a:rPr lang="fr-FR" sz="9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  5 +   4 =   9</a:t>
                      </a:r>
                      <a:endParaRPr lang="fr-FR" sz="900" noProof="0" dirty="0">
                        <a:solidFill>
                          <a:schemeClr val="accent4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(5+0 + (2*2)+0+0)</a:t>
                      </a:r>
                      <a:r>
                        <a:rPr lang="fr-FR" sz="9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  5 +   4 =   9</a:t>
                      </a:r>
                      <a:endParaRPr lang="fr-FR" sz="900" noProof="0" dirty="0">
                        <a:solidFill>
                          <a:schemeClr val="accent4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accent2"/>
                          </a:solidFill>
                          <a:latin typeface="Calibri" panose="020F0502020204030204" pitchFamily="34" charset="0"/>
                        </a:rPr>
                        <a:t>                                    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= 15 + 12 = 27</a:t>
                      </a:r>
                      <a:endParaRPr lang="en-US" sz="900" noProof="0" dirty="0">
                        <a:solidFill>
                          <a:schemeClr val="accent4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(10)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fr-FR" sz="9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+ 6+4*(17)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(11)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(20)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+ (74)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(50)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30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94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-34 = 60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-20 = 40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-30 = 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(10)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fr-FR" sz="9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+ 6+4*(17)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(11)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(20)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+ (74)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(50)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30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94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-34 = 60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-20 = 40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-30 = 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                                                   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282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180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(v1) 120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(v2)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30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                                                                  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-36%  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-57%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-89%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557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043560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VTM-4.0:</a:t>
            </a:r>
          </a:p>
          <a:p>
            <a:pPr lvl="2"/>
            <a:r>
              <a:rPr lang="en-US" sz="1400" dirty="0"/>
              <a:t>Proposed Triangle Merge pruning reduction v1 + regular merge candidates (CE4-4.5.c)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FA0278-A49A-4A88-8A38-0E422C163D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600200"/>
            <a:ext cx="5945661" cy="19438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B60C093-9850-4A4D-9A03-FC035234EA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078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18662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VTM-4.0:</a:t>
            </a:r>
          </a:p>
          <a:p>
            <a:pPr lvl="2"/>
            <a:r>
              <a:rPr lang="en-US" sz="1400" dirty="0"/>
              <a:t>Proposed Triangle Merge pruning reduction v2 + regular merge candidates (CE4-4.5.d)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4AA2D8-EB80-4482-9E00-527B22D6AB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8" y="1600200"/>
            <a:ext cx="5945661" cy="19438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6F3D224-F716-4B01-9D89-A78750BA18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7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22000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Worth case summary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7" y="980123"/>
            <a:ext cx="5363284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Cumulative worth case complexity analysis</a:t>
            </a:r>
          </a:p>
          <a:p>
            <a:pPr lvl="2"/>
            <a:r>
              <a:rPr lang="fr-FR" sz="1400" dirty="0"/>
              <a:t>N</a:t>
            </a:r>
            <a:r>
              <a:rPr lang="en-US" sz="1400" dirty="0"/>
              <a:t>umber of integer comparisons involved by pruning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02B6FFF-CCA2-418D-90C4-1B7E51D6366B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10391798"/>
              </p:ext>
            </p:extLst>
          </p:nvPr>
        </p:nvGraphicFramePr>
        <p:xfrm>
          <a:off x="1097280" y="2156730"/>
          <a:ext cx="6949440" cy="1005840"/>
        </p:xfrm>
        <a:graphic>
          <a:graphicData uri="http://schemas.openxmlformats.org/drawingml/2006/table">
            <a:tbl>
              <a:tblPr firstRow="1" bandRow="1"/>
              <a:tblGrid>
                <a:gridCol w="329184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33437619"/>
                    </a:ext>
                  </a:extLst>
                </a:gridCol>
              </a:tblGrid>
              <a:tr h="36576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/>
                        <a:t>Triangle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/>
                        <a:t>Regular merge for Triangle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(10)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9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+ 6+4*(17)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(20)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12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+ (74)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46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94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-36 = 58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-46 = 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(10)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9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+ 6+4*(17)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(20)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12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+ (74)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46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94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-36 = 58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-46 = 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                                       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282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(v1) 174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(v2)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36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                                                      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-38%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-87%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(10)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fr-FR" sz="9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+ 6+4*(17)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(11)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+ 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(50)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30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94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-34 = 60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-20 = 40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-30 = 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(10)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fr-FR" sz="9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+ 6+4*(17)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(11)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+ 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(50)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30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94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-34 = 60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-20 = 40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-30 = 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                                     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282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180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(v1) 120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(v2)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30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                                                    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-36%  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-57%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-89%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557589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78BAA93-85BE-4459-A99E-4CFD26986169}"/>
              </a:ext>
            </a:extLst>
          </p:cNvPr>
          <p:cNvSpPr txBox="1">
            <a:spLocks/>
          </p:cNvSpPr>
          <p:nvPr/>
        </p:nvSpPr>
        <p:spPr bwMode="auto">
          <a:xfrm>
            <a:off x="656591" y="3162570"/>
            <a:ext cx="8046720" cy="861774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1800" b="1" dirty="0"/>
              <a:t>			→ </a:t>
            </a:r>
            <a:r>
              <a:rPr lang="en-US" sz="1400" dirty="0"/>
              <a:t>regular merge: 102 integer comparisons less (-36%)</a:t>
            </a:r>
            <a:br>
              <a:rPr lang="en-US" sz="1800" b="1" dirty="0"/>
            </a:br>
            <a:r>
              <a:rPr lang="en-US" sz="1800" b="1" dirty="0"/>
              <a:t>→</a:t>
            </a:r>
            <a:r>
              <a:rPr lang="en-US" sz="2000" b="1" dirty="0"/>
              <a:t> </a:t>
            </a:r>
            <a:r>
              <a:rPr lang="en-US" sz="1400" dirty="0"/>
              <a:t>v1: 108 integer comparisons less (-38%)	            162 integer comparisons less (-57%)</a:t>
            </a:r>
            <a:br>
              <a:rPr lang="en-US" sz="1400" dirty="0"/>
            </a:br>
            <a:r>
              <a:rPr lang="en-US" sz="1800" b="1" dirty="0"/>
              <a:t>→</a:t>
            </a:r>
            <a:r>
              <a:rPr lang="en-US" sz="1400" b="1" dirty="0"/>
              <a:t> </a:t>
            </a:r>
            <a:r>
              <a:rPr lang="en-US" sz="1400" dirty="0"/>
              <a:t>v2: 246 integer comparisons less (-87%)	            252 integer comparisons less (-89%)</a:t>
            </a:r>
          </a:p>
        </p:txBody>
      </p:sp>
    </p:spTree>
    <p:extLst>
      <p:ext uri="{BB962C8B-B14F-4D97-AF65-F5344CB8AC3E}">
        <p14:creationId xmlns:p14="http://schemas.microsoft.com/office/powerpoint/2010/main" val="241269066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1591</Words>
  <Application>Microsoft Office PowerPoint</Application>
  <PresentationFormat>On-screen Show (16:9)</PresentationFormat>
  <Paragraphs>225</Paragraphs>
  <Slides>15</Slides>
  <Notes>2</Notes>
  <HiddenSlides>3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Times New Roman</vt:lpstr>
      <vt:lpstr>Trebuchet MS</vt:lpstr>
      <vt:lpstr>Wingdings</vt:lpstr>
      <vt:lpstr>2013_Technicolor</vt:lpstr>
      <vt:lpstr>JVET-N0226 CE4-4.5: Triangle Merge Pruning Reduction</vt:lpstr>
      <vt:lpstr>Motivation</vt:lpstr>
      <vt:lpstr>Triangle Merge coding mode</vt:lpstr>
      <vt:lpstr>Simulation Results</vt:lpstr>
      <vt:lpstr>Simulation Results</vt:lpstr>
      <vt:lpstr>Regular merge candidates as input</vt:lpstr>
      <vt:lpstr>Simulation Results</vt:lpstr>
      <vt:lpstr>Simulation Results</vt:lpstr>
      <vt:lpstr>Worth case summary</vt:lpstr>
      <vt:lpstr>Simulation Results</vt:lpstr>
      <vt:lpstr>Simulation Results</vt:lpstr>
      <vt:lpstr>Simulation Results</vt:lpstr>
      <vt:lpstr>Triangle Merge coding mode</vt:lpstr>
      <vt:lpstr>Triangle Merge coding mode</vt:lpstr>
      <vt:lpstr>Triangle Merge coding mode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2019-03-12T13:58:38Z</dcterms:modified>
</cp:coreProperties>
</file>