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2" r:id="rId4"/>
    <p:sldId id="259" r:id="rId5"/>
    <p:sldId id="261" r:id="rId6"/>
    <p:sldId id="260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4" autoAdjust="0"/>
    <p:restoredTop sz="82309" autoAdjust="0"/>
  </p:normalViewPr>
  <p:slideViewPr>
    <p:cSldViewPr>
      <p:cViewPr varScale="1">
        <p:scale>
          <a:sx n="71" d="100"/>
          <a:sy n="71" d="100"/>
        </p:scale>
        <p:origin x="1014" y="6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B09CD-3037-444C-BAAE-C2C8BA6BCF45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3751E-F7B2-459D-B639-0FF4A21A86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0652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198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266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3389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0739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4267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916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4E68-82E4-4E4F-9B68-81A6EAEC6354}" type="datetimeFigureOut">
              <a:rPr lang="ko-KR" altLang="en-US" smtClean="0"/>
              <a:t>2019-03-22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9941" y="1804754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913424" y="2204864"/>
            <a:ext cx="5703872" cy="847302"/>
          </a:xfrm>
          <a:prstGeom prst="roundRect">
            <a:avLst>
              <a:gd name="adj" fmla="val 12723"/>
            </a:avLst>
          </a:prstGeom>
          <a:solidFill>
            <a:schemeClr val="bg1">
              <a:alpha val="77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altLang="ko-KR" sz="2800" b="1" dirty="0" smtClean="0">
                <a:solidFill>
                  <a:schemeClr val="tx1"/>
                </a:solidFill>
              </a:rPr>
              <a:t>Non-CE3 </a:t>
            </a:r>
            <a:r>
              <a:rPr lang="en-CA" altLang="ko-KR" sz="2800" b="1" dirty="0">
                <a:solidFill>
                  <a:schemeClr val="tx1"/>
                </a:solidFill>
              </a:rPr>
              <a:t>: </a:t>
            </a:r>
            <a:r>
              <a:rPr lang="en-CA" altLang="ko-KR" sz="2800" b="1" dirty="0" smtClean="0">
                <a:solidFill>
                  <a:schemeClr val="tx1"/>
                </a:solidFill>
              </a:rPr>
              <a:t>Intra prediction mode restriction in </a:t>
            </a:r>
            <a:r>
              <a:rPr lang="en-CA" altLang="ko-KR" sz="2800" b="1" dirty="0">
                <a:solidFill>
                  <a:schemeClr val="tx1"/>
                </a:solidFill>
              </a:rPr>
              <a:t>small blocks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503188" y="4005064"/>
            <a:ext cx="6524344" cy="847302"/>
          </a:xfrm>
          <a:prstGeom prst="roundRect">
            <a:avLst>
              <a:gd name="adj" fmla="val 12723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altLang="ko-KR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Daeyoung</a:t>
            </a:r>
            <a:r>
              <a:rPr lang="en-CA" altLang="ko-KR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Lee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3642297" y="4667700"/>
            <a:ext cx="2246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ko-KR" sz="2400" u="sng" dirty="0">
                <a:solidFill>
                  <a:srgbClr val="0070C0"/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daeyung2002@khu.ac.kr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/>
              <a:t>Many directional modes are used 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800" dirty="0"/>
              <a:t>T</a:t>
            </a:r>
            <a:r>
              <a:rPr lang="en-US" altLang="ko-KR" sz="1800" dirty="0" smtClean="0"/>
              <a:t>o </a:t>
            </a:r>
            <a:r>
              <a:rPr lang="en-US" altLang="ko-KR" sz="1800" dirty="0"/>
              <a:t>represent many directional modes, </a:t>
            </a:r>
            <a:r>
              <a:rPr lang="en-US" altLang="ko-KR" sz="1800" dirty="0" smtClean="0"/>
              <a:t>many bits of data </a:t>
            </a:r>
            <a:r>
              <a:rPr lang="en-US" altLang="ko-KR" sz="1800" dirty="0"/>
              <a:t>are </a:t>
            </a:r>
            <a:r>
              <a:rPr lang="en-US" altLang="ko-KR" sz="1800" dirty="0" smtClean="0"/>
              <a:t>needed.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3152800" y="2060848"/>
            <a:ext cx="4088093" cy="4006031"/>
            <a:chOff x="3152800" y="2078612"/>
            <a:chExt cx="4088093" cy="400603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/>
            <a:srcRect b="6884"/>
            <a:stretch/>
          </p:blipFill>
          <p:spPr>
            <a:xfrm>
              <a:off x="3152800" y="2340227"/>
              <a:ext cx="4088093" cy="3744416"/>
            </a:xfrm>
            <a:prstGeom prst="rect">
              <a:avLst/>
            </a:prstGeom>
          </p:spPr>
        </p:pic>
        <p:sp>
          <p:nvSpPr>
            <p:cNvPr id="131" name="TextBox 130"/>
            <p:cNvSpPr txBox="1"/>
            <p:nvPr/>
          </p:nvSpPr>
          <p:spPr>
            <a:xfrm>
              <a:off x="3334616" y="2078612"/>
              <a:ext cx="34636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 modes : 0,1,2,3,4, … , 64,65,66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Intra prediction modes</a:t>
            </a:r>
            <a:endParaRPr lang="ko-KR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292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Restriction the use of odd number intra angular mode in 4x4 blocks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800" dirty="0"/>
              <a:t>In a small </a:t>
            </a:r>
            <a:r>
              <a:rPr lang="en-US" altLang="ko-KR" sz="1800" dirty="0" smtClean="0"/>
              <a:t>block, </a:t>
            </a:r>
            <a:r>
              <a:rPr lang="en-US" altLang="ko-KR" sz="1800" dirty="0"/>
              <a:t>the signal size for expressing the prediction mode 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en-US" altLang="ko-KR" sz="1800" dirty="0" smtClean="0"/>
              <a:t>may </a:t>
            </a:r>
            <a:r>
              <a:rPr lang="en-US" altLang="ko-KR" sz="1800" dirty="0"/>
              <a:t>be burden rather than </a:t>
            </a:r>
            <a:r>
              <a:rPr lang="en-US" altLang="ko-KR" sz="1800" dirty="0" smtClean="0"/>
              <a:t>the gain from the prediction accuracy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Proposal</a:t>
            </a:r>
            <a:endParaRPr lang="ko-KR" altLang="en-US" sz="2400" b="1" dirty="0"/>
          </a:p>
        </p:txBody>
      </p:sp>
      <p:grpSp>
        <p:nvGrpSpPr>
          <p:cNvPr id="6" name="그룹 5"/>
          <p:cNvGrpSpPr/>
          <p:nvPr/>
        </p:nvGrpSpPr>
        <p:grpSpPr>
          <a:xfrm>
            <a:off x="1097728" y="2204864"/>
            <a:ext cx="7815712" cy="4383835"/>
            <a:chOff x="1097728" y="2204864"/>
            <a:chExt cx="7815712" cy="4383835"/>
          </a:xfrm>
        </p:grpSpPr>
        <p:grpSp>
          <p:nvGrpSpPr>
            <p:cNvPr id="7" name="그룹 6"/>
            <p:cNvGrpSpPr/>
            <p:nvPr/>
          </p:nvGrpSpPr>
          <p:grpSpPr>
            <a:xfrm>
              <a:off x="1097728" y="2204864"/>
              <a:ext cx="7815712" cy="4383835"/>
              <a:chOff x="1097728" y="1700808"/>
              <a:chExt cx="7815712" cy="4383835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 rotWithShape="1">
              <a:blip r:embed="rId4"/>
              <a:srcRect r="8517" b="6884"/>
              <a:stretch/>
            </p:blipFill>
            <p:spPr>
              <a:xfrm>
                <a:off x="5173549" y="2340227"/>
                <a:ext cx="3739891" cy="374441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1208584" y="2628259"/>
                <a:ext cx="3240360" cy="324036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0" name="직선 화살표 연결선 9"/>
              <p:cNvCxnSpPr/>
              <p:nvPr/>
            </p:nvCxnSpPr>
            <p:spPr>
              <a:xfrm flipV="1">
                <a:off x="2823625" y="2628259"/>
                <a:ext cx="0" cy="161503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화살표 연결선 11"/>
              <p:cNvCxnSpPr/>
              <p:nvPr/>
            </p:nvCxnSpPr>
            <p:spPr>
              <a:xfrm flipH="1">
                <a:off x="1208584" y="4243298"/>
                <a:ext cx="1615040" cy="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직선 화살표 연결선 14"/>
              <p:cNvCxnSpPr/>
              <p:nvPr/>
            </p:nvCxnSpPr>
            <p:spPr>
              <a:xfrm flipV="1">
                <a:off x="2823624" y="2623411"/>
                <a:ext cx="128697" cy="1619886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화살표 연결선 17"/>
              <p:cNvCxnSpPr/>
              <p:nvPr/>
            </p:nvCxnSpPr>
            <p:spPr>
              <a:xfrm flipV="1">
                <a:off x="2823623" y="2628259"/>
                <a:ext cx="294627" cy="161503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화살표 연결선 20"/>
              <p:cNvCxnSpPr/>
              <p:nvPr/>
            </p:nvCxnSpPr>
            <p:spPr>
              <a:xfrm flipV="1">
                <a:off x="2820327" y="2628258"/>
                <a:ext cx="472286" cy="161503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화살표 연결선 24"/>
              <p:cNvCxnSpPr/>
              <p:nvPr/>
            </p:nvCxnSpPr>
            <p:spPr>
              <a:xfrm flipV="1">
                <a:off x="2826922" y="2628257"/>
                <a:ext cx="666768" cy="161504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화살표 연결선 27"/>
              <p:cNvCxnSpPr/>
              <p:nvPr/>
            </p:nvCxnSpPr>
            <p:spPr>
              <a:xfrm flipV="1">
                <a:off x="2830219" y="2628256"/>
                <a:ext cx="873866" cy="161504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직선 화살표 연결선 30"/>
              <p:cNvCxnSpPr/>
              <p:nvPr/>
            </p:nvCxnSpPr>
            <p:spPr>
              <a:xfrm flipV="1">
                <a:off x="2826920" y="2628256"/>
                <a:ext cx="1092380" cy="161504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화살표 연결선 35"/>
              <p:cNvCxnSpPr/>
              <p:nvPr/>
            </p:nvCxnSpPr>
            <p:spPr>
              <a:xfrm flipV="1">
                <a:off x="2820326" y="2617977"/>
                <a:ext cx="1360863" cy="162532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화살표 연결선 39"/>
              <p:cNvCxnSpPr/>
              <p:nvPr/>
            </p:nvCxnSpPr>
            <p:spPr>
              <a:xfrm flipV="1">
                <a:off x="2836310" y="2628255"/>
                <a:ext cx="1612634" cy="1615042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화살표 연결선 42"/>
              <p:cNvCxnSpPr/>
              <p:nvPr/>
            </p:nvCxnSpPr>
            <p:spPr>
              <a:xfrm flipV="1">
                <a:off x="2830217" y="2916291"/>
                <a:ext cx="1618727" cy="132492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화살표 연결선 44"/>
              <p:cNvCxnSpPr/>
              <p:nvPr/>
            </p:nvCxnSpPr>
            <p:spPr>
              <a:xfrm flipV="1">
                <a:off x="2830216" y="3143555"/>
                <a:ext cx="1618728" cy="1096206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화살표 연결선 46"/>
              <p:cNvCxnSpPr/>
              <p:nvPr/>
            </p:nvCxnSpPr>
            <p:spPr>
              <a:xfrm flipV="1">
                <a:off x="2832691" y="3375817"/>
                <a:ext cx="1613131" cy="86394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화살표 연결선 48"/>
              <p:cNvCxnSpPr/>
              <p:nvPr/>
            </p:nvCxnSpPr>
            <p:spPr>
              <a:xfrm flipV="1">
                <a:off x="2847402" y="3783033"/>
                <a:ext cx="1595341" cy="45672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화살표 연결선 49"/>
              <p:cNvCxnSpPr/>
              <p:nvPr/>
            </p:nvCxnSpPr>
            <p:spPr>
              <a:xfrm flipV="1">
                <a:off x="2839607" y="3578877"/>
                <a:ext cx="1605718" cy="66088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화살표 연결선 55"/>
              <p:cNvCxnSpPr/>
              <p:nvPr/>
            </p:nvCxnSpPr>
            <p:spPr>
              <a:xfrm flipH="1">
                <a:off x="1208584" y="4245378"/>
                <a:ext cx="1627726" cy="10546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화살표 연결선 57"/>
              <p:cNvCxnSpPr/>
              <p:nvPr/>
            </p:nvCxnSpPr>
            <p:spPr>
              <a:xfrm flipH="1">
                <a:off x="1208585" y="4245375"/>
                <a:ext cx="1626598" cy="24607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화살표 연결선 58"/>
              <p:cNvCxnSpPr/>
              <p:nvPr/>
            </p:nvCxnSpPr>
            <p:spPr>
              <a:xfrm flipH="1">
                <a:off x="1208584" y="4252447"/>
                <a:ext cx="1614542" cy="44054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화살표 연결선 59"/>
              <p:cNvCxnSpPr/>
              <p:nvPr/>
            </p:nvCxnSpPr>
            <p:spPr>
              <a:xfrm flipH="1">
                <a:off x="1208584" y="4247734"/>
                <a:ext cx="1626599" cy="647203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직선 화살표 연결선 60"/>
              <p:cNvCxnSpPr/>
              <p:nvPr/>
            </p:nvCxnSpPr>
            <p:spPr>
              <a:xfrm flipH="1">
                <a:off x="1208584" y="4252446"/>
                <a:ext cx="1614542" cy="84923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화살표 연결선 61"/>
              <p:cNvCxnSpPr/>
              <p:nvPr/>
            </p:nvCxnSpPr>
            <p:spPr>
              <a:xfrm flipH="1">
                <a:off x="1208584" y="4252445"/>
                <a:ext cx="1614542" cy="103216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화살표 연결선 62"/>
              <p:cNvCxnSpPr/>
              <p:nvPr/>
            </p:nvCxnSpPr>
            <p:spPr>
              <a:xfrm flipH="1">
                <a:off x="1208584" y="4245372"/>
                <a:ext cx="1620985" cy="129670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화살표 연결선 63"/>
              <p:cNvCxnSpPr/>
              <p:nvPr/>
            </p:nvCxnSpPr>
            <p:spPr>
              <a:xfrm flipH="1" flipV="1">
                <a:off x="1208584" y="4137755"/>
                <a:ext cx="1633823" cy="10997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화살표 연결선 64"/>
              <p:cNvCxnSpPr/>
              <p:nvPr/>
            </p:nvCxnSpPr>
            <p:spPr>
              <a:xfrm flipH="1" flipV="1">
                <a:off x="1208584" y="3972543"/>
                <a:ext cx="1630526" cy="27519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화살표 연결선 65"/>
              <p:cNvCxnSpPr/>
              <p:nvPr/>
            </p:nvCxnSpPr>
            <p:spPr>
              <a:xfrm flipH="1" flipV="1">
                <a:off x="1208584" y="3783743"/>
                <a:ext cx="1620985" cy="45466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화살표 연결선 66"/>
              <p:cNvCxnSpPr/>
              <p:nvPr/>
            </p:nvCxnSpPr>
            <p:spPr>
              <a:xfrm flipH="1" flipV="1">
                <a:off x="1208584" y="3577712"/>
                <a:ext cx="1605976" cy="66558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화살표 연결선 67"/>
              <p:cNvCxnSpPr/>
              <p:nvPr/>
            </p:nvCxnSpPr>
            <p:spPr>
              <a:xfrm flipH="1" flipV="1">
                <a:off x="1208584" y="3369400"/>
                <a:ext cx="1614542" cy="87126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화살표 연결선 68"/>
              <p:cNvCxnSpPr/>
              <p:nvPr/>
            </p:nvCxnSpPr>
            <p:spPr>
              <a:xfrm flipH="1" flipV="1">
                <a:off x="1208584" y="3163281"/>
                <a:ext cx="1615038" cy="108209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화살표 연결선 69"/>
              <p:cNvCxnSpPr/>
              <p:nvPr/>
            </p:nvCxnSpPr>
            <p:spPr>
              <a:xfrm flipH="1" flipV="1">
                <a:off x="1208584" y="2904764"/>
                <a:ext cx="1615038" cy="134061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화살표 연결선 70"/>
              <p:cNvCxnSpPr/>
              <p:nvPr/>
            </p:nvCxnSpPr>
            <p:spPr>
              <a:xfrm flipH="1" flipV="1">
                <a:off x="1216826" y="2632688"/>
                <a:ext cx="1606796" cy="160589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화살표 연결선 93"/>
              <p:cNvCxnSpPr/>
              <p:nvPr/>
            </p:nvCxnSpPr>
            <p:spPr>
              <a:xfrm flipH="1">
                <a:off x="1208585" y="4248190"/>
                <a:ext cx="1620984" cy="161222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화살표 연결선 95"/>
              <p:cNvCxnSpPr/>
              <p:nvPr/>
            </p:nvCxnSpPr>
            <p:spPr>
              <a:xfrm flipH="1">
                <a:off x="1527784" y="4235097"/>
                <a:ext cx="1304730" cy="162532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화살표 연결선 96"/>
              <p:cNvCxnSpPr/>
              <p:nvPr/>
            </p:nvCxnSpPr>
            <p:spPr>
              <a:xfrm flipH="1">
                <a:off x="1791461" y="4241672"/>
                <a:ext cx="1041703" cy="1618746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화살표 연결선 99"/>
              <p:cNvCxnSpPr/>
              <p:nvPr/>
            </p:nvCxnSpPr>
            <p:spPr>
              <a:xfrm flipH="1">
                <a:off x="1994355" y="4235097"/>
                <a:ext cx="838159" cy="162532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화살표 연결선 100"/>
              <p:cNvCxnSpPr/>
              <p:nvPr/>
            </p:nvCxnSpPr>
            <p:spPr>
              <a:xfrm flipH="1">
                <a:off x="2195794" y="4246383"/>
                <a:ext cx="631122" cy="161403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화살표 연결선 101"/>
              <p:cNvCxnSpPr/>
              <p:nvPr/>
            </p:nvCxnSpPr>
            <p:spPr>
              <a:xfrm flipH="1">
                <a:off x="2397006" y="4233471"/>
                <a:ext cx="429910" cy="162694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화살표 연결선 110"/>
              <p:cNvCxnSpPr/>
              <p:nvPr/>
            </p:nvCxnSpPr>
            <p:spPr>
              <a:xfrm flipH="1" flipV="1">
                <a:off x="2700873" y="2624416"/>
                <a:ext cx="135437" cy="162331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직선 화살표 연결선 111"/>
              <p:cNvCxnSpPr/>
              <p:nvPr/>
            </p:nvCxnSpPr>
            <p:spPr>
              <a:xfrm flipH="1" flipV="1">
                <a:off x="2579278" y="2622955"/>
                <a:ext cx="243849" cy="162477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직선 화살표 연결선 112"/>
              <p:cNvCxnSpPr/>
              <p:nvPr/>
            </p:nvCxnSpPr>
            <p:spPr>
              <a:xfrm flipH="1" flipV="1">
                <a:off x="2413434" y="2628260"/>
                <a:ext cx="416135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직선 화살표 연결선 113"/>
              <p:cNvCxnSpPr/>
              <p:nvPr/>
            </p:nvCxnSpPr>
            <p:spPr>
              <a:xfrm flipH="1" flipV="1">
                <a:off x="2208187" y="2628260"/>
                <a:ext cx="628123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직선 화살표 연결선 114"/>
              <p:cNvCxnSpPr/>
              <p:nvPr/>
            </p:nvCxnSpPr>
            <p:spPr>
              <a:xfrm flipH="1" flipV="1">
                <a:off x="2011572" y="2628260"/>
                <a:ext cx="817997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화살표 연결선 115"/>
              <p:cNvCxnSpPr/>
              <p:nvPr/>
            </p:nvCxnSpPr>
            <p:spPr>
              <a:xfrm flipH="1" flipV="1">
                <a:off x="1799390" y="2628260"/>
                <a:ext cx="1036920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화살표 연결선 116"/>
              <p:cNvCxnSpPr/>
              <p:nvPr/>
            </p:nvCxnSpPr>
            <p:spPr>
              <a:xfrm flipH="1" flipV="1">
                <a:off x="1527480" y="2628261"/>
                <a:ext cx="1301284" cy="161172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5355365" y="2078612"/>
                <a:ext cx="34636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Intra modes : 0,1,2,3,4, … , 64,65,66</a:t>
                </a:r>
                <a:endParaRPr lang="ko-KR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97728" y="2078612"/>
                <a:ext cx="34636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Intra modes : 0,1, </a:t>
                </a:r>
                <a:r>
                  <a:rPr lang="en-US" altLang="ko-KR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2,4,6, … , 62,64,66</a:t>
                </a:r>
                <a:endParaRPr lang="ko-KR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2312312" y="1700808"/>
                <a:ext cx="10807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4x4 blocks</a:t>
                </a:r>
                <a:endParaRPr lang="ko-KR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597072" y="1700808"/>
                <a:ext cx="12410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ther blocks</a:t>
                </a:r>
                <a:endParaRPr lang="ko-KR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3605442" y="5877272"/>
              <a:ext cx="785793" cy="4308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0 : Planar</a:t>
              </a:r>
            </a:p>
            <a:p>
              <a:r>
                <a:rPr lang="en-US" altLang="ko-KR" sz="1050" dirty="0" smtClean="0"/>
                <a:t>1 : DC</a:t>
              </a:r>
              <a:endParaRPr lang="ko-KR" altLang="en-US" sz="1050" dirty="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5876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Proposal</a:t>
            </a:r>
            <a:endParaRPr lang="ko-KR" altLang="en-US" sz="24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Modified 6MPM generation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600" dirty="0" smtClean="0"/>
              <a:t>In the 4x4 block, the proposed method modified </a:t>
            </a:r>
            <a:r>
              <a:rPr lang="en-US" altLang="ko-KR" sz="1600" dirty="0"/>
              <a:t>some operations for composing of MPM list only the even angular </a:t>
            </a:r>
            <a:r>
              <a:rPr lang="en-US" altLang="ko-KR" sz="1600" dirty="0" smtClean="0"/>
              <a:t>mode</a:t>
            </a:r>
          </a:p>
          <a:p>
            <a:pPr lvl="1">
              <a:buFont typeface="Wingdings" panose="05000000000000000000" pitchFamily="2" charset="2"/>
              <a:buChar char="u"/>
            </a:pPr>
            <a:endParaRPr lang="en-US" altLang="ko-KR" sz="16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Truncated </a:t>
            </a:r>
            <a:r>
              <a:rPr lang="en-US" altLang="ko-KR" sz="2000" b="1" dirty="0"/>
              <a:t>Binary Code (TBC) in 29 </a:t>
            </a:r>
            <a:r>
              <a:rPr lang="en-US" altLang="ko-KR" sz="2000" b="1" dirty="0" smtClean="0"/>
              <a:t>modes for non-MPM in 4x4 blocks</a:t>
            </a:r>
            <a:endParaRPr lang="en-US" altLang="ko-KR" sz="1600" dirty="0" smtClean="0"/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600" dirty="0"/>
              <a:t>S</a:t>
            </a:r>
            <a:r>
              <a:rPr lang="en-US" altLang="ko-KR" sz="1600" dirty="0" smtClean="0"/>
              <a:t>ince </a:t>
            </a:r>
            <a:r>
              <a:rPr lang="en-US" altLang="ko-KR" sz="1600" dirty="0"/>
              <a:t>the odd angular modes of the intra prediction are not used in the 4x4 blocks, </a:t>
            </a: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en-US" altLang="ko-KR" sz="1600" dirty="0" smtClean="0"/>
              <a:t>the </a:t>
            </a:r>
            <a:r>
              <a:rPr lang="en-US" altLang="ko-KR" sz="1600" dirty="0"/>
              <a:t>TBC for remaining modes excludes the 32 odd modes and 6 MPM modes</a:t>
            </a:r>
          </a:p>
          <a:p>
            <a:pPr lvl="1">
              <a:buFont typeface="Wingdings" panose="05000000000000000000" pitchFamily="2" charset="2"/>
              <a:buChar char="u"/>
            </a:pPr>
            <a:endParaRPr lang="en-US" altLang="ko-KR" sz="1600" dirty="0" smtClean="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370843"/>
              </p:ext>
            </p:extLst>
          </p:nvPr>
        </p:nvGraphicFramePr>
        <p:xfrm>
          <a:off x="848226" y="2204864"/>
          <a:ext cx="8497262" cy="2784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18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8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0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402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VTM 4.0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Proposal 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9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4x4 blocks (For angular modes)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others (no changes)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Left mode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(Left mode &gt;&gt; 1) &lt;&lt;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Left mode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Above mode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(Above mode &gt;&gt; 1) &lt;&lt;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Above mode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+ 1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- 1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–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+ 2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– 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ko-KR" sz="2400" b="1" dirty="0" smtClean="0"/>
              <a:t>Conclusion</a:t>
            </a:r>
            <a:endParaRPr lang="ko-KR" altLang="en-US" sz="24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altLang="ko-KR" sz="1400" b="1" dirty="0" smtClean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260350" y="114805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Experimental result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600" dirty="0"/>
              <a:t>C</a:t>
            </a:r>
            <a:r>
              <a:rPr lang="en-US" altLang="ko-KR" sz="1600" dirty="0" smtClean="0"/>
              <a:t>onsider </a:t>
            </a:r>
            <a:r>
              <a:rPr lang="en-US" altLang="ko-KR" sz="1600" dirty="0"/>
              <a:t>the idea of this contribution in further studies</a:t>
            </a:r>
            <a:r>
              <a:rPr lang="en-US" altLang="ko-KR" sz="1600" dirty="0" smtClean="0"/>
              <a:t>.</a:t>
            </a:r>
            <a:endParaRPr lang="en-US" altLang="ko-KR" sz="1600" dirty="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162004"/>
              </p:ext>
            </p:extLst>
          </p:nvPr>
        </p:nvGraphicFramePr>
        <p:xfrm>
          <a:off x="2288704" y="2015435"/>
          <a:ext cx="5904655" cy="21844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6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6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66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8587">
                <a:tc>
                  <a:txBody>
                    <a:bodyPr/>
                    <a:lstStyle/>
                    <a:p>
                      <a:endParaRPr lang="ko-KR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 Main10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endParaRPr lang="ko-KR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VTM-4.0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endParaRPr lang="ko-K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DecT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-0.01%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-0.04%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-0.03%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0.06%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-0.01%</a:t>
                      </a:r>
                      <a:endParaRPr lang="ko-KR" altLang="ko-KR" sz="14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103%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B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C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Overall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-0.02%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-0.01%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100%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smtClean="0">
                          <a:effectLst/>
                          <a:latin typeface="+mn-lt"/>
                          <a:ea typeface="+mn-ea"/>
                        </a:rPr>
                        <a:t>99%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</a:t>
                      </a:r>
                      <a:r>
                        <a:rPr lang="en-US" sz="1100" dirty="0" smtClean="0">
                          <a:effectLst/>
                        </a:rPr>
                        <a:t>F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347683"/>
              </p:ext>
            </p:extLst>
          </p:nvPr>
        </p:nvGraphicFramePr>
        <p:xfrm>
          <a:off x="2288704" y="4365104"/>
          <a:ext cx="5904655" cy="21992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6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6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66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8587">
                <a:tc>
                  <a:txBody>
                    <a:bodyPr/>
                    <a:lstStyle/>
                    <a:p>
                      <a:endParaRPr lang="ko-KR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 Main 10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endParaRPr lang="ko-K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</a:t>
                      </a:r>
                      <a:r>
                        <a:rPr lang="en-US" sz="1100" dirty="0" smtClean="0">
                          <a:effectLst/>
                        </a:rPr>
                        <a:t>VTM-4.0.1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endParaRPr lang="ko-K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DecT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B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0.01</a:t>
                      </a:r>
                      <a:r>
                        <a:rPr lang="en-US" sz="1100" dirty="0" smtClean="0">
                          <a:effectLst/>
                        </a:rPr>
                        <a:t>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0.16%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0.11%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99%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C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0.19%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0.24%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97%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98%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Overall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-0.01%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-0.13%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-0.37%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97%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95%</a:t>
                      </a: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</a:t>
                      </a:r>
                      <a:r>
                        <a:rPr lang="en-US" sz="1100" dirty="0" smtClean="0">
                          <a:effectLst/>
                        </a:rPr>
                        <a:t>F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630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3211</TotalTime>
  <Words>425</Words>
  <Application>Microsoft Office PowerPoint</Application>
  <PresentationFormat>A4 용지(210x297mm)</PresentationFormat>
  <Paragraphs>170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HY견고딕</vt:lpstr>
      <vt:lpstr>맑은 고딕</vt:lpstr>
      <vt:lpstr>Arial</vt:lpstr>
      <vt:lpstr>Cambria</vt:lpstr>
      <vt:lpstr>Microsoft Himalaya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khu</dc:creator>
  <cp:lastModifiedBy>Windows 사용자</cp:lastModifiedBy>
  <cp:revision>90</cp:revision>
  <dcterms:created xsi:type="dcterms:W3CDTF">2016-03-15T01:13:16Z</dcterms:created>
  <dcterms:modified xsi:type="dcterms:W3CDTF">2019-03-21T22:55:27Z</dcterms:modified>
</cp:coreProperties>
</file>