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5"/>
  </p:notesMasterIdLst>
  <p:sldIdLst>
    <p:sldId id="261" r:id="rId3"/>
    <p:sldId id="334" r:id="rId4"/>
    <p:sldId id="337" r:id="rId5"/>
    <p:sldId id="336" r:id="rId6"/>
    <p:sldId id="338" r:id="rId7"/>
    <p:sldId id="341" r:id="rId8"/>
    <p:sldId id="257" r:id="rId9"/>
    <p:sldId id="286" r:id="rId10"/>
    <p:sldId id="335" r:id="rId11"/>
    <p:sldId id="339" r:id="rId12"/>
    <p:sldId id="318" r:id="rId13"/>
    <p:sldId id="313" r:id="rId14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52B"/>
    <a:srgbClr val="29933B"/>
    <a:srgbClr val="DEF8DC"/>
    <a:srgbClr val="B6F0B2"/>
    <a:srgbClr val="D5F6D2"/>
    <a:srgbClr val="0000E6"/>
    <a:srgbClr val="154B1E"/>
    <a:srgbClr val="23601E"/>
    <a:srgbClr val="9CEA96"/>
    <a:srgbClr val="1EA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5" autoAdjust="0"/>
    <p:restoredTop sz="94660"/>
  </p:normalViewPr>
  <p:slideViewPr>
    <p:cSldViewPr>
      <p:cViewPr varScale="1">
        <p:scale>
          <a:sx n="155" d="100"/>
          <a:sy n="155" d="100"/>
        </p:scale>
        <p:origin x="144" y="294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15.03.2019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716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9218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3212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1458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231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4.pn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drivet.exblog.jp/24857132/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8.jpeg"/><Relationship Id="rId10" Type="http://schemas.openxmlformats.org/officeDocument/2006/relationships/hyperlink" Target="http://msclipart.blogspot.com/2015/06/MC900433932.html" TargetMode="External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JVET-N0207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AHG14 : CABAC skip mode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information2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755576" y="555526"/>
            <a:ext cx="3600400" cy="67461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Anchor </a:t>
            </a:r>
            <a:r>
              <a:rPr lang="en-US" altLang="ja-JP" sz="1800" kern="0" dirty="0"/>
              <a:t>: H.264/CAVLC (JM-19.0)</a:t>
            </a:r>
          </a:p>
          <a:p>
            <a:pPr marL="0" indent="0">
              <a:spcBef>
                <a:spcPts val="432"/>
              </a:spcBef>
              <a:buNone/>
            </a:pPr>
            <a:r>
              <a:rPr lang="en-US" altLang="ja-JP" sz="1800" kern="0" dirty="0"/>
              <a:t>Test     : VTM-4.0 + Proposal 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5494EEBA-FCCB-49F2-B7B2-F3814A5BD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683014"/>
              </p:ext>
            </p:extLst>
          </p:nvPr>
        </p:nvGraphicFramePr>
        <p:xfrm>
          <a:off x="768769" y="1440990"/>
          <a:ext cx="357401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-70.68%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-72.53%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-74.61%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739%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-68.70%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-68.30%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-64.25%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786%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-61.66%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-68.07%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-70.13%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676%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-50.47%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-56.56%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-57.93%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693%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-61.89%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-65.94%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-66.60%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714%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-46.55%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-55.15%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-56.20%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640%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666DC23-518E-4DE1-A0C8-C74138688F81}"/>
              </a:ext>
            </a:extLst>
          </p:cNvPr>
          <p:cNvSpPr txBox="1">
            <a:spLocks/>
          </p:cNvSpPr>
          <p:nvPr/>
        </p:nvSpPr>
        <p:spPr>
          <a:xfrm>
            <a:off x="683568" y="3994849"/>
            <a:ext cx="799288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E6"/>
                </a:solidFill>
              </a:rPr>
              <a:t>Proposal already has enough benefit compared to H.264/CAVLC.</a:t>
            </a:r>
          </a:p>
        </p:txBody>
      </p:sp>
    </p:spTree>
    <p:extLst>
      <p:ext uri="{BB962C8B-B14F-4D97-AF65-F5344CB8AC3E}">
        <p14:creationId xmlns:p14="http://schemas.microsoft.com/office/powerpoint/2010/main" val="1581114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11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10473"/>
            <a:ext cx="8424936" cy="377101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CABAC skip mode can avoid the delay cased by CABAC throughput.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899592" y="3579862"/>
            <a:ext cx="7128792" cy="407879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2200" kern="0" dirty="0">
                <a:solidFill>
                  <a:srgbClr val="C00000"/>
                </a:solidFill>
              </a:rPr>
              <a:t>We propose to introduce CABAC skip mode into VVC.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8E3CAB-AFC3-4304-AE53-5F82B7C3DC10}"/>
              </a:ext>
            </a:extLst>
          </p:cNvPr>
          <p:cNvSpPr txBox="1">
            <a:spLocks/>
          </p:cNvSpPr>
          <p:nvPr/>
        </p:nvSpPr>
        <p:spPr>
          <a:xfrm>
            <a:off x="179512" y="1131590"/>
            <a:ext cx="8280920" cy="723350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It is useful for the use case of high bitrate with low performance HW.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altLang="ja-JP" sz="2000" kern="0" dirty="0"/>
              <a:t>    (mainly for low delay)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179512" y="2043244"/>
            <a:ext cx="7488832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25%, 27</a:t>
            </a:r>
            <a:r>
              <a:rPr lang="en-US" altLang="ja-JP" sz="2000" kern="0"/>
              <a:t>%, 31% </a:t>
            </a:r>
            <a:r>
              <a:rPr lang="en-US" altLang="ja-JP" sz="2000" kern="0" dirty="0"/>
              <a:t>bits increasing for AI, RA, LDB on VTM-4.0.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46E3EE-357B-4149-B887-6FD629518C0A}"/>
              </a:ext>
            </a:extLst>
          </p:cNvPr>
          <p:cNvSpPr txBox="1">
            <a:spLocks/>
          </p:cNvSpPr>
          <p:nvPr/>
        </p:nvSpPr>
        <p:spPr>
          <a:xfrm>
            <a:off x="461366" y="2390928"/>
            <a:ext cx="7776864" cy="68487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300"/>
              </a:spcBef>
              <a:buNone/>
            </a:pPr>
            <a:r>
              <a:rPr lang="en-US" altLang="ja-JP" sz="2000" kern="0" dirty="0"/>
              <a:t>It still keeps higher gain compared to HEVC, and it</a:t>
            </a:r>
            <a:r>
              <a:rPr lang="ja-JP" altLang="en-US" sz="2000" kern="0" dirty="0"/>
              <a:t> </a:t>
            </a:r>
            <a:r>
              <a:rPr lang="en-US" altLang="ja-JP" sz="2000" kern="0" dirty="0"/>
              <a:t>is</a:t>
            </a:r>
            <a:r>
              <a:rPr lang="ja-JP" altLang="en-US" sz="2000" kern="0" dirty="0"/>
              <a:t> </a:t>
            </a:r>
            <a:r>
              <a:rPr lang="en-US" altLang="ja-JP" sz="2000" kern="0" dirty="0"/>
              <a:t>twice</a:t>
            </a:r>
            <a:r>
              <a:rPr lang="ja-JP" altLang="en-US" sz="2000" kern="0" dirty="0"/>
              <a:t> </a:t>
            </a:r>
            <a:r>
              <a:rPr lang="en-US" altLang="ja-JP" sz="2000" kern="0" dirty="0"/>
              <a:t>as</a:t>
            </a:r>
            <a:r>
              <a:rPr lang="ja-JP" altLang="en-US" sz="2000" kern="0" dirty="0"/>
              <a:t> </a:t>
            </a:r>
            <a:r>
              <a:rPr lang="en-US" altLang="ja-JP" sz="2000" kern="0" dirty="0"/>
              <a:t>high</a:t>
            </a:r>
            <a:r>
              <a:rPr lang="ja-JP" altLang="en-US" sz="2000" kern="0" dirty="0"/>
              <a:t> </a:t>
            </a:r>
            <a:r>
              <a:rPr lang="en-US" altLang="ja-JP" sz="2000" kern="0" dirty="0"/>
              <a:t>performance as H.264 with CAVLC.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Canon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5D0F51-0D52-453C-A744-CAE86EE62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483518"/>
            <a:ext cx="8784976" cy="746433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ja-JP" sz="2000" dirty="0"/>
              <a:t>Introduce CABAC skip mode which directly outputs binarized bins.</a:t>
            </a:r>
          </a:p>
          <a:p>
            <a:pPr marL="0" indent="0">
              <a:buNone/>
            </a:pPr>
            <a:r>
              <a:rPr lang="en-US" sz="2000" dirty="0"/>
              <a:t>It is originally proposed by JVET-M0089.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AB701D3-71F5-458C-8186-C27E58219E86}"/>
              </a:ext>
            </a:extLst>
          </p:cNvPr>
          <p:cNvSpPr/>
          <p:nvPr/>
        </p:nvSpPr>
        <p:spPr>
          <a:xfrm flipH="1">
            <a:off x="6789487" y="1618595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円/楕円 73">
            <a:extLst>
              <a:ext uri="{FF2B5EF4-FFF2-40B4-BE49-F238E27FC236}">
                <a16:creationId xmlns:a16="http://schemas.microsoft.com/office/drawing/2014/main" id="{63368BD0-C7B0-40D3-BF97-C6F29DA76208}"/>
              </a:ext>
            </a:extLst>
          </p:cNvPr>
          <p:cNvSpPr/>
          <p:nvPr/>
        </p:nvSpPr>
        <p:spPr>
          <a:xfrm flipH="1">
            <a:off x="6898786" y="1742222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5" name="円/楕円 74">
            <a:extLst>
              <a:ext uri="{FF2B5EF4-FFF2-40B4-BE49-F238E27FC236}">
                <a16:creationId xmlns:a16="http://schemas.microsoft.com/office/drawing/2014/main" id="{E6CF4CA7-13BD-43CA-B14E-743D1C546E0E}"/>
              </a:ext>
            </a:extLst>
          </p:cNvPr>
          <p:cNvSpPr/>
          <p:nvPr/>
        </p:nvSpPr>
        <p:spPr>
          <a:xfrm flipH="1">
            <a:off x="6898786" y="2246274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6" name="円/楕円 75">
            <a:extLst>
              <a:ext uri="{FF2B5EF4-FFF2-40B4-BE49-F238E27FC236}">
                <a16:creationId xmlns:a16="http://schemas.microsoft.com/office/drawing/2014/main" id="{5C2F95D9-6058-4C6E-AA3C-FE9E0E0CA27E}"/>
              </a:ext>
            </a:extLst>
          </p:cNvPr>
          <p:cNvSpPr/>
          <p:nvPr/>
        </p:nvSpPr>
        <p:spPr>
          <a:xfrm flipH="1">
            <a:off x="7114810" y="2001986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B6868248-99F2-4C8F-863A-E48233B40CFE}"/>
              </a:ext>
            </a:extLst>
          </p:cNvPr>
          <p:cNvCxnSpPr>
            <a:cxnSpLocks/>
          </p:cNvCxnSpPr>
          <p:nvPr/>
        </p:nvCxnSpPr>
        <p:spPr>
          <a:xfrm flipV="1">
            <a:off x="6983735" y="2035398"/>
            <a:ext cx="130969" cy="25479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3E7F9C3-0AC1-48A2-AE00-6B6C5FEF6B91}"/>
              </a:ext>
            </a:extLst>
          </p:cNvPr>
          <p:cNvSpPr/>
          <p:nvPr/>
        </p:nvSpPr>
        <p:spPr>
          <a:xfrm>
            <a:off x="4419553" y="1618949"/>
            <a:ext cx="440479" cy="815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円/楕円 65">
            <a:extLst>
              <a:ext uri="{FF2B5EF4-FFF2-40B4-BE49-F238E27FC236}">
                <a16:creationId xmlns:a16="http://schemas.microsoft.com/office/drawing/2014/main" id="{E4B77975-B97C-4E28-B624-CFEBD6A2B268}"/>
              </a:ext>
            </a:extLst>
          </p:cNvPr>
          <p:cNvSpPr/>
          <p:nvPr/>
        </p:nvSpPr>
        <p:spPr>
          <a:xfrm>
            <a:off x="4678733" y="1742576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0" name="円/楕円 66">
            <a:extLst>
              <a:ext uri="{FF2B5EF4-FFF2-40B4-BE49-F238E27FC236}">
                <a16:creationId xmlns:a16="http://schemas.microsoft.com/office/drawing/2014/main" id="{7EB15517-4FD2-43A8-A25B-C46BE9D16545}"/>
              </a:ext>
            </a:extLst>
          </p:cNvPr>
          <p:cNvSpPr/>
          <p:nvPr/>
        </p:nvSpPr>
        <p:spPr>
          <a:xfrm>
            <a:off x="4678733" y="2246628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1" name="円/楕円 67">
            <a:extLst>
              <a:ext uri="{FF2B5EF4-FFF2-40B4-BE49-F238E27FC236}">
                <a16:creationId xmlns:a16="http://schemas.microsoft.com/office/drawing/2014/main" id="{4BA21B7E-71FB-47BC-9F35-222EE1863822}"/>
              </a:ext>
            </a:extLst>
          </p:cNvPr>
          <p:cNvSpPr/>
          <p:nvPr/>
        </p:nvSpPr>
        <p:spPr>
          <a:xfrm>
            <a:off x="4462709" y="2002340"/>
            <a:ext cx="72000" cy="72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9054A557-FDEE-44EF-8C6B-19FD94C92516}"/>
              </a:ext>
            </a:extLst>
          </p:cNvPr>
          <p:cNvCxnSpPr>
            <a:cxnSpLocks/>
          </p:cNvCxnSpPr>
          <p:nvPr/>
        </p:nvCxnSpPr>
        <p:spPr>
          <a:xfrm flipH="1" flipV="1">
            <a:off x="4536282" y="2036738"/>
            <a:ext cx="135259" cy="27012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88595C85-09BB-4B6C-9073-9B392C1A50A2}"/>
              </a:ext>
            </a:extLst>
          </p:cNvPr>
          <p:cNvSpPr/>
          <p:nvPr/>
        </p:nvSpPr>
        <p:spPr>
          <a:xfrm>
            <a:off x="3293636" y="1830052"/>
            <a:ext cx="918324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Binarization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48B23A93-C356-456B-A39F-3B12067D4B94}"/>
              </a:ext>
            </a:extLst>
          </p:cNvPr>
          <p:cNvSpPr/>
          <p:nvPr/>
        </p:nvSpPr>
        <p:spPr>
          <a:xfrm>
            <a:off x="5940152" y="1567535"/>
            <a:ext cx="720080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CABAC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9EB10737-DD2E-44A8-B013-38686D466FE6}"/>
              </a:ext>
            </a:extLst>
          </p:cNvPr>
          <p:cNvSpPr/>
          <p:nvPr/>
        </p:nvSpPr>
        <p:spPr>
          <a:xfrm>
            <a:off x="1341676" y="1830052"/>
            <a:ext cx="926068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Trans/Quant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円/楕円 6">
            <a:extLst>
              <a:ext uri="{FF2B5EF4-FFF2-40B4-BE49-F238E27FC236}">
                <a16:creationId xmlns:a16="http://schemas.microsoft.com/office/drawing/2014/main" id="{D67D107C-B506-4223-A33A-ED9D2D0E1F59}"/>
              </a:ext>
            </a:extLst>
          </p:cNvPr>
          <p:cNvSpPr/>
          <p:nvPr/>
        </p:nvSpPr>
        <p:spPr>
          <a:xfrm>
            <a:off x="2640140" y="3028510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＋</a:t>
            </a:r>
          </a:p>
        </p:txBody>
      </p:sp>
      <p:sp>
        <p:nvSpPr>
          <p:cNvPr id="47" name="円/楕円 7">
            <a:extLst>
              <a:ext uri="{FF2B5EF4-FFF2-40B4-BE49-F238E27FC236}">
                <a16:creationId xmlns:a16="http://schemas.microsoft.com/office/drawing/2014/main" id="{CF269C19-7D5E-486B-8145-47888ED1633E}"/>
              </a:ext>
            </a:extLst>
          </p:cNvPr>
          <p:cNvSpPr/>
          <p:nvPr/>
        </p:nvSpPr>
        <p:spPr>
          <a:xfrm>
            <a:off x="749398" y="1894324"/>
            <a:ext cx="288000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－</a:t>
            </a:r>
          </a:p>
        </p:txBody>
      </p: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79A0B9D1-FED1-4F1A-9FF2-A30B1FC572B5}"/>
              </a:ext>
            </a:extLst>
          </p:cNvPr>
          <p:cNvCxnSpPr>
            <a:cxnSpLocks/>
            <a:stCxn id="43" idx="3"/>
            <a:endCxn id="41" idx="2"/>
          </p:cNvCxnSpPr>
          <p:nvPr/>
        </p:nvCxnSpPr>
        <p:spPr>
          <a:xfrm>
            <a:off x="4211960" y="2038340"/>
            <a:ext cx="250749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957210CA-9256-471C-A163-F494F18C4E28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5724128" y="1775823"/>
            <a:ext cx="216024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24">
            <a:extLst>
              <a:ext uri="{FF2B5EF4-FFF2-40B4-BE49-F238E27FC236}">
                <a16:creationId xmlns:a16="http://schemas.microsoft.com/office/drawing/2014/main" id="{25238C68-DD9E-49F7-8A5F-C9BE9AADD0B0}"/>
              </a:ext>
            </a:extLst>
          </p:cNvPr>
          <p:cNvSpPr/>
          <p:nvPr/>
        </p:nvSpPr>
        <p:spPr>
          <a:xfrm>
            <a:off x="2752153" y="2002340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ED646D02-3A0E-4AEC-837B-93A740EC18CA}"/>
              </a:ext>
            </a:extLst>
          </p:cNvPr>
          <p:cNvCxnSpPr>
            <a:cxnSpLocks/>
            <a:stCxn id="51" idx="6"/>
            <a:endCxn id="43" idx="1"/>
          </p:cNvCxnSpPr>
          <p:nvPr/>
        </p:nvCxnSpPr>
        <p:spPr>
          <a:xfrm>
            <a:off x="2824153" y="2038340"/>
            <a:ext cx="46948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CC985E48-1FF3-48CB-BD30-D44E73DF1B62}"/>
              </a:ext>
            </a:extLst>
          </p:cNvPr>
          <p:cNvCxnSpPr>
            <a:cxnSpLocks/>
            <a:stCxn id="51" idx="4"/>
          </p:cNvCxnSpPr>
          <p:nvPr/>
        </p:nvCxnSpPr>
        <p:spPr>
          <a:xfrm>
            <a:off x="2788153" y="2074340"/>
            <a:ext cx="1" cy="3278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5786E8B3-116C-4220-8F59-71BC6854622F}"/>
              </a:ext>
            </a:extLst>
          </p:cNvPr>
          <p:cNvCxnSpPr>
            <a:cxnSpLocks/>
          </p:cNvCxnSpPr>
          <p:nvPr/>
        </p:nvCxnSpPr>
        <p:spPr>
          <a:xfrm flipH="1">
            <a:off x="2788153" y="2818718"/>
            <a:ext cx="1" cy="216024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142917E4-F7A4-41D0-A2A7-DE9A656A9DB6}"/>
              </a:ext>
            </a:extLst>
          </p:cNvPr>
          <p:cNvCxnSpPr>
            <a:cxnSpLocks/>
            <a:stCxn id="45" idx="3"/>
            <a:endCxn id="51" idx="2"/>
          </p:cNvCxnSpPr>
          <p:nvPr/>
        </p:nvCxnSpPr>
        <p:spPr>
          <a:xfrm>
            <a:off x="2267744" y="2038340"/>
            <a:ext cx="48440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0F9F98EE-9EBB-4F8A-8464-AA1B08DEB55F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1036720" y="2038340"/>
            <a:ext cx="304956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92CC3BFB-F389-4050-9BC4-2541DF5F8A11}"/>
              </a:ext>
            </a:extLst>
          </p:cNvPr>
          <p:cNvCxnSpPr>
            <a:cxnSpLocks/>
          </p:cNvCxnSpPr>
          <p:nvPr/>
        </p:nvCxnSpPr>
        <p:spPr>
          <a:xfrm>
            <a:off x="251520" y="2038340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円/楕円 55">
            <a:extLst>
              <a:ext uri="{FF2B5EF4-FFF2-40B4-BE49-F238E27FC236}">
                <a16:creationId xmlns:a16="http://schemas.microsoft.com/office/drawing/2014/main" id="{AF2611B2-46F7-40DB-A2A7-B6C8E57F1AED}"/>
              </a:ext>
            </a:extLst>
          </p:cNvPr>
          <p:cNvSpPr/>
          <p:nvPr/>
        </p:nvSpPr>
        <p:spPr>
          <a:xfrm>
            <a:off x="856720" y="3142758"/>
            <a:ext cx="72000" cy="72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42E6E616-9CA3-45CF-BDED-EE327292634D}"/>
              </a:ext>
            </a:extLst>
          </p:cNvPr>
          <p:cNvCxnSpPr>
            <a:cxnSpLocks/>
            <a:stCxn id="58" idx="0"/>
          </p:cNvCxnSpPr>
          <p:nvPr/>
        </p:nvCxnSpPr>
        <p:spPr>
          <a:xfrm flipV="1">
            <a:off x="892720" y="2182356"/>
            <a:ext cx="0" cy="96040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73BB228C-C8A0-4582-B719-EF723B88A273}"/>
              </a:ext>
            </a:extLst>
          </p:cNvPr>
          <p:cNvSpPr/>
          <p:nvPr/>
        </p:nvSpPr>
        <p:spPr>
          <a:xfrm>
            <a:off x="1331641" y="3595334"/>
            <a:ext cx="93610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Intra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lang="en-US" altLang="ja-JP" sz="1050" dirty="0">
              <a:solidFill>
                <a:schemeClr val="tx1"/>
              </a:solidFill>
            </a:endParaRP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Inter </a:t>
            </a:r>
            <a:r>
              <a:rPr lang="en-US" altLang="ja-JP" sz="1050" dirty="0" err="1">
                <a:solidFill>
                  <a:schemeClr val="tx1"/>
                </a:solidFill>
              </a:rPr>
              <a:t>Pred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61" name="カギ線コネクタ 69">
            <a:extLst>
              <a:ext uri="{FF2B5EF4-FFF2-40B4-BE49-F238E27FC236}">
                <a16:creationId xmlns:a16="http://schemas.microsoft.com/office/drawing/2014/main" id="{0362E8B4-7CCF-4D85-A18B-94471CCAD401}"/>
              </a:ext>
            </a:extLst>
          </p:cNvPr>
          <p:cNvCxnSpPr>
            <a:cxnSpLocks/>
            <a:endCxn id="60" idx="3"/>
          </p:cNvCxnSpPr>
          <p:nvPr/>
        </p:nvCxnSpPr>
        <p:spPr>
          <a:xfrm rot="5400000">
            <a:off x="2287525" y="3302994"/>
            <a:ext cx="480848" cy="520409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61F119BB-E45E-4265-9D34-02F4942920A9}"/>
              </a:ext>
            </a:extLst>
          </p:cNvPr>
          <p:cNvCxnSpPr>
            <a:cxnSpLocks/>
            <a:stCxn id="58" idx="6"/>
          </p:cNvCxnSpPr>
          <p:nvPr/>
        </p:nvCxnSpPr>
        <p:spPr>
          <a:xfrm>
            <a:off x="928720" y="3178758"/>
            <a:ext cx="1715433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カギ線コネクタ 45">
            <a:extLst>
              <a:ext uri="{FF2B5EF4-FFF2-40B4-BE49-F238E27FC236}">
                <a16:creationId xmlns:a16="http://schemas.microsoft.com/office/drawing/2014/main" id="{E4FF049A-0078-42D5-96F6-0ECA46D47442}"/>
              </a:ext>
            </a:extLst>
          </p:cNvPr>
          <p:cNvCxnSpPr>
            <a:cxnSpLocks/>
            <a:stCxn id="60" idx="1"/>
            <a:endCxn id="58" idx="4"/>
          </p:cNvCxnSpPr>
          <p:nvPr/>
        </p:nvCxnSpPr>
        <p:spPr>
          <a:xfrm rot="10800000">
            <a:off x="892721" y="3214758"/>
            <a:ext cx="438921" cy="588864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F3609BC2-2CCD-4AB9-A96C-D1C1F96B65D4}"/>
              </a:ext>
            </a:extLst>
          </p:cNvPr>
          <p:cNvCxnSpPr>
            <a:cxnSpLocks/>
            <a:stCxn id="39" idx="6"/>
          </p:cNvCxnSpPr>
          <p:nvPr/>
        </p:nvCxnSpPr>
        <p:spPr>
          <a:xfrm flipV="1">
            <a:off x="4750733" y="1775823"/>
            <a:ext cx="253315" cy="2753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811EDCB5-9D8E-42AE-A2C0-45C45858D04D}"/>
              </a:ext>
            </a:extLst>
          </p:cNvPr>
          <p:cNvCxnSpPr>
            <a:cxnSpLocks/>
            <a:endCxn id="34" idx="6"/>
          </p:cNvCxnSpPr>
          <p:nvPr/>
        </p:nvCxnSpPr>
        <p:spPr>
          <a:xfrm>
            <a:off x="6660232" y="1775823"/>
            <a:ext cx="238554" cy="239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622268B8-701D-4536-AAFD-F2E076C8EE3D}"/>
              </a:ext>
            </a:extLst>
          </p:cNvPr>
          <p:cNvCxnSpPr>
            <a:cxnSpLocks/>
            <a:stCxn id="40" idx="6"/>
            <a:endCxn id="35" idx="6"/>
          </p:cNvCxnSpPr>
          <p:nvPr/>
        </p:nvCxnSpPr>
        <p:spPr>
          <a:xfrm flipV="1">
            <a:off x="4750733" y="2282274"/>
            <a:ext cx="2148053" cy="35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09174803-9024-444B-A042-6D89CB21313C}"/>
              </a:ext>
            </a:extLst>
          </p:cNvPr>
          <p:cNvCxnSpPr>
            <a:cxnSpLocks/>
          </p:cNvCxnSpPr>
          <p:nvPr/>
        </p:nvCxnSpPr>
        <p:spPr>
          <a:xfrm>
            <a:off x="7176644" y="2042982"/>
            <a:ext cx="288032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B7F2C2FD-8A4F-4508-856D-3C85F64D6C49}"/>
              </a:ext>
            </a:extLst>
          </p:cNvPr>
          <p:cNvSpPr/>
          <p:nvPr/>
        </p:nvSpPr>
        <p:spPr>
          <a:xfrm>
            <a:off x="101326" y="1629468"/>
            <a:ext cx="59022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Input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 image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DD2F620E-D477-4F21-99DD-06087878E7FE}"/>
              </a:ext>
            </a:extLst>
          </p:cNvPr>
          <p:cNvSpPr/>
          <p:nvPr/>
        </p:nvSpPr>
        <p:spPr>
          <a:xfrm>
            <a:off x="8190934" y="1623290"/>
            <a:ext cx="59663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Output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stream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E355E8E-4C9E-4E45-9D0F-0CF7842091B4}"/>
              </a:ext>
            </a:extLst>
          </p:cNvPr>
          <p:cNvSpPr/>
          <p:nvPr/>
        </p:nvSpPr>
        <p:spPr>
          <a:xfrm>
            <a:off x="2204409" y="2402142"/>
            <a:ext cx="1184573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</a:rPr>
              <a:t>Inv</a:t>
            </a:r>
            <a:r>
              <a:rPr kumimoji="1" lang="en-US" altLang="ja-JP" sz="1050" dirty="0">
                <a:solidFill>
                  <a:schemeClr val="tx1"/>
                </a:solidFill>
              </a:rPr>
              <a:t> Quant/Trans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3" name="円柱 72">
            <a:extLst>
              <a:ext uri="{FF2B5EF4-FFF2-40B4-BE49-F238E27FC236}">
                <a16:creationId xmlns:a16="http://schemas.microsoft.com/office/drawing/2014/main" id="{6D83CD81-0CE7-445F-B14E-D13A1AA2B9D5}"/>
              </a:ext>
            </a:extLst>
          </p:cNvPr>
          <p:cNvSpPr/>
          <p:nvPr/>
        </p:nvSpPr>
        <p:spPr>
          <a:xfrm>
            <a:off x="5004048" y="1491630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74" name="円柱 73">
            <a:extLst>
              <a:ext uri="{FF2B5EF4-FFF2-40B4-BE49-F238E27FC236}">
                <a16:creationId xmlns:a16="http://schemas.microsoft.com/office/drawing/2014/main" id="{6D0F3299-D444-47AB-98F4-0AA51E830FDA}"/>
              </a:ext>
            </a:extLst>
          </p:cNvPr>
          <p:cNvSpPr/>
          <p:nvPr/>
        </p:nvSpPr>
        <p:spPr>
          <a:xfrm>
            <a:off x="7464676" y="1760553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Bit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75" name="直線矢印コネクタ 74">
            <a:extLst>
              <a:ext uri="{FF2B5EF4-FFF2-40B4-BE49-F238E27FC236}">
                <a16:creationId xmlns:a16="http://schemas.microsoft.com/office/drawing/2014/main" id="{0F6EB099-4980-4746-A482-A5057DDAE989}"/>
              </a:ext>
            </a:extLst>
          </p:cNvPr>
          <p:cNvCxnSpPr>
            <a:cxnSpLocks/>
          </p:cNvCxnSpPr>
          <p:nvPr/>
        </p:nvCxnSpPr>
        <p:spPr>
          <a:xfrm>
            <a:off x="8184756" y="2042982"/>
            <a:ext cx="4972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97D8AD96-AFC1-4176-9416-4DAE73358704}"/>
              </a:ext>
            </a:extLst>
          </p:cNvPr>
          <p:cNvSpPr txBox="1"/>
          <p:nvPr/>
        </p:nvSpPr>
        <p:spPr>
          <a:xfrm>
            <a:off x="1017880" y="4299942"/>
            <a:ext cx="7108240" cy="4001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It can avoid processing delay cased by CABAC throughput. </a:t>
            </a:r>
            <a:endParaRPr lang="ja-JP" altLang="en-US" sz="20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EC93DAC-A4DD-4EED-B7F2-DA71F3FDFEAD}"/>
              </a:ext>
            </a:extLst>
          </p:cNvPr>
          <p:cNvSpPr/>
          <p:nvPr/>
        </p:nvSpPr>
        <p:spPr>
          <a:xfrm>
            <a:off x="3707904" y="2787774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600" dirty="0">
                <a:solidFill>
                  <a:srgbClr val="0000CC"/>
                </a:solidFill>
              </a:rPr>
              <a:t>It can be </a:t>
            </a:r>
            <a:r>
              <a:rPr lang="en-US" altLang="ja-JP" sz="1600">
                <a:solidFill>
                  <a:srgbClr val="0000CC"/>
                </a:solidFill>
              </a:rPr>
              <a:t>switched at </a:t>
            </a:r>
            <a:r>
              <a:rPr lang="en-US" altLang="ja-JP" sz="1600" dirty="0">
                <a:solidFill>
                  <a:srgbClr val="0000CC"/>
                </a:solidFill>
              </a:rPr>
              <a:t>stream level.</a:t>
            </a:r>
            <a:endParaRPr lang="ja-JP" altLang="en-US" sz="1600" dirty="0">
              <a:solidFill>
                <a:srgbClr val="0000CC"/>
              </a:solidFill>
            </a:endParaRP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A796B8AA-B198-4E99-95A2-ABE56219A10F}"/>
              </a:ext>
            </a:extLst>
          </p:cNvPr>
          <p:cNvCxnSpPr>
            <a:cxnSpLocks/>
          </p:cNvCxnSpPr>
          <p:nvPr/>
        </p:nvCxnSpPr>
        <p:spPr>
          <a:xfrm flipH="1">
            <a:off x="4355976" y="2355726"/>
            <a:ext cx="253644" cy="432048"/>
          </a:xfrm>
          <a:prstGeom prst="line">
            <a:avLst/>
          </a:prstGeom>
          <a:ln w="9525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7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CABAC throughput issue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2F7D205-5273-47D3-BC20-6C642469B873}"/>
              </a:ext>
            </a:extLst>
          </p:cNvPr>
          <p:cNvSpPr txBox="1"/>
          <p:nvPr/>
        </p:nvSpPr>
        <p:spPr>
          <a:xfrm>
            <a:off x="395536" y="458806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Example of CABAC throughput (assume low performance HW)</a:t>
            </a:r>
            <a:endParaRPr lang="ja-JP" altLang="ja-JP" sz="2000" dirty="0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D3E884B0-22FB-4617-A8E0-19A3439B0BB5}"/>
              </a:ext>
            </a:extLst>
          </p:cNvPr>
          <p:cNvSpPr/>
          <p:nvPr/>
        </p:nvSpPr>
        <p:spPr>
          <a:xfrm>
            <a:off x="179512" y="555526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CCCE658-C7B4-4257-A28F-A77055C1E0A3}"/>
              </a:ext>
            </a:extLst>
          </p:cNvPr>
          <p:cNvSpPr txBox="1"/>
          <p:nvPr/>
        </p:nvSpPr>
        <p:spPr>
          <a:xfrm>
            <a:off x="3995936" y="1022514"/>
            <a:ext cx="1154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Decoder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B5803255-C708-44CD-9F34-4247710CA1AE}"/>
              </a:ext>
            </a:extLst>
          </p:cNvPr>
          <p:cNvSpPr/>
          <p:nvPr/>
        </p:nvSpPr>
        <p:spPr>
          <a:xfrm>
            <a:off x="899592" y="2130410"/>
            <a:ext cx="792088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Encoding</a:t>
            </a: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decision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6982E959-F9D0-478E-8DD7-9F240C0354D2}"/>
              </a:ext>
            </a:extLst>
          </p:cNvPr>
          <p:cNvCxnSpPr>
            <a:cxnSpLocks/>
          </p:cNvCxnSpPr>
          <p:nvPr/>
        </p:nvCxnSpPr>
        <p:spPr>
          <a:xfrm>
            <a:off x="1691680" y="2850490"/>
            <a:ext cx="216024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5CC3FB55-557E-4FD8-B220-4033DF06653D}"/>
              </a:ext>
            </a:extLst>
          </p:cNvPr>
          <p:cNvCxnSpPr>
            <a:cxnSpLocks/>
          </p:cNvCxnSpPr>
          <p:nvPr/>
        </p:nvCxnSpPr>
        <p:spPr>
          <a:xfrm>
            <a:off x="755576" y="2274426"/>
            <a:ext cx="0" cy="576064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3EF05F41-AA7D-4AC4-B42D-2602609170F5}"/>
              </a:ext>
            </a:extLst>
          </p:cNvPr>
          <p:cNvCxnSpPr>
            <a:cxnSpLocks/>
          </p:cNvCxnSpPr>
          <p:nvPr/>
        </p:nvCxnSpPr>
        <p:spPr>
          <a:xfrm>
            <a:off x="611560" y="1698362"/>
            <a:ext cx="0" cy="165618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2A267A32-9C26-45A4-9E04-C534E8FABE87}"/>
              </a:ext>
            </a:extLst>
          </p:cNvPr>
          <p:cNvCxnSpPr>
            <a:cxnSpLocks/>
          </p:cNvCxnSpPr>
          <p:nvPr/>
        </p:nvCxnSpPr>
        <p:spPr>
          <a:xfrm>
            <a:off x="2627784" y="1698362"/>
            <a:ext cx="0" cy="165618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BC8A40F3-A9A9-4863-BBF4-B856E64848D9}"/>
              </a:ext>
            </a:extLst>
          </p:cNvPr>
          <p:cNvCxnSpPr>
            <a:cxnSpLocks/>
          </p:cNvCxnSpPr>
          <p:nvPr/>
        </p:nvCxnSpPr>
        <p:spPr>
          <a:xfrm>
            <a:off x="683568" y="1698362"/>
            <a:ext cx="1872208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E803CAC4-A77D-4A3C-BD0D-DEC98E8F9436}"/>
              </a:ext>
            </a:extLst>
          </p:cNvPr>
          <p:cNvSpPr/>
          <p:nvPr/>
        </p:nvSpPr>
        <p:spPr>
          <a:xfrm>
            <a:off x="683568" y="1469982"/>
            <a:ext cx="1872208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  <a:latin typeface="+mn-lt"/>
              </a:rPr>
              <a:t>1 cycle</a:t>
            </a:r>
            <a:endParaRPr lang="ja-JP" altLang="en-US" sz="105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AC557645-C7C6-42D9-9056-127B21EE8725}"/>
              </a:ext>
            </a:extLst>
          </p:cNvPr>
          <p:cNvSpPr/>
          <p:nvPr/>
        </p:nvSpPr>
        <p:spPr>
          <a:xfrm>
            <a:off x="899592" y="2706474"/>
            <a:ext cx="792088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  <a:cs typeface="Arial" panose="020B0604020202020204" pitchFamily="34" charset="0"/>
              </a:rPr>
              <a:t>pState</a:t>
            </a:r>
            <a:endParaRPr kumimoji="1" lang="en-US" altLang="ja-JP" sz="105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transition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cxnSp>
        <p:nvCxnSpPr>
          <p:cNvPr id="71" name="直線矢印コネクタ 70">
            <a:extLst>
              <a:ext uri="{FF2B5EF4-FFF2-40B4-BE49-F238E27FC236}">
                <a16:creationId xmlns:a16="http://schemas.microsoft.com/office/drawing/2014/main" id="{756AB3C8-610F-406A-8BC5-0443F4184FD5}"/>
              </a:ext>
            </a:extLst>
          </p:cNvPr>
          <p:cNvCxnSpPr>
            <a:cxnSpLocks/>
          </p:cNvCxnSpPr>
          <p:nvPr/>
        </p:nvCxnSpPr>
        <p:spPr>
          <a:xfrm>
            <a:off x="251520" y="2274426"/>
            <a:ext cx="656456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BA360DB9-5EF7-47F4-BF25-57EA13173A2A}"/>
              </a:ext>
            </a:extLst>
          </p:cNvPr>
          <p:cNvSpPr/>
          <p:nvPr/>
        </p:nvSpPr>
        <p:spPr>
          <a:xfrm>
            <a:off x="107504" y="2011106"/>
            <a:ext cx="504056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1 bin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A1EE11E1-2C9E-4641-A6DA-7E6E62FE5248}"/>
              </a:ext>
            </a:extLst>
          </p:cNvPr>
          <p:cNvSpPr/>
          <p:nvPr/>
        </p:nvSpPr>
        <p:spPr>
          <a:xfrm>
            <a:off x="1835696" y="2130410"/>
            <a:ext cx="648072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  <a:cs typeface="Arial" panose="020B0604020202020204" pitchFamily="34" charset="0"/>
              </a:rPr>
              <a:t>Renorm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16" name="円柱 115">
            <a:extLst>
              <a:ext uri="{FF2B5EF4-FFF2-40B4-BE49-F238E27FC236}">
                <a16:creationId xmlns:a16="http://schemas.microsoft.com/office/drawing/2014/main" id="{0052CD69-E052-4F06-8A83-3A4D9C2BC802}"/>
              </a:ext>
            </a:extLst>
          </p:cNvPr>
          <p:cNvSpPr/>
          <p:nvPr/>
        </p:nvSpPr>
        <p:spPr>
          <a:xfrm>
            <a:off x="1907704" y="2634466"/>
            <a:ext cx="504056" cy="504056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 err="1">
                <a:solidFill>
                  <a:schemeClr val="tx1"/>
                </a:solidFill>
              </a:rPr>
              <a:t>pState</a:t>
            </a:r>
            <a:endParaRPr lang="en-US" altLang="ja-JP" sz="105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Table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117" name="直線矢印コネクタ 116">
            <a:extLst>
              <a:ext uri="{FF2B5EF4-FFF2-40B4-BE49-F238E27FC236}">
                <a16:creationId xmlns:a16="http://schemas.microsoft.com/office/drawing/2014/main" id="{97664050-759D-4BB0-9BF9-5CE5A70C010F}"/>
              </a:ext>
            </a:extLst>
          </p:cNvPr>
          <p:cNvCxnSpPr>
            <a:cxnSpLocks/>
          </p:cNvCxnSpPr>
          <p:nvPr/>
        </p:nvCxnSpPr>
        <p:spPr>
          <a:xfrm>
            <a:off x="755576" y="2850490"/>
            <a:ext cx="15240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矢印コネクタ 118">
            <a:extLst>
              <a:ext uri="{FF2B5EF4-FFF2-40B4-BE49-F238E27FC236}">
                <a16:creationId xmlns:a16="http://schemas.microsoft.com/office/drawing/2014/main" id="{E6580545-1169-40FC-9A59-A9EDB2E30534}"/>
              </a:ext>
            </a:extLst>
          </p:cNvPr>
          <p:cNvCxnSpPr>
            <a:cxnSpLocks/>
          </p:cNvCxnSpPr>
          <p:nvPr/>
        </p:nvCxnSpPr>
        <p:spPr>
          <a:xfrm>
            <a:off x="1691680" y="2274426"/>
            <a:ext cx="15240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線矢印コネクタ 121">
            <a:extLst>
              <a:ext uri="{FF2B5EF4-FFF2-40B4-BE49-F238E27FC236}">
                <a16:creationId xmlns:a16="http://schemas.microsoft.com/office/drawing/2014/main" id="{FBF127C3-B4F2-471C-9D34-48AE7CB6CFE8}"/>
              </a:ext>
            </a:extLst>
          </p:cNvPr>
          <p:cNvCxnSpPr>
            <a:cxnSpLocks/>
          </p:cNvCxnSpPr>
          <p:nvPr/>
        </p:nvCxnSpPr>
        <p:spPr>
          <a:xfrm>
            <a:off x="2483768" y="2274426"/>
            <a:ext cx="576064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正方形/長方形 122">
            <a:extLst>
              <a:ext uri="{FF2B5EF4-FFF2-40B4-BE49-F238E27FC236}">
                <a16:creationId xmlns:a16="http://schemas.microsoft.com/office/drawing/2014/main" id="{7060C1A7-41A5-4D6C-BA63-0341436FEE08}"/>
              </a:ext>
            </a:extLst>
          </p:cNvPr>
          <p:cNvSpPr/>
          <p:nvPr/>
        </p:nvSpPr>
        <p:spPr>
          <a:xfrm>
            <a:off x="2586666" y="2023462"/>
            <a:ext cx="617182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N bits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745E5E38-EF84-43A2-89A4-E537BA70064C}"/>
              </a:ext>
            </a:extLst>
          </p:cNvPr>
          <p:cNvSpPr/>
          <p:nvPr/>
        </p:nvSpPr>
        <p:spPr>
          <a:xfrm>
            <a:off x="5364088" y="2130410"/>
            <a:ext cx="792088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Decoding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decision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cxnSp>
        <p:nvCxnSpPr>
          <p:cNvPr id="132" name="直線矢印コネクタ 131">
            <a:extLst>
              <a:ext uri="{FF2B5EF4-FFF2-40B4-BE49-F238E27FC236}">
                <a16:creationId xmlns:a16="http://schemas.microsoft.com/office/drawing/2014/main" id="{2B03A3E8-7D35-4298-A91E-7EFE7BC189CE}"/>
              </a:ext>
            </a:extLst>
          </p:cNvPr>
          <p:cNvCxnSpPr>
            <a:cxnSpLocks/>
          </p:cNvCxnSpPr>
          <p:nvPr/>
        </p:nvCxnSpPr>
        <p:spPr>
          <a:xfrm>
            <a:off x="7380312" y="2850490"/>
            <a:ext cx="216024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>
            <a:extLst>
              <a:ext uri="{FF2B5EF4-FFF2-40B4-BE49-F238E27FC236}">
                <a16:creationId xmlns:a16="http://schemas.microsoft.com/office/drawing/2014/main" id="{A3525402-4E64-4819-8C5F-0953ED2384D2}"/>
              </a:ext>
            </a:extLst>
          </p:cNvPr>
          <p:cNvCxnSpPr>
            <a:cxnSpLocks/>
          </p:cNvCxnSpPr>
          <p:nvPr/>
        </p:nvCxnSpPr>
        <p:spPr>
          <a:xfrm>
            <a:off x="4427984" y="1698362"/>
            <a:ext cx="0" cy="165618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線コネクタ 133">
            <a:extLst>
              <a:ext uri="{FF2B5EF4-FFF2-40B4-BE49-F238E27FC236}">
                <a16:creationId xmlns:a16="http://schemas.microsoft.com/office/drawing/2014/main" id="{139EEC79-DC34-49AF-8B23-E982053405A5}"/>
              </a:ext>
            </a:extLst>
          </p:cNvPr>
          <p:cNvCxnSpPr>
            <a:cxnSpLocks/>
          </p:cNvCxnSpPr>
          <p:nvPr/>
        </p:nvCxnSpPr>
        <p:spPr>
          <a:xfrm>
            <a:off x="6300192" y="1698362"/>
            <a:ext cx="0" cy="165618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矢印コネクタ 134">
            <a:extLst>
              <a:ext uri="{FF2B5EF4-FFF2-40B4-BE49-F238E27FC236}">
                <a16:creationId xmlns:a16="http://schemas.microsoft.com/office/drawing/2014/main" id="{3A1C3DAD-98FB-407B-97BB-C0F3D2179A48}"/>
              </a:ext>
            </a:extLst>
          </p:cNvPr>
          <p:cNvCxnSpPr>
            <a:cxnSpLocks/>
          </p:cNvCxnSpPr>
          <p:nvPr/>
        </p:nvCxnSpPr>
        <p:spPr>
          <a:xfrm>
            <a:off x="4499992" y="1698362"/>
            <a:ext cx="1728192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BDD7CBA3-1973-4E00-932E-4B01A275575F}"/>
              </a:ext>
            </a:extLst>
          </p:cNvPr>
          <p:cNvSpPr/>
          <p:nvPr/>
        </p:nvSpPr>
        <p:spPr>
          <a:xfrm>
            <a:off x="6588224" y="2706474"/>
            <a:ext cx="792088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  <a:cs typeface="Arial" panose="020B0604020202020204" pitchFamily="34" charset="0"/>
              </a:rPr>
              <a:t>pState</a:t>
            </a:r>
            <a:endParaRPr kumimoji="1" lang="en-US" altLang="ja-JP" sz="105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  <a:cs typeface="Arial" panose="020B0604020202020204" pitchFamily="34" charset="0"/>
              </a:rPr>
              <a:t>transition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cxnSp>
        <p:nvCxnSpPr>
          <p:cNvPr id="137" name="直線矢印コネクタ 136">
            <a:extLst>
              <a:ext uri="{FF2B5EF4-FFF2-40B4-BE49-F238E27FC236}">
                <a16:creationId xmlns:a16="http://schemas.microsoft.com/office/drawing/2014/main" id="{7D7AFE2C-46CE-43A0-92F4-C7F7FC453822}"/>
              </a:ext>
            </a:extLst>
          </p:cNvPr>
          <p:cNvCxnSpPr>
            <a:cxnSpLocks/>
          </p:cNvCxnSpPr>
          <p:nvPr/>
        </p:nvCxnSpPr>
        <p:spPr>
          <a:xfrm>
            <a:off x="4067944" y="2274426"/>
            <a:ext cx="504056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74E98A49-E24E-42D7-8052-8205B77806D0}"/>
              </a:ext>
            </a:extLst>
          </p:cNvPr>
          <p:cNvSpPr/>
          <p:nvPr/>
        </p:nvSpPr>
        <p:spPr>
          <a:xfrm>
            <a:off x="4572000" y="2130410"/>
            <a:ext cx="648072" cy="3600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050" dirty="0" err="1">
                <a:solidFill>
                  <a:schemeClr val="tx1"/>
                </a:solidFill>
                <a:cs typeface="Arial" panose="020B0604020202020204" pitchFamily="34" charset="0"/>
              </a:rPr>
              <a:t>Renorm</a:t>
            </a:r>
            <a:endParaRPr kumimoji="1" lang="ja-JP" altLang="en-US" sz="105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39" name="円柱 138">
            <a:extLst>
              <a:ext uri="{FF2B5EF4-FFF2-40B4-BE49-F238E27FC236}">
                <a16:creationId xmlns:a16="http://schemas.microsoft.com/office/drawing/2014/main" id="{0DEEE762-68C3-44FF-87BA-4B8E11ED04E2}"/>
              </a:ext>
            </a:extLst>
          </p:cNvPr>
          <p:cNvSpPr/>
          <p:nvPr/>
        </p:nvSpPr>
        <p:spPr>
          <a:xfrm>
            <a:off x="7596336" y="2634466"/>
            <a:ext cx="504056" cy="504056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1050" dirty="0" err="1">
                <a:solidFill>
                  <a:schemeClr val="tx1"/>
                </a:solidFill>
              </a:rPr>
              <a:t>pState</a:t>
            </a:r>
            <a:endParaRPr lang="en-US" altLang="ja-JP" sz="105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Table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140" name="直線矢印コネクタ 139">
            <a:extLst>
              <a:ext uri="{FF2B5EF4-FFF2-40B4-BE49-F238E27FC236}">
                <a16:creationId xmlns:a16="http://schemas.microsoft.com/office/drawing/2014/main" id="{4F9AC5F6-99D9-4615-A36E-825DB668881A}"/>
              </a:ext>
            </a:extLst>
          </p:cNvPr>
          <p:cNvCxnSpPr>
            <a:cxnSpLocks/>
          </p:cNvCxnSpPr>
          <p:nvPr/>
        </p:nvCxnSpPr>
        <p:spPr>
          <a:xfrm>
            <a:off x="5220072" y="2274426"/>
            <a:ext cx="15240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線矢印コネクタ 140">
            <a:extLst>
              <a:ext uri="{FF2B5EF4-FFF2-40B4-BE49-F238E27FC236}">
                <a16:creationId xmlns:a16="http://schemas.microsoft.com/office/drawing/2014/main" id="{53AFE869-D417-419C-9207-81DD4020AFCF}"/>
              </a:ext>
            </a:extLst>
          </p:cNvPr>
          <p:cNvCxnSpPr>
            <a:cxnSpLocks/>
          </p:cNvCxnSpPr>
          <p:nvPr/>
        </p:nvCxnSpPr>
        <p:spPr>
          <a:xfrm>
            <a:off x="6156176" y="2274426"/>
            <a:ext cx="2304256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44681A16-9445-451A-AB46-733A016A1917}"/>
              </a:ext>
            </a:extLst>
          </p:cNvPr>
          <p:cNvSpPr/>
          <p:nvPr/>
        </p:nvSpPr>
        <p:spPr>
          <a:xfrm>
            <a:off x="3858098" y="2033690"/>
            <a:ext cx="576064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  <a:latin typeface="+mn-lt"/>
              </a:rPr>
              <a:t>N bits</a:t>
            </a:r>
            <a:endParaRPr lang="ja-JP" altLang="en-US" sz="1050" dirty="0">
              <a:solidFill>
                <a:prstClr val="black"/>
              </a:solidFill>
              <a:latin typeface="+mn-lt"/>
            </a:endParaRPr>
          </a:p>
        </p:txBody>
      </p:sp>
      <p:cxnSp>
        <p:nvCxnSpPr>
          <p:cNvPr id="143" name="直線矢印コネクタ 142">
            <a:extLst>
              <a:ext uri="{FF2B5EF4-FFF2-40B4-BE49-F238E27FC236}">
                <a16:creationId xmlns:a16="http://schemas.microsoft.com/office/drawing/2014/main" id="{53CB6CEF-AEF9-4022-BAD2-C221316080E1}"/>
              </a:ext>
            </a:extLst>
          </p:cNvPr>
          <p:cNvCxnSpPr>
            <a:cxnSpLocks/>
          </p:cNvCxnSpPr>
          <p:nvPr/>
        </p:nvCxnSpPr>
        <p:spPr>
          <a:xfrm>
            <a:off x="6444208" y="2274426"/>
            <a:ext cx="0" cy="576064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矢印コネクタ 143">
            <a:extLst>
              <a:ext uri="{FF2B5EF4-FFF2-40B4-BE49-F238E27FC236}">
                <a16:creationId xmlns:a16="http://schemas.microsoft.com/office/drawing/2014/main" id="{54577185-FCA1-4148-A290-6A2556255A70}"/>
              </a:ext>
            </a:extLst>
          </p:cNvPr>
          <p:cNvCxnSpPr>
            <a:cxnSpLocks/>
          </p:cNvCxnSpPr>
          <p:nvPr/>
        </p:nvCxnSpPr>
        <p:spPr>
          <a:xfrm>
            <a:off x="6444208" y="2850490"/>
            <a:ext cx="15240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76DA1901-6FA1-4380-9BBC-FCC38DC68EBA}"/>
              </a:ext>
            </a:extLst>
          </p:cNvPr>
          <p:cNvSpPr/>
          <p:nvPr/>
        </p:nvSpPr>
        <p:spPr>
          <a:xfrm>
            <a:off x="6252896" y="2033690"/>
            <a:ext cx="504056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  <a:latin typeface="+mn-lt"/>
              </a:rPr>
              <a:t>1 bin</a:t>
            </a:r>
            <a:endParaRPr lang="ja-JP" altLang="en-US" sz="1050" dirty="0">
              <a:solidFill>
                <a:prstClr val="black"/>
              </a:solidFill>
              <a:latin typeface="+mn-lt"/>
            </a:endParaRPr>
          </a:p>
        </p:txBody>
      </p: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CC5B9D95-79DB-4E83-B05F-B84E6359F78E}"/>
              </a:ext>
            </a:extLst>
          </p:cNvPr>
          <p:cNvCxnSpPr>
            <a:cxnSpLocks/>
          </p:cNvCxnSpPr>
          <p:nvPr/>
        </p:nvCxnSpPr>
        <p:spPr>
          <a:xfrm>
            <a:off x="8244408" y="1698362"/>
            <a:ext cx="0" cy="165618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97976DF2-2325-4E0F-9739-C2464159C9CC}"/>
              </a:ext>
            </a:extLst>
          </p:cNvPr>
          <p:cNvSpPr/>
          <p:nvPr/>
        </p:nvSpPr>
        <p:spPr>
          <a:xfrm>
            <a:off x="4499992" y="1463804"/>
            <a:ext cx="1728192" cy="253916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  <a:latin typeface="+mn-lt"/>
              </a:rPr>
              <a:t>1 cycle</a:t>
            </a:r>
            <a:endParaRPr lang="ja-JP" altLang="en-US" sz="105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73DA1570-D847-4DD7-9FE6-3965D71F2151}"/>
              </a:ext>
            </a:extLst>
          </p:cNvPr>
          <p:cNvSpPr/>
          <p:nvPr/>
        </p:nvSpPr>
        <p:spPr>
          <a:xfrm>
            <a:off x="683568" y="3498562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dirty="0">
                <a:solidFill>
                  <a:srgbClr val="0000E6"/>
                </a:solidFill>
              </a:rPr>
              <a:t>1bin per 1cycle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929788D-E0F6-4CBA-85B2-F8DD3E648FF4}"/>
              </a:ext>
            </a:extLst>
          </p:cNvPr>
          <p:cNvSpPr txBox="1"/>
          <p:nvPr/>
        </p:nvSpPr>
        <p:spPr>
          <a:xfrm>
            <a:off x="179512" y="1022514"/>
            <a:ext cx="1140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lt"/>
                <a:cs typeface="Times New Roman" panose="02020603050405020304" pitchFamily="18" charset="0"/>
              </a:rPr>
              <a:t>Encoder</a:t>
            </a:r>
            <a:endParaRPr lang="ja-JP" altLang="ja-JP" sz="20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D95A461D-31D3-4A2D-9DD1-186D7658ACAF}"/>
              </a:ext>
            </a:extLst>
          </p:cNvPr>
          <p:cNvSpPr/>
          <p:nvPr/>
        </p:nvSpPr>
        <p:spPr>
          <a:xfrm>
            <a:off x="467544" y="3575216"/>
            <a:ext cx="216024" cy="216024"/>
          </a:xfrm>
          <a:prstGeom prst="rightArrow">
            <a:avLst/>
          </a:prstGeom>
          <a:solidFill>
            <a:srgbClr val="000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矢印: 右 52">
            <a:extLst>
              <a:ext uri="{FF2B5EF4-FFF2-40B4-BE49-F238E27FC236}">
                <a16:creationId xmlns:a16="http://schemas.microsoft.com/office/drawing/2014/main" id="{24A6AC8F-24AC-4856-8D6C-E6462BEFD930}"/>
              </a:ext>
            </a:extLst>
          </p:cNvPr>
          <p:cNvSpPr/>
          <p:nvPr/>
        </p:nvSpPr>
        <p:spPr>
          <a:xfrm>
            <a:off x="4355976" y="3575216"/>
            <a:ext cx="216024" cy="216024"/>
          </a:xfrm>
          <a:prstGeom prst="rightArrow">
            <a:avLst/>
          </a:prstGeom>
          <a:solidFill>
            <a:srgbClr val="000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05B296F-44C5-4BFF-AAF9-6FC4F74D86EF}"/>
              </a:ext>
            </a:extLst>
          </p:cNvPr>
          <p:cNvSpPr/>
          <p:nvPr/>
        </p:nvSpPr>
        <p:spPr>
          <a:xfrm>
            <a:off x="4572000" y="3498562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dirty="0">
                <a:solidFill>
                  <a:srgbClr val="0000E6"/>
                </a:solidFill>
              </a:rPr>
              <a:t>1bin per 2cycle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385F8A3-D6BD-4D7D-AFFC-A6C2FE61CBE0}"/>
              </a:ext>
            </a:extLst>
          </p:cNvPr>
          <p:cNvSpPr txBox="1"/>
          <p:nvPr/>
        </p:nvSpPr>
        <p:spPr>
          <a:xfrm>
            <a:off x="1496209" y="4362658"/>
            <a:ext cx="6151583" cy="4001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Decoder performance tends to be the bottleneck.</a:t>
            </a:r>
            <a:endParaRPr lang="ja-JP" altLang="en-US" sz="20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397FCE14-90AE-4044-AFF8-6E1A649B57B9}"/>
              </a:ext>
            </a:extLst>
          </p:cNvPr>
          <p:cNvSpPr txBox="1"/>
          <p:nvPr/>
        </p:nvSpPr>
        <p:spPr>
          <a:xfrm>
            <a:off x="5220072" y="3795886"/>
            <a:ext cx="3816424" cy="52322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+mn-lt"/>
                <a:ea typeface="ＭＳ Ｐゴシック" panose="020B0600070205080204" pitchFamily="50" charset="-128"/>
              </a:rPr>
              <a:t>※High performance HW might be able to    </a:t>
            </a:r>
          </a:p>
          <a:p>
            <a:r>
              <a:rPr lang="en-US" altLang="ja-JP" sz="1400" dirty="0">
                <a:latin typeface="+mn-lt"/>
                <a:ea typeface="ＭＳ Ｐゴシック" panose="020B0600070205080204" pitchFamily="50" charset="-128"/>
              </a:rPr>
              <a:t>    improve it with parallel scheme.</a:t>
            </a:r>
            <a:endParaRPr lang="ja-JP" altLang="en-US" sz="1400" dirty="0">
              <a:latin typeface="+mn-lt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2994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CABAC throughput issue</a:t>
            </a:r>
          </a:p>
        </p:txBody>
      </p: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3949A6EC-4334-4A52-81DC-A7A32767A9FC}"/>
              </a:ext>
            </a:extLst>
          </p:cNvPr>
          <p:cNvCxnSpPr>
            <a:cxnSpLocks/>
          </p:cNvCxnSpPr>
          <p:nvPr/>
        </p:nvCxnSpPr>
        <p:spPr>
          <a:xfrm flipV="1">
            <a:off x="1187624" y="1892788"/>
            <a:ext cx="648072" cy="50405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7C50E406-0524-4745-A981-D3CED044DF86}"/>
              </a:ext>
            </a:extLst>
          </p:cNvPr>
          <p:cNvCxnSpPr>
            <a:cxnSpLocks/>
          </p:cNvCxnSpPr>
          <p:nvPr/>
        </p:nvCxnSpPr>
        <p:spPr>
          <a:xfrm flipV="1">
            <a:off x="1835696" y="1892788"/>
            <a:ext cx="0" cy="43204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EC4F5B9B-6A07-47A6-8D77-5CB860AF8372}"/>
              </a:ext>
            </a:extLst>
          </p:cNvPr>
          <p:cNvCxnSpPr>
            <a:cxnSpLocks/>
          </p:cNvCxnSpPr>
          <p:nvPr/>
        </p:nvCxnSpPr>
        <p:spPr>
          <a:xfrm flipV="1">
            <a:off x="2339752" y="1964796"/>
            <a:ext cx="0" cy="28803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矢印コネクタ 76">
            <a:extLst>
              <a:ext uri="{FF2B5EF4-FFF2-40B4-BE49-F238E27FC236}">
                <a16:creationId xmlns:a16="http://schemas.microsoft.com/office/drawing/2014/main" id="{0DE8BCD7-C75C-4A5F-92E6-CDC94FE38A00}"/>
              </a:ext>
            </a:extLst>
          </p:cNvPr>
          <p:cNvCxnSpPr>
            <a:cxnSpLocks/>
          </p:cNvCxnSpPr>
          <p:nvPr/>
        </p:nvCxnSpPr>
        <p:spPr>
          <a:xfrm>
            <a:off x="1115616" y="1892788"/>
            <a:ext cx="0" cy="504056"/>
          </a:xfrm>
          <a:prstGeom prst="straightConnector1">
            <a:avLst/>
          </a:prstGeom>
          <a:ln w="63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>
            <a:extLst>
              <a:ext uri="{FF2B5EF4-FFF2-40B4-BE49-F238E27FC236}">
                <a16:creationId xmlns:a16="http://schemas.microsoft.com/office/drawing/2014/main" id="{6CB2805E-1463-466D-872B-CC2CDC13BC1C}"/>
              </a:ext>
            </a:extLst>
          </p:cNvPr>
          <p:cNvCxnSpPr>
            <a:cxnSpLocks/>
          </p:cNvCxnSpPr>
          <p:nvPr/>
        </p:nvCxnSpPr>
        <p:spPr>
          <a:xfrm flipV="1">
            <a:off x="2339752" y="1892788"/>
            <a:ext cx="504056" cy="3600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6C717356-8761-45B1-8ABF-FBBBE24C00CC}"/>
              </a:ext>
            </a:extLst>
          </p:cNvPr>
          <p:cNvCxnSpPr>
            <a:cxnSpLocks/>
          </p:cNvCxnSpPr>
          <p:nvPr/>
        </p:nvCxnSpPr>
        <p:spPr>
          <a:xfrm flipV="1">
            <a:off x="1835696" y="1964796"/>
            <a:ext cx="504056" cy="36004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F4DCC184-3875-4E0C-8BBA-1F7E7D2428D5}"/>
              </a:ext>
            </a:extLst>
          </p:cNvPr>
          <p:cNvCxnSpPr>
            <a:cxnSpLocks/>
          </p:cNvCxnSpPr>
          <p:nvPr/>
        </p:nvCxnSpPr>
        <p:spPr>
          <a:xfrm flipV="1">
            <a:off x="2843808" y="1892788"/>
            <a:ext cx="0" cy="28803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925AF182-CFFD-40B2-A273-F7A0C9A3F335}"/>
              </a:ext>
            </a:extLst>
          </p:cNvPr>
          <p:cNvCxnSpPr>
            <a:cxnSpLocks/>
          </p:cNvCxnSpPr>
          <p:nvPr/>
        </p:nvCxnSpPr>
        <p:spPr>
          <a:xfrm flipV="1">
            <a:off x="2843808" y="1892788"/>
            <a:ext cx="432048" cy="288033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8F4A073F-2992-43D2-9A1F-47E5BF9702C0}"/>
              </a:ext>
            </a:extLst>
          </p:cNvPr>
          <p:cNvCxnSpPr>
            <a:cxnSpLocks/>
          </p:cNvCxnSpPr>
          <p:nvPr/>
        </p:nvCxnSpPr>
        <p:spPr>
          <a:xfrm flipH="1">
            <a:off x="5148064" y="1460740"/>
            <a:ext cx="2088232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43687CEE-92C1-4B00-9254-8A2EBFC584F8}"/>
              </a:ext>
            </a:extLst>
          </p:cNvPr>
          <p:cNvCxnSpPr>
            <a:cxnSpLocks/>
          </p:cNvCxnSpPr>
          <p:nvPr/>
        </p:nvCxnSpPr>
        <p:spPr>
          <a:xfrm flipV="1">
            <a:off x="5148064" y="1460740"/>
            <a:ext cx="648072" cy="93610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41E1CFA0-225E-4E36-87BE-6573BFAE9A92}"/>
              </a:ext>
            </a:extLst>
          </p:cNvPr>
          <p:cNvCxnSpPr>
            <a:cxnSpLocks/>
          </p:cNvCxnSpPr>
          <p:nvPr/>
        </p:nvCxnSpPr>
        <p:spPr>
          <a:xfrm flipV="1">
            <a:off x="5796136" y="1460740"/>
            <a:ext cx="0" cy="72008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E356EA33-9EDE-4904-9BAA-C72D426A29C7}"/>
              </a:ext>
            </a:extLst>
          </p:cNvPr>
          <p:cNvCxnSpPr>
            <a:cxnSpLocks/>
          </p:cNvCxnSpPr>
          <p:nvPr/>
        </p:nvCxnSpPr>
        <p:spPr>
          <a:xfrm flipV="1">
            <a:off x="6300192" y="1532748"/>
            <a:ext cx="0" cy="57606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矢印コネクタ 94">
            <a:extLst>
              <a:ext uri="{FF2B5EF4-FFF2-40B4-BE49-F238E27FC236}">
                <a16:creationId xmlns:a16="http://schemas.microsoft.com/office/drawing/2014/main" id="{C05090A7-B51B-4751-B196-58C53783434A}"/>
              </a:ext>
            </a:extLst>
          </p:cNvPr>
          <p:cNvCxnSpPr>
            <a:cxnSpLocks/>
          </p:cNvCxnSpPr>
          <p:nvPr/>
        </p:nvCxnSpPr>
        <p:spPr>
          <a:xfrm>
            <a:off x="5076056" y="1460740"/>
            <a:ext cx="0" cy="936104"/>
          </a:xfrm>
          <a:prstGeom prst="straightConnector1">
            <a:avLst/>
          </a:prstGeom>
          <a:ln w="6350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3B940386-7750-46F5-904D-408F0F6A3BF3}"/>
              </a:ext>
            </a:extLst>
          </p:cNvPr>
          <p:cNvCxnSpPr>
            <a:cxnSpLocks/>
          </p:cNvCxnSpPr>
          <p:nvPr/>
        </p:nvCxnSpPr>
        <p:spPr>
          <a:xfrm flipV="1">
            <a:off x="6804248" y="1460740"/>
            <a:ext cx="0" cy="50405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4670C991-DEF0-45F7-AE11-05B9E4AF40B2}"/>
              </a:ext>
            </a:extLst>
          </p:cNvPr>
          <p:cNvCxnSpPr>
            <a:cxnSpLocks/>
          </p:cNvCxnSpPr>
          <p:nvPr/>
        </p:nvCxnSpPr>
        <p:spPr>
          <a:xfrm flipV="1">
            <a:off x="5796136" y="1532748"/>
            <a:ext cx="504056" cy="64807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78E2FDF5-90B2-4103-9300-E82B5F2A1436}"/>
              </a:ext>
            </a:extLst>
          </p:cNvPr>
          <p:cNvCxnSpPr>
            <a:cxnSpLocks/>
          </p:cNvCxnSpPr>
          <p:nvPr/>
        </p:nvCxnSpPr>
        <p:spPr>
          <a:xfrm flipV="1">
            <a:off x="6300192" y="1460740"/>
            <a:ext cx="504056" cy="64807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18F7746E-64B4-46B9-925E-77E7DAB61979}"/>
              </a:ext>
            </a:extLst>
          </p:cNvPr>
          <p:cNvCxnSpPr>
            <a:cxnSpLocks/>
          </p:cNvCxnSpPr>
          <p:nvPr/>
        </p:nvCxnSpPr>
        <p:spPr>
          <a:xfrm flipV="1">
            <a:off x="6804248" y="1460740"/>
            <a:ext cx="360040" cy="50405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矢印コネクタ 107">
            <a:extLst>
              <a:ext uri="{FF2B5EF4-FFF2-40B4-BE49-F238E27FC236}">
                <a16:creationId xmlns:a16="http://schemas.microsoft.com/office/drawing/2014/main" id="{BC77B853-98FA-434E-8655-BEC0BDFA491E}"/>
              </a:ext>
            </a:extLst>
          </p:cNvPr>
          <p:cNvCxnSpPr>
            <a:cxnSpLocks/>
          </p:cNvCxnSpPr>
          <p:nvPr/>
        </p:nvCxnSpPr>
        <p:spPr>
          <a:xfrm flipV="1">
            <a:off x="3491880" y="1460740"/>
            <a:ext cx="1440160" cy="432048"/>
          </a:xfrm>
          <a:prstGeom prst="straightConnector1">
            <a:avLst/>
          </a:prstGeom>
          <a:ln w="1270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5CA1D245-9040-4D20-BCD8-D0B4DCB6CF99}"/>
              </a:ext>
            </a:extLst>
          </p:cNvPr>
          <p:cNvSpPr/>
          <p:nvPr/>
        </p:nvSpPr>
        <p:spPr>
          <a:xfrm>
            <a:off x="3275856" y="1347614"/>
            <a:ext cx="14401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00" dirty="0">
                <a:solidFill>
                  <a:srgbClr val="C00000"/>
                </a:solidFill>
              </a:rPr>
              <a:t>Peak bit to bin ratio</a:t>
            </a:r>
            <a:endParaRPr lang="ja-JP" altLang="en-US" sz="1000" dirty="0">
              <a:solidFill>
                <a:srgbClr val="C00000"/>
              </a:solidFill>
            </a:endParaRPr>
          </a:p>
        </p:txBody>
      </p: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4785087C-97D3-472E-BCC5-5C11D110175F}"/>
              </a:ext>
            </a:extLst>
          </p:cNvPr>
          <p:cNvCxnSpPr>
            <a:cxnSpLocks/>
          </p:cNvCxnSpPr>
          <p:nvPr/>
        </p:nvCxnSpPr>
        <p:spPr>
          <a:xfrm flipH="1">
            <a:off x="1547664" y="1604756"/>
            <a:ext cx="216024" cy="504636"/>
          </a:xfrm>
          <a:prstGeom prst="line">
            <a:avLst/>
          </a:prstGeom>
          <a:ln w="6350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0C613C55-6673-4653-AD61-66D9143A37CA}"/>
              </a:ext>
            </a:extLst>
          </p:cNvPr>
          <p:cNvSpPr/>
          <p:nvPr/>
        </p:nvSpPr>
        <p:spPr>
          <a:xfrm>
            <a:off x="5076056" y="1015402"/>
            <a:ext cx="1728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00" dirty="0">
                <a:solidFill>
                  <a:srgbClr val="0000CC"/>
                </a:solidFill>
              </a:rPr>
              <a:t>CABAC throughput</a:t>
            </a:r>
            <a:endParaRPr lang="ja-JP" altLang="en-US" sz="1000" dirty="0">
              <a:solidFill>
                <a:srgbClr val="0000CC"/>
              </a:solidFill>
            </a:endParaRP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6C403F65-F9E9-4637-A248-492B6B92B6B2}"/>
              </a:ext>
            </a:extLst>
          </p:cNvPr>
          <p:cNvSpPr/>
          <p:nvPr/>
        </p:nvSpPr>
        <p:spPr>
          <a:xfrm>
            <a:off x="1043608" y="1419622"/>
            <a:ext cx="1728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00" dirty="0">
                <a:solidFill>
                  <a:srgbClr val="0000CC"/>
                </a:solidFill>
              </a:rPr>
              <a:t>Peak bitrate</a:t>
            </a:r>
            <a:endParaRPr lang="ja-JP" altLang="en-US" sz="1000" dirty="0">
              <a:solidFill>
                <a:srgbClr val="0000CC"/>
              </a:solidFill>
            </a:endParaRPr>
          </a:p>
        </p:txBody>
      </p: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64228362-0A85-467A-9BA8-560C3F9C9270}"/>
              </a:ext>
            </a:extLst>
          </p:cNvPr>
          <p:cNvCxnSpPr>
            <a:cxnSpLocks/>
          </p:cNvCxnSpPr>
          <p:nvPr/>
        </p:nvCxnSpPr>
        <p:spPr>
          <a:xfrm flipH="1">
            <a:off x="5508104" y="1203598"/>
            <a:ext cx="181636" cy="643789"/>
          </a:xfrm>
          <a:prstGeom prst="line">
            <a:avLst/>
          </a:prstGeom>
          <a:ln w="6350">
            <a:solidFill>
              <a:srgbClr val="0000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矢印コネクタ 117">
            <a:extLst>
              <a:ext uri="{FF2B5EF4-FFF2-40B4-BE49-F238E27FC236}">
                <a16:creationId xmlns:a16="http://schemas.microsoft.com/office/drawing/2014/main" id="{4BDF76A8-285D-4DEA-926A-9CE53469C3CC}"/>
              </a:ext>
            </a:extLst>
          </p:cNvPr>
          <p:cNvCxnSpPr>
            <a:cxnSpLocks/>
          </p:cNvCxnSpPr>
          <p:nvPr/>
        </p:nvCxnSpPr>
        <p:spPr>
          <a:xfrm>
            <a:off x="539552" y="3044916"/>
            <a:ext cx="1224136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A09F0EE0-E367-416D-903C-015A255CE833}"/>
              </a:ext>
            </a:extLst>
          </p:cNvPr>
          <p:cNvSpPr/>
          <p:nvPr/>
        </p:nvSpPr>
        <p:spPr>
          <a:xfrm>
            <a:off x="3851920" y="2828892"/>
            <a:ext cx="792088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CABAC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decoder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125" name="直線矢印コネクタ 124">
            <a:extLst>
              <a:ext uri="{FF2B5EF4-FFF2-40B4-BE49-F238E27FC236}">
                <a16:creationId xmlns:a16="http://schemas.microsoft.com/office/drawing/2014/main" id="{6095ED18-B29D-4FFF-ADB5-EBD333AD4B57}"/>
              </a:ext>
            </a:extLst>
          </p:cNvPr>
          <p:cNvCxnSpPr>
            <a:cxnSpLocks/>
          </p:cNvCxnSpPr>
          <p:nvPr/>
        </p:nvCxnSpPr>
        <p:spPr>
          <a:xfrm>
            <a:off x="2699792" y="3044916"/>
            <a:ext cx="108012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矢印コネクタ 125">
            <a:extLst>
              <a:ext uri="{FF2B5EF4-FFF2-40B4-BE49-F238E27FC236}">
                <a16:creationId xmlns:a16="http://schemas.microsoft.com/office/drawing/2014/main" id="{7F2F2972-1A26-4CB1-A31D-FE95B0477FC6}"/>
              </a:ext>
            </a:extLst>
          </p:cNvPr>
          <p:cNvCxnSpPr>
            <a:cxnSpLocks/>
          </p:cNvCxnSpPr>
          <p:nvPr/>
        </p:nvCxnSpPr>
        <p:spPr>
          <a:xfrm>
            <a:off x="4788024" y="3044916"/>
            <a:ext cx="108012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矢印コネクタ 126">
            <a:extLst>
              <a:ext uri="{FF2B5EF4-FFF2-40B4-BE49-F238E27FC236}">
                <a16:creationId xmlns:a16="http://schemas.microsoft.com/office/drawing/2014/main" id="{D071AB43-61A7-4CE7-9A8B-21148820C6D2}"/>
              </a:ext>
            </a:extLst>
          </p:cNvPr>
          <p:cNvCxnSpPr>
            <a:cxnSpLocks/>
          </p:cNvCxnSpPr>
          <p:nvPr/>
        </p:nvCxnSpPr>
        <p:spPr>
          <a:xfrm>
            <a:off x="6732240" y="3044916"/>
            <a:ext cx="72008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6DDE507F-2BE3-407B-8B38-4F5263B426D1}"/>
              </a:ext>
            </a:extLst>
          </p:cNvPr>
          <p:cNvSpPr/>
          <p:nvPr/>
        </p:nvSpPr>
        <p:spPr>
          <a:xfrm>
            <a:off x="7524328" y="2828892"/>
            <a:ext cx="918324" cy="4165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Binarization</a:t>
            </a:r>
          </a:p>
          <a:p>
            <a:pPr algn="ctr"/>
            <a:r>
              <a:rPr kumimoji="1" lang="en-US" altLang="ja-JP" sz="1050" dirty="0">
                <a:solidFill>
                  <a:schemeClr val="tx1"/>
                </a:solidFill>
              </a:rPr>
              <a:t>decoder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cxnSp>
        <p:nvCxnSpPr>
          <p:cNvPr id="130" name="直線矢印コネクタ 129">
            <a:extLst>
              <a:ext uri="{FF2B5EF4-FFF2-40B4-BE49-F238E27FC236}">
                <a16:creationId xmlns:a16="http://schemas.microsoft.com/office/drawing/2014/main" id="{C878DE35-B2C4-46BF-9EAC-957C181CB345}"/>
              </a:ext>
            </a:extLst>
          </p:cNvPr>
          <p:cNvCxnSpPr>
            <a:cxnSpLocks/>
          </p:cNvCxnSpPr>
          <p:nvPr/>
        </p:nvCxnSpPr>
        <p:spPr>
          <a:xfrm>
            <a:off x="8532440" y="3044916"/>
            <a:ext cx="504056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Content Placeholder 2">
                <a:extLst>
                  <a:ext uri="{FF2B5EF4-FFF2-40B4-BE49-F238E27FC236}">
                    <a16:creationId xmlns:a16="http://schemas.microsoft.com/office/drawing/2014/main" id="{4B0B3140-C56C-46F2-B7C1-025E9855E4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51520" y="3805529"/>
                <a:ext cx="8640960" cy="422405"/>
              </a:xfrm>
              <a:ln w="19050">
                <a:solidFill>
                  <a:srgbClr val="DA0000"/>
                </a:solidFill>
              </a:ln>
            </p:spPr>
            <p:txBody>
              <a:bodyPr wrap="square" lIns="108000" tIns="72000" rIns="108000" bIns="72000">
                <a:spAutoFit/>
              </a:bodyPr>
              <a:lstStyle/>
              <a:p>
                <a:pPr marL="0" indent="0" algn="ctr">
                  <a:buNone/>
                </a:pPr>
                <a:r>
                  <a:rPr lang="en-US" sz="1800" dirty="0"/>
                  <a:t>“CABAC throughput”</a:t>
                </a:r>
                <a:r>
                  <a:rPr lang="ja-JP" altLang="en-US" sz="1800" dirty="0"/>
                  <a:t> </a:t>
                </a:r>
                <a:r>
                  <a:rPr lang="en-US" altLang="ja-JP" sz="1800" dirty="0"/>
                  <a:t>has to be greater than</a:t>
                </a:r>
                <a:r>
                  <a:rPr lang="ja-JP" altLang="en-US" sz="1800" dirty="0"/>
                  <a:t> </a:t>
                </a:r>
                <a:r>
                  <a:rPr lang="en-US" altLang="ja-JP" sz="1800" dirty="0"/>
                  <a:t>“Peak</a:t>
                </a:r>
                <a:r>
                  <a:rPr lang="ja-JP" altLang="en-US" sz="1800" dirty="0"/>
                  <a:t> </a:t>
                </a:r>
                <a:r>
                  <a:rPr lang="en-US" altLang="ja-JP" sz="1800" dirty="0"/>
                  <a:t>bitrate” </a:t>
                </a:r>
                <a14:m>
                  <m:oMath xmlns:m="http://schemas.openxmlformats.org/officeDocument/2006/math">
                    <m:r>
                      <a:rPr lang="en-US" altLang="ja-JP" sz="1800" i="1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ja-JP" sz="1800" dirty="0"/>
                  <a:t> “Peak bit to bin ratio”</a:t>
                </a:r>
                <a:endParaRPr lang="en-US" sz="1800" dirty="0"/>
              </a:p>
            </p:txBody>
          </p:sp>
        </mc:Choice>
        <mc:Fallback xmlns="">
          <p:sp>
            <p:nvSpPr>
              <p:cNvPr id="131" name="Content Placeholder 2">
                <a:extLst>
                  <a:ext uri="{FF2B5EF4-FFF2-40B4-BE49-F238E27FC236}">
                    <a16:creationId xmlns:a16="http://schemas.microsoft.com/office/drawing/2014/main" id="{4B0B3140-C56C-46F2-B7C1-025E9855E4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3805529"/>
                <a:ext cx="8640960" cy="422405"/>
              </a:xfrm>
              <a:blipFill>
                <a:blip r:embed="rId3"/>
                <a:stretch>
                  <a:fillRect b="-12329"/>
                </a:stretch>
              </a:blipFill>
              <a:ln w="19050">
                <a:solidFill>
                  <a:srgbClr val="DA0000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AA066132-1219-4CE1-A08B-5D59F03758D1}"/>
              </a:ext>
            </a:extLst>
          </p:cNvPr>
          <p:cNvSpPr txBox="1"/>
          <p:nvPr/>
        </p:nvSpPr>
        <p:spPr>
          <a:xfrm>
            <a:off x="395536" y="458806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Guarantee condition of decode buffer</a:t>
            </a:r>
            <a:endParaRPr lang="ja-JP" altLang="ja-JP" sz="2000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40292942-F2ED-45E8-A04A-9C8A97A42C3A}"/>
              </a:ext>
            </a:extLst>
          </p:cNvPr>
          <p:cNvSpPr/>
          <p:nvPr/>
        </p:nvSpPr>
        <p:spPr>
          <a:xfrm>
            <a:off x="179512" y="555526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円柱 59">
            <a:extLst>
              <a:ext uri="{FF2B5EF4-FFF2-40B4-BE49-F238E27FC236}">
                <a16:creationId xmlns:a16="http://schemas.microsoft.com/office/drawing/2014/main" id="{6EC7C0D4-7667-45E9-8437-42B0EBF012D9}"/>
              </a:ext>
            </a:extLst>
          </p:cNvPr>
          <p:cNvSpPr/>
          <p:nvPr/>
        </p:nvSpPr>
        <p:spPr>
          <a:xfrm>
            <a:off x="1835696" y="2756884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Bit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61" name="円柱 60">
            <a:extLst>
              <a:ext uri="{FF2B5EF4-FFF2-40B4-BE49-F238E27FC236}">
                <a16:creationId xmlns:a16="http://schemas.microsoft.com/office/drawing/2014/main" id="{1FE9801B-0856-4BB5-A0F3-6EF4D7CE177B}"/>
              </a:ext>
            </a:extLst>
          </p:cNvPr>
          <p:cNvSpPr/>
          <p:nvPr/>
        </p:nvSpPr>
        <p:spPr>
          <a:xfrm>
            <a:off x="5940152" y="2756884"/>
            <a:ext cx="720080" cy="576064"/>
          </a:xfrm>
          <a:prstGeom prst="can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Bin stream</a:t>
            </a:r>
          </a:p>
          <a:p>
            <a:pPr algn="ctr"/>
            <a:r>
              <a:rPr lang="en-US" altLang="ja-JP" sz="1050" dirty="0">
                <a:solidFill>
                  <a:schemeClr val="tx1"/>
                </a:solidFill>
              </a:rPr>
              <a:t>buffer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7D394795-A8F4-4239-B09A-D2815E8F5068}"/>
              </a:ext>
            </a:extLst>
          </p:cNvPr>
          <p:cNvSpPr/>
          <p:nvPr/>
        </p:nvSpPr>
        <p:spPr>
          <a:xfrm>
            <a:off x="251520" y="2821890"/>
            <a:ext cx="122413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Input bit stream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904BF5DD-CD59-49E6-A398-1B25343D95DC}"/>
              </a:ext>
            </a:extLst>
          </p:cNvPr>
          <p:cNvSpPr/>
          <p:nvPr/>
        </p:nvSpPr>
        <p:spPr>
          <a:xfrm>
            <a:off x="251520" y="1940228"/>
            <a:ext cx="86409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Bit stream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buffer size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D1F105D4-B72C-42AD-A10B-36F940FD0A27}"/>
              </a:ext>
            </a:extLst>
          </p:cNvPr>
          <p:cNvSpPr/>
          <p:nvPr/>
        </p:nvSpPr>
        <p:spPr>
          <a:xfrm>
            <a:off x="4211960" y="1792018"/>
            <a:ext cx="86409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Bin stream</a:t>
            </a:r>
          </a:p>
          <a:p>
            <a:pPr lvl="0" algn="ctr"/>
            <a:r>
              <a:rPr lang="en-US" altLang="ja-JP" sz="1050" dirty="0">
                <a:solidFill>
                  <a:prstClr val="black"/>
                </a:solidFill>
              </a:rPr>
              <a:t>buffer size</a:t>
            </a:r>
            <a:endParaRPr lang="ja-JP" altLang="en-US" sz="1050" dirty="0">
              <a:solidFill>
                <a:prstClr val="black"/>
              </a:solidFill>
            </a:endParaRP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9D98BE10-95CC-402F-B430-B553ADC038E9}"/>
              </a:ext>
            </a:extLst>
          </p:cNvPr>
          <p:cNvCxnSpPr>
            <a:cxnSpLocks/>
          </p:cNvCxnSpPr>
          <p:nvPr/>
        </p:nvCxnSpPr>
        <p:spPr>
          <a:xfrm flipH="1">
            <a:off x="5148064" y="2396844"/>
            <a:ext cx="2088232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3B7F8611-121E-4B73-8F9F-6EB5443DEBD6}"/>
              </a:ext>
            </a:extLst>
          </p:cNvPr>
          <p:cNvCxnSpPr>
            <a:cxnSpLocks/>
          </p:cNvCxnSpPr>
          <p:nvPr/>
        </p:nvCxnSpPr>
        <p:spPr>
          <a:xfrm flipH="1">
            <a:off x="1187624" y="2396844"/>
            <a:ext cx="216024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1EE744D5-C0A3-429B-B623-2AFA750959B1}"/>
              </a:ext>
            </a:extLst>
          </p:cNvPr>
          <p:cNvCxnSpPr>
            <a:cxnSpLocks/>
          </p:cNvCxnSpPr>
          <p:nvPr/>
        </p:nvCxnSpPr>
        <p:spPr>
          <a:xfrm flipH="1">
            <a:off x="1187624" y="1892788"/>
            <a:ext cx="2160240" cy="0"/>
          </a:xfrm>
          <a:prstGeom prst="line">
            <a:avLst/>
          </a:prstGeom>
          <a:ln w="63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675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5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CABAC throughput issue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2F7D205-5273-47D3-BC20-6C642469B873}"/>
              </a:ext>
            </a:extLst>
          </p:cNvPr>
          <p:cNvSpPr txBox="1"/>
          <p:nvPr/>
        </p:nvSpPr>
        <p:spPr>
          <a:xfrm>
            <a:off x="395536" y="464984"/>
            <a:ext cx="1667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Assumption1</a:t>
            </a:r>
            <a:endParaRPr lang="ja-JP" altLang="ja-JP" sz="2000" dirty="0"/>
          </a:p>
        </p:txBody>
      </p: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3E9544EC-48E9-49B8-B15B-EE78C49C6323}"/>
              </a:ext>
            </a:extLst>
          </p:cNvPr>
          <p:cNvSpPr/>
          <p:nvPr/>
        </p:nvSpPr>
        <p:spPr>
          <a:xfrm>
            <a:off x="1979712" y="464984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dirty="0">
                <a:solidFill>
                  <a:prstClr val="black"/>
                </a:solidFill>
              </a:rPr>
              <a:t>(Broadcasting TV)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0D16DC9-EDE1-42AA-966D-B47BF91BAC80}"/>
              </a:ext>
            </a:extLst>
          </p:cNvPr>
          <p:cNvSpPr txBox="1"/>
          <p:nvPr/>
        </p:nvSpPr>
        <p:spPr>
          <a:xfrm>
            <a:off x="53752" y="4259872"/>
            <a:ext cx="9036496" cy="4001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This issue will occurs with low performance HW &amp; high bitrate use cases.</a:t>
            </a:r>
            <a:endParaRPr lang="ja-JP" altLang="en-US" sz="20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0A94B48-569F-4499-A9C5-04FB0B7FF6AF}"/>
              </a:ext>
            </a:extLst>
          </p:cNvPr>
          <p:cNvSpPr/>
          <p:nvPr/>
        </p:nvSpPr>
        <p:spPr>
          <a:xfrm>
            <a:off x="179512" y="555526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82F5615-1416-4044-8C6A-5CDC9DC18B22}"/>
              </a:ext>
            </a:extLst>
          </p:cNvPr>
          <p:cNvSpPr txBox="1"/>
          <p:nvPr/>
        </p:nvSpPr>
        <p:spPr>
          <a:xfrm>
            <a:off x="395536" y="2243648"/>
            <a:ext cx="16674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Assumption2</a:t>
            </a:r>
            <a:endParaRPr lang="ja-JP" altLang="ja-JP" sz="2000" dirty="0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5C92456A-316C-43B4-99D9-F33607AFA53D}"/>
              </a:ext>
            </a:extLst>
          </p:cNvPr>
          <p:cNvSpPr/>
          <p:nvPr/>
        </p:nvSpPr>
        <p:spPr>
          <a:xfrm>
            <a:off x="1979712" y="2243648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dirty="0">
                <a:solidFill>
                  <a:prstClr val="black"/>
                </a:solidFill>
              </a:rPr>
              <a:t>(Automotive camera system)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3B8468-6539-42A8-AE50-3445BD8A003B}"/>
              </a:ext>
            </a:extLst>
          </p:cNvPr>
          <p:cNvSpPr/>
          <p:nvPr/>
        </p:nvSpPr>
        <p:spPr>
          <a:xfrm>
            <a:off x="179512" y="2334190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218FC4E3-3C04-4889-B30F-480B101E19ED}"/>
                  </a:ext>
                </a:extLst>
              </p:cNvPr>
              <p:cNvSpPr/>
              <p:nvPr/>
            </p:nvSpPr>
            <p:spPr>
              <a:xfrm>
                <a:off x="1907704" y="915566"/>
                <a:ext cx="410445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HW core (per 1ch) : 	400MHz,</a:t>
                </a:r>
                <a:r>
                  <a:rPr lang="ja-JP" altLang="en-US" sz="14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ja-JP" sz="1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400" i="1">
                        <a:latin typeface="Cambria Math" panose="02040503050406030204" pitchFamily="18" charset="0"/>
                      </a:rPr>
                      <m:t>&gt; </m:t>
                    </m:r>
                  </m:oMath>
                </a14:m>
                <a:r>
                  <a:rPr lang="en-US" altLang="ja-JP" sz="1400" dirty="0">
                    <a:solidFill>
                      <a:prstClr val="black"/>
                    </a:solidFill>
                  </a:rPr>
                  <a:t>1000mW</a:t>
                </a:r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Delay :		500msec</a:t>
                </a:r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Stream :		30Mbps,  4K/60p,  RA</a:t>
                </a:r>
                <a:endParaRPr lang="en-US" altLang="ja-JP" sz="1400" dirty="0"/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/>
                  <a:t>Peak bit to bin ratio :</a:t>
                </a:r>
                <a:r>
                  <a:rPr lang="ja-JP" altLang="en-US" sz="1400" dirty="0"/>
                  <a:t>  </a:t>
                </a:r>
                <a:r>
                  <a:rPr lang="en-US" altLang="ja-JP" sz="1400" dirty="0"/>
                  <a:t>	 </a:t>
                </a:r>
                <a14:m>
                  <m:oMath xmlns:m="http://schemas.openxmlformats.org/officeDocument/2006/math">
                    <m:r>
                      <a:rPr lang="en-US" altLang="ja-JP" sz="1400" i="1">
                        <a:latin typeface="Cambria Math" panose="02040503050406030204" pitchFamily="18" charset="0"/>
                      </a:rPr>
                      <m:t>&lt; </m:t>
                    </m:r>
                  </m:oMath>
                </a14:m>
                <a:r>
                  <a:rPr lang="en-US" altLang="ja-JP" sz="1400" dirty="0"/>
                  <a:t>1.5 (at I-Picture)</a:t>
                </a:r>
                <a:endParaRPr lang="en-US" altLang="ja-JP" sz="1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218FC4E3-3C04-4889-B30F-480B101E19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915566"/>
                <a:ext cx="4104456" cy="1107996"/>
              </a:xfrm>
              <a:prstGeom prst="rect">
                <a:avLst/>
              </a:prstGeom>
              <a:blipFill>
                <a:blip r:embed="rId3"/>
                <a:stretch>
                  <a:fillRect l="-446" t="-1099" b="-16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CC806AFF-9AA7-4841-90BD-C800F6D7FCE7}"/>
                  </a:ext>
                </a:extLst>
              </p:cNvPr>
              <p:cNvSpPr/>
              <p:nvPr/>
            </p:nvSpPr>
            <p:spPr>
              <a:xfrm>
                <a:off x="1907704" y="2715766"/>
                <a:ext cx="4752528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3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HW core (per 1ch) : 	400MHz,  </a:t>
                </a:r>
                <a14:m>
                  <m:oMath xmlns:m="http://schemas.openxmlformats.org/officeDocument/2006/math">
                    <m:r>
                      <a:rPr lang="en-US" altLang="ja-JP" sz="1400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ja-JP" sz="1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00" dirty="0">
                    <a:solidFill>
                      <a:prstClr val="black"/>
                    </a:solidFill>
                  </a:rPr>
                  <a:t>500mW</a:t>
                </a:r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Delay :		3msec</a:t>
                </a:r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>
                    <a:solidFill>
                      <a:prstClr val="black"/>
                    </a:solidFill>
                  </a:rPr>
                  <a:t>Stream :		160Mbps,  4K/60p,  AI</a:t>
                </a:r>
              </a:p>
              <a:p>
                <a:pPr>
                  <a:spcBef>
                    <a:spcPts val="300"/>
                  </a:spcBef>
                </a:pPr>
                <a:r>
                  <a:rPr lang="en-US" altLang="ja-JP" sz="1400" dirty="0"/>
                  <a:t>Peak bit to bin ratio :</a:t>
                </a:r>
                <a:r>
                  <a:rPr lang="ja-JP" altLang="en-US" sz="1400" dirty="0"/>
                  <a:t>  </a:t>
                </a:r>
                <a:r>
                  <a:rPr lang="en-US" altLang="ja-JP" sz="1400" dirty="0"/>
                  <a:t>	</a:t>
                </a:r>
                <a14:m>
                  <m:oMath xmlns:m="http://schemas.openxmlformats.org/officeDocument/2006/math">
                    <m:r>
                      <a:rPr lang="en-US" altLang="ja-JP" sz="1400" i="1">
                        <a:latin typeface="Cambria Math" panose="02040503050406030204" pitchFamily="18" charset="0"/>
                      </a:rPr>
                      <m:t>&gt; </m:t>
                    </m:r>
                  </m:oMath>
                </a14:m>
                <a:r>
                  <a:rPr lang="en-US" altLang="ja-JP" sz="1400" dirty="0"/>
                  <a:t>1.5 (at I-Picture)</a:t>
                </a:r>
                <a:endParaRPr lang="en-US" altLang="ja-JP" sz="1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CC806AFF-9AA7-4841-90BD-C800F6D7FC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715766"/>
                <a:ext cx="4752528" cy="1107996"/>
              </a:xfrm>
              <a:prstGeom prst="rect">
                <a:avLst/>
              </a:prstGeom>
              <a:blipFill>
                <a:blip r:embed="rId4"/>
                <a:stretch>
                  <a:fillRect l="-385" t="-549" b="-16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9CD78D34-CDE1-48D0-9245-B8E061FE9713}"/>
                  </a:ext>
                </a:extLst>
              </p:cNvPr>
              <p:cNvSpPr/>
              <p:nvPr/>
            </p:nvSpPr>
            <p:spPr>
              <a:xfrm>
                <a:off x="6347488" y="1275606"/>
                <a:ext cx="244827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ja-JP" sz="1600" dirty="0">
                    <a:solidFill>
                      <a:prstClr val="black"/>
                    </a:solidFill>
                  </a:rPr>
                  <a:t>200M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    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30M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1.5</a:t>
                </a:r>
              </a:p>
            </p:txBody>
          </p:sp>
        </mc:Choice>
        <mc:Fallback xmlns=""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9CD78D34-CDE1-48D0-9245-B8E061FE97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488" y="1275606"/>
                <a:ext cx="2448272" cy="338554"/>
              </a:xfrm>
              <a:prstGeom prst="rect">
                <a:avLst/>
              </a:prstGeom>
              <a:blipFill>
                <a:blip r:embed="rId5"/>
                <a:stretch>
                  <a:fillRect l="-1244" t="-3571" b="-232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361F89C3-514D-4998-9B05-1A781112DED6}"/>
                  </a:ext>
                </a:extLst>
              </p:cNvPr>
              <p:cNvSpPr/>
              <p:nvPr/>
            </p:nvSpPr>
            <p:spPr>
              <a:xfrm>
                <a:off x="6289970" y="2859782"/>
                <a:ext cx="259228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ja-JP" sz="1600" dirty="0">
                    <a:solidFill>
                      <a:prstClr val="black"/>
                    </a:solidFill>
                  </a:rPr>
                  <a:t>200M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    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160M</a:t>
                </a:r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</a:rPr>
                      <m:t>× </m:t>
                    </m:r>
                  </m:oMath>
                </a14:m>
                <a:r>
                  <a:rPr lang="ja-JP" altLang="en-US" sz="16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ja-JP" sz="1600" dirty="0">
                    <a:solidFill>
                      <a:prstClr val="black"/>
                    </a:solidFill>
                  </a:rPr>
                  <a:t>1.5</a:t>
                </a:r>
              </a:p>
            </p:txBody>
          </p:sp>
        </mc:Choice>
        <mc:Fallback xmlns=""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361F89C3-514D-4998-9B05-1A781112DE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9970" y="2859782"/>
                <a:ext cx="2592288" cy="338554"/>
              </a:xfrm>
              <a:prstGeom prst="rect">
                <a:avLst/>
              </a:prstGeom>
              <a:blipFill>
                <a:blip r:embed="rId6"/>
                <a:stretch>
                  <a:fillRect l="-1412" t="-3571" b="-232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53A9FDB2-7FF1-4D26-98AC-167C9E95F5B8}"/>
              </a:ext>
            </a:extLst>
          </p:cNvPr>
          <p:cNvSpPr/>
          <p:nvPr/>
        </p:nvSpPr>
        <p:spPr>
          <a:xfrm>
            <a:off x="5868144" y="771550"/>
            <a:ext cx="20882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200" dirty="0">
                <a:solidFill>
                  <a:srgbClr val="33952B"/>
                </a:solidFill>
              </a:rPr>
              <a:t>1bin/2cycle with 400MHz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997776A-1685-4446-AE1B-5838953F7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184" y="1491630"/>
            <a:ext cx="1008112" cy="299295"/>
          </a:xfrm>
          <a:ln w="19050">
            <a:noFill/>
          </a:ln>
        </p:spPr>
        <p:txBody>
          <a:bodyPr wrap="square" lIns="108000" tIns="72000" rIns="108000" bIns="72000">
            <a:sp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rgbClr val="33952B"/>
                </a:solidFill>
              </a:rPr>
              <a:t>(throughput)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5129F5AF-46EB-4845-9EBE-FA0A2509F63D}"/>
              </a:ext>
            </a:extLst>
          </p:cNvPr>
          <p:cNvSpPr txBox="1">
            <a:spLocks/>
          </p:cNvSpPr>
          <p:nvPr/>
        </p:nvSpPr>
        <p:spPr>
          <a:xfrm>
            <a:off x="7092280" y="1491630"/>
            <a:ext cx="1071736" cy="299295"/>
          </a:xfrm>
          <a:prstGeom prst="rect">
            <a:avLst/>
          </a:prstGeom>
          <a:ln w="19050">
            <a:noFill/>
          </a:ln>
        </p:spPr>
        <p:txBody>
          <a:bodyPr wrap="square" lIns="108000" tIns="72000" rIns="108000" bIns="72000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1000" kern="0" dirty="0">
                <a:solidFill>
                  <a:srgbClr val="33952B"/>
                </a:solidFill>
              </a:rPr>
              <a:t>(bitrate)</a:t>
            </a:r>
            <a:endParaRPr lang="en-US" sz="1000" kern="0" dirty="0">
              <a:solidFill>
                <a:srgbClr val="33952B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24FB46-49E5-4711-AD07-69F9E3EFC97B}"/>
              </a:ext>
            </a:extLst>
          </p:cNvPr>
          <p:cNvSpPr txBox="1">
            <a:spLocks/>
          </p:cNvSpPr>
          <p:nvPr/>
        </p:nvSpPr>
        <p:spPr>
          <a:xfrm>
            <a:off x="7956376" y="1491630"/>
            <a:ext cx="1081814" cy="299295"/>
          </a:xfrm>
          <a:prstGeom prst="rect">
            <a:avLst/>
          </a:prstGeom>
          <a:ln w="19050">
            <a:noFill/>
          </a:ln>
        </p:spPr>
        <p:txBody>
          <a:bodyPr wrap="square" lIns="108000" tIns="72000" rIns="108000" bIns="72000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1000" kern="0" dirty="0">
                <a:solidFill>
                  <a:srgbClr val="33952B"/>
                </a:solidFill>
              </a:rPr>
              <a:t>(bit to bin ratio)</a:t>
            </a:r>
            <a:endParaRPr lang="en-US" sz="1000" kern="0" dirty="0">
              <a:solidFill>
                <a:srgbClr val="33952B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686C951-D454-461E-822B-6C035DB56E00}"/>
              </a:ext>
            </a:extLst>
          </p:cNvPr>
          <p:cNvSpPr txBox="1">
            <a:spLocks/>
          </p:cNvSpPr>
          <p:nvPr/>
        </p:nvSpPr>
        <p:spPr>
          <a:xfrm>
            <a:off x="6156176" y="3075806"/>
            <a:ext cx="1008112" cy="299295"/>
          </a:xfrm>
          <a:prstGeom prst="rect">
            <a:avLst/>
          </a:prstGeom>
          <a:ln w="19050">
            <a:noFill/>
          </a:ln>
        </p:spPr>
        <p:txBody>
          <a:bodyPr wrap="square" lIns="108000" tIns="72000" rIns="108000" bIns="72000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sz="1000" kern="0" dirty="0">
                <a:solidFill>
                  <a:srgbClr val="33952B"/>
                </a:solidFill>
              </a:rPr>
              <a:t>(throughput)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413766D-7E01-4173-8D5A-E5F7C5363495}"/>
              </a:ext>
            </a:extLst>
          </p:cNvPr>
          <p:cNvSpPr txBox="1">
            <a:spLocks/>
          </p:cNvSpPr>
          <p:nvPr/>
        </p:nvSpPr>
        <p:spPr>
          <a:xfrm>
            <a:off x="7100664" y="3075806"/>
            <a:ext cx="1071736" cy="299295"/>
          </a:xfrm>
          <a:prstGeom prst="rect">
            <a:avLst/>
          </a:prstGeom>
          <a:ln w="19050">
            <a:noFill/>
          </a:ln>
        </p:spPr>
        <p:txBody>
          <a:bodyPr wrap="square" lIns="108000" tIns="72000" rIns="108000" bIns="72000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1000" kern="0" dirty="0">
                <a:solidFill>
                  <a:srgbClr val="33952B"/>
                </a:solidFill>
              </a:rPr>
              <a:t>(bitrate)</a:t>
            </a:r>
            <a:endParaRPr lang="en-US" sz="1000" kern="0" dirty="0">
              <a:solidFill>
                <a:srgbClr val="33952B"/>
              </a:solidFill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81E594D4-8450-4E3E-9DE5-4CE6D326FC10}"/>
              </a:ext>
            </a:extLst>
          </p:cNvPr>
          <p:cNvCxnSpPr>
            <a:cxnSpLocks/>
          </p:cNvCxnSpPr>
          <p:nvPr/>
        </p:nvCxnSpPr>
        <p:spPr>
          <a:xfrm flipH="1" flipV="1">
            <a:off x="6444208" y="1059582"/>
            <a:ext cx="216024" cy="288031"/>
          </a:xfrm>
          <a:prstGeom prst="line">
            <a:avLst/>
          </a:prstGeom>
          <a:ln w="9525">
            <a:solidFill>
              <a:srgbClr val="33952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5E0D877F-1995-4557-863D-3995B714E045}"/>
              </a:ext>
            </a:extLst>
          </p:cNvPr>
          <p:cNvSpPr/>
          <p:nvPr/>
        </p:nvSpPr>
        <p:spPr>
          <a:xfrm>
            <a:off x="7020272" y="1203598"/>
            <a:ext cx="2880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2600" dirty="0">
                <a:solidFill>
                  <a:srgbClr val="0000E6"/>
                </a:solidFill>
              </a:rPr>
              <a:t>&gt;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34AC804-AA8D-433C-9B5A-BBF90B78A056}"/>
              </a:ext>
            </a:extLst>
          </p:cNvPr>
          <p:cNvSpPr/>
          <p:nvPr/>
        </p:nvSpPr>
        <p:spPr>
          <a:xfrm>
            <a:off x="6948264" y="2781596"/>
            <a:ext cx="2880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2600" dirty="0">
                <a:solidFill>
                  <a:srgbClr val="C00000"/>
                </a:solidFill>
              </a:rPr>
              <a:t>&lt;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215F0E2-54A1-4EF2-A962-D3FDD542F4C3}"/>
              </a:ext>
            </a:extLst>
          </p:cNvPr>
          <p:cNvSpPr txBox="1">
            <a:spLocks/>
          </p:cNvSpPr>
          <p:nvPr/>
        </p:nvSpPr>
        <p:spPr>
          <a:xfrm>
            <a:off x="8100392" y="3075806"/>
            <a:ext cx="902302" cy="299295"/>
          </a:xfrm>
          <a:prstGeom prst="rect">
            <a:avLst/>
          </a:prstGeom>
          <a:ln w="19050">
            <a:noFill/>
          </a:ln>
        </p:spPr>
        <p:txBody>
          <a:bodyPr wrap="square" lIns="0" tIns="72000" rIns="0" bIns="72000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1000" kern="0" dirty="0">
                <a:solidFill>
                  <a:srgbClr val="33952B"/>
                </a:solidFill>
              </a:rPr>
              <a:t>(bit to bin ratio)</a:t>
            </a:r>
            <a:endParaRPr lang="en-US" sz="1000" kern="0" dirty="0">
              <a:solidFill>
                <a:srgbClr val="33952B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CD27016D-3480-40D2-BC6A-716297691E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7574"/>
            <a:ext cx="1175792" cy="88184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979C585-0DE5-40C6-8D61-158B59FCE4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931790"/>
            <a:ext cx="758451" cy="607555"/>
          </a:xfrm>
          <a:prstGeom prst="rect">
            <a:avLst/>
          </a:prstGeom>
        </p:spPr>
      </p:pic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24C25DA-AC0D-49A9-A16F-22829E84A50C}"/>
              </a:ext>
            </a:extLst>
          </p:cNvPr>
          <p:cNvSpPr/>
          <p:nvPr/>
        </p:nvSpPr>
        <p:spPr>
          <a:xfrm rot="20169677">
            <a:off x="8118383" y="736058"/>
            <a:ext cx="660465" cy="58477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altLang="ja-JP" sz="3200" dirty="0">
                <a:solidFill>
                  <a:srgbClr val="0000E6"/>
                </a:solidFill>
              </a:rPr>
              <a:t>OK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7021B817-98E4-4BCB-9546-40E8C1403123}"/>
              </a:ext>
            </a:extLst>
          </p:cNvPr>
          <p:cNvSpPr/>
          <p:nvPr/>
        </p:nvSpPr>
        <p:spPr>
          <a:xfrm rot="20169677">
            <a:off x="8117144" y="2254105"/>
            <a:ext cx="689568" cy="58477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/>
            <a:r>
              <a:rPr lang="en-US" altLang="ja-JP" sz="3200" dirty="0">
                <a:solidFill>
                  <a:srgbClr val="C00000"/>
                </a:solidFill>
              </a:rPr>
              <a:t>NG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C097634-8B18-4870-8337-EFD5D3B0047B}"/>
              </a:ext>
            </a:extLst>
          </p:cNvPr>
          <p:cNvSpPr/>
          <p:nvPr/>
        </p:nvSpPr>
        <p:spPr>
          <a:xfrm>
            <a:off x="6228184" y="1275606"/>
            <a:ext cx="2808312" cy="5040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E66F89F3-5703-4EDF-B5EE-B9DEBDE0D13E}"/>
              </a:ext>
            </a:extLst>
          </p:cNvPr>
          <p:cNvSpPr/>
          <p:nvPr/>
        </p:nvSpPr>
        <p:spPr>
          <a:xfrm>
            <a:off x="6228184" y="2859782"/>
            <a:ext cx="2808312" cy="5040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27B4096-63A5-45C5-84A3-4AA98C3373B6}"/>
              </a:ext>
            </a:extLst>
          </p:cNvPr>
          <p:cNvCxnSpPr>
            <a:cxnSpLocks/>
          </p:cNvCxnSpPr>
          <p:nvPr/>
        </p:nvCxnSpPr>
        <p:spPr>
          <a:xfrm flipH="1" flipV="1">
            <a:off x="4283968" y="1923679"/>
            <a:ext cx="720080" cy="216023"/>
          </a:xfrm>
          <a:prstGeom prst="line">
            <a:avLst/>
          </a:prstGeom>
          <a:ln w="9525">
            <a:solidFill>
              <a:srgbClr val="33952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3381A514-6BAF-4776-AA94-14BC83EB21EA}"/>
              </a:ext>
            </a:extLst>
          </p:cNvPr>
          <p:cNvSpPr/>
          <p:nvPr/>
        </p:nvSpPr>
        <p:spPr>
          <a:xfrm>
            <a:off x="5004048" y="1923678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200" dirty="0">
                <a:solidFill>
                  <a:srgbClr val="33952B"/>
                </a:solidFill>
              </a:rPr>
              <a:t>It is assumed experientially, but below the limitation of specification.</a:t>
            </a:r>
          </a:p>
        </p:txBody>
      </p: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EA89CBA4-20B2-4835-987A-BA07D5B1B7F9}"/>
              </a:ext>
            </a:extLst>
          </p:cNvPr>
          <p:cNvCxnSpPr>
            <a:cxnSpLocks/>
          </p:cNvCxnSpPr>
          <p:nvPr/>
        </p:nvCxnSpPr>
        <p:spPr>
          <a:xfrm>
            <a:off x="4283968" y="3723880"/>
            <a:ext cx="720080" cy="216022"/>
          </a:xfrm>
          <a:prstGeom prst="line">
            <a:avLst/>
          </a:prstGeom>
          <a:ln w="95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A0819CCD-041D-422C-A29D-C3AD31F25707}"/>
              </a:ext>
            </a:extLst>
          </p:cNvPr>
          <p:cNvSpPr/>
          <p:nvPr/>
        </p:nvSpPr>
        <p:spPr>
          <a:xfrm>
            <a:off x="5004048" y="3723878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200" dirty="0">
                <a:solidFill>
                  <a:srgbClr val="C00000"/>
                </a:solidFill>
              </a:rPr>
              <a:t>It might be more large since the limitation of specification will be greater in this condition.</a:t>
            </a:r>
          </a:p>
        </p:txBody>
      </p: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ECD0747B-CEDA-4932-BDEE-2DE03D28C1E1}"/>
              </a:ext>
            </a:extLst>
          </p:cNvPr>
          <p:cNvCxnSpPr>
            <a:cxnSpLocks/>
          </p:cNvCxnSpPr>
          <p:nvPr/>
        </p:nvCxnSpPr>
        <p:spPr>
          <a:xfrm flipH="1" flipV="1">
            <a:off x="6675346" y="3113592"/>
            <a:ext cx="432048" cy="432047"/>
          </a:xfrm>
          <a:prstGeom prst="line">
            <a:avLst/>
          </a:prstGeom>
          <a:ln w="952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475E4BD0-45B6-4F33-AC53-BF097A04952D}"/>
              </a:ext>
            </a:extLst>
          </p:cNvPr>
          <p:cNvSpPr/>
          <p:nvPr/>
        </p:nvSpPr>
        <p:spPr>
          <a:xfrm>
            <a:off x="7077166" y="3386509"/>
            <a:ext cx="15841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200" dirty="0">
                <a:solidFill>
                  <a:srgbClr val="C00000"/>
                </a:solidFill>
              </a:rPr>
              <a:t>difficult to improve it</a:t>
            </a:r>
          </a:p>
        </p:txBody>
      </p:sp>
    </p:spTree>
    <p:extLst>
      <p:ext uri="{BB962C8B-B14F-4D97-AF65-F5344CB8AC3E}">
        <p14:creationId xmlns:p14="http://schemas.microsoft.com/office/powerpoint/2010/main" val="2498646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CABAC throughput issue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E2F7D205-5273-47D3-BC20-6C642469B873}"/>
              </a:ext>
            </a:extLst>
          </p:cNvPr>
          <p:cNvSpPr txBox="1"/>
          <p:nvPr/>
        </p:nvSpPr>
        <p:spPr>
          <a:xfrm>
            <a:off x="395536" y="464984"/>
            <a:ext cx="6739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CABAC throughput issue is more significant for low delay</a:t>
            </a:r>
            <a:endParaRPr lang="ja-JP" altLang="ja-JP" sz="2000" dirty="0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0A94B48-569F-4499-A9C5-04FB0B7FF6AF}"/>
              </a:ext>
            </a:extLst>
          </p:cNvPr>
          <p:cNvSpPr/>
          <p:nvPr/>
        </p:nvSpPr>
        <p:spPr>
          <a:xfrm>
            <a:off x="179512" y="555526"/>
            <a:ext cx="216024" cy="216024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1DE585-F3AD-4F84-8B5B-3AC160A09F6E}"/>
              </a:ext>
            </a:extLst>
          </p:cNvPr>
          <p:cNvSpPr txBox="1"/>
          <p:nvPr/>
        </p:nvSpPr>
        <p:spPr>
          <a:xfrm>
            <a:off x="4932040" y="1022514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Low delay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495BFF6-CDCD-4213-980A-3FE6D0146DFC}"/>
              </a:ext>
            </a:extLst>
          </p:cNvPr>
          <p:cNvSpPr txBox="1"/>
          <p:nvPr/>
        </p:nvSpPr>
        <p:spPr>
          <a:xfrm>
            <a:off x="326441" y="1022514"/>
            <a:ext cx="179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lt"/>
                <a:cs typeface="Times New Roman" panose="02020603050405020304" pitchFamily="18" charset="0"/>
              </a:rPr>
              <a:t>Non low delay</a:t>
            </a:r>
            <a:endParaRPr lang="ja-JP" altLang="ja-JP" sz="2000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DBD27B1-4AA8-482B-93D6-C147C5E5B763}"/>
              </a:ext>
            </a:extLst>
          </p:cNvPr>
          <p:cNvGrpSpPr/>
          <p:nvPr/>
        </p:nvGrpSpPr>
        <p:grpSpPr>
          <a:xfrm>
            <a:off x="5148064" y="1563638"/>
            <a:ext cx="2520280" cy="1800200"/>
            <a:chOff x="5364088" y="1563638"/>
            <a:chExt cx="2520280" cy="1800200"/>
          </a:xfrm>
        </p:grpSpPr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66AAB6FF-E0BE-4206-8684-CA924E81CA0D}"/>
                </a:ext>
              </a:extLst>
            </p:cNvPr>
            <p:cNvSpPr/>
            <p:nvPr/>
          </p:nvSpPr>
          <p:spPr>
            <a:xfrm>
              <a:off x="5364088" y="1563638"/>
              <a:ext cx="2520280" cy="360040"/>
            </a:xfrm>
            <a:prstGeom prst="rect">
              <a:avLst/>
            </a:prstGeom>
            <a:gradFill>
              <a:gsLst>
                <a:gs pos="0">
                  <a:srgbClr val="9CEA96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</a:gra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4742A0F1-0C14-4506-A98C-76DF3831A00D}"/>
                </a:ext>
              </a:extLst>
            </p:cNvPr>
            <p:cNvSpPr/>
            <p:nvPr/>
          </p:nvSpPr>
          <p:spPr>
            <a:xfrm>
              <a:off x="5364088" y="1923678"/>
              <a:ext cx="2520280" cy="360040"/>
            </a:xfrm>
            <a:prstGeom prst="rect">
              <a:avLst/>
            </a:prstGeom>
            <a:solidFill>
              <a:srgbClr val="DEF8DC"/>
            </a:soli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FCDE2D8-8A11-4DE2-ADF5-F94535F592DA}"/>
                </a:ext>
              </a:extLst>
            </p:cNvPr>
            <p:cNvSpPr/>
            <p:nvPr/>
          </p:nvSpPr>
          <p:spPr>
            <a:xfrm>
              <a:off x="5364088" y="2283718"/>
              <a:ext cx="2520280" cy="360040"/>
            </a:xfrm>
            <a:prstGeom prst="rect">
              <a:avLst/>
            </a:prstGeom>
            <a:solidFill>
              <a:srgbClr val="DEF8DC"/>
            </a:soli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2AA6A507-E71D-459C-ABAA-C026548B2C0F}"/>
                </a:ext>
              </a:extLst>
            </p:cNvPr>
            <p:cNvSpPr/>
            <p:nvPr/>
          </p:nvSpPr>
          <p:spPr>
            <a:xfrm>
              <a:off x="5364088" y="2643758"/>
              <a:ext cx="2520280" cy="360040"/>
            </a:xfrm>
            <a:prstGeom prst="rect">
              <a:avLst/>
            </a:prstGeom>
            <a:solidFill>
              <a:srgbClr val="DEF8DC"/>
            </a:soli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B488727D-E643-4F3D-8F2B-2150D148BED4}"/>
                </a:ext>
              </a:extLst>
            </p:cNvPr>
            <p:cNvSpPr/>
            <p:nvPr/>
          </p:nvSpPr>
          <p:spPr>
            <a:xfrm>
              <a:off x="5364088" y="3003798"/>
              <a:ext cx="2520280" cy="360040"/>
            </a:xfrm>
            <a:prstGeom prst="rect">
              <a:avLst/>
            </a:prstGeom>
            <a:solidFill>
              <a:srgbClr val="DEF8DC"/>
            </a:soli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D41B6B50-5B8B-4D6A-BDCA-AEC0423878AC}"/>
                </a:ext>
              </a:extLst>
            </p:cNvPr>
            <p:cNvSpPr/>
            <p:nvPr/>
          </p:nvSpPr>
          <p:spPr>
            <a:xfrm>
              <a:off x="6084168" y="1923678"/>
              <a:ext cx="1800200" cy="360040"/>
            </a:xfrm>
            <a:prstGeom prst="rect">
              <a:avLst/>
            </a:prstGeom>
            <a:gradFill>
              <a:gsLst>
                <a:gs pos="0">
                  <a:srgbClr val="9CEA96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70A71964-96CA-4B2E-BAFB-8297B5AA278D}"/>
                </a:ext>
              </a:extLst>
            </p:cNvPr>
            <p:cNvSpPr/>
            <p:nvPr/>
          </p:nvSpPr>
          <p:spPr>
            <a:xfrm>
              <a:off x="5364088" y="2283718"/>
              <a:ext cx="1512168" cy="360040"/>
            </a:xfrm>
            <a:prstGeom prst="rect">
              <a:avLst/>
            </a:prstGeom>
            <a:gradFill>
              <a:gsLst>
                <a:gs pos="0">
                  <a:srgbClr val="9CEA96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9988E2DE-EF53-4BF6-9C36-B22526EC5D0C}"/>
                </a:ext>
              </a:extLst>
            </p:cNvPr>
            <p:cNvSpPr/>
            <p:nvPr/>
          </p:nvSpPr>
          <p:spPr>
            <a:xfrm>
              <a:off x="6588224" y="2643758"/>
              <a:ext cx="1296144" cy="360040"/>
            </a:xfrm>
            <a:prstGeom prst="rect">
              <a:avLst/>
            </a:prstGeom>
            <a:gradFill>
              <a:gsLst>
                <a:gs pos="0">
                  <a:srgbClr val="9CEA96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F6F5D352-4F51-4EBE-9432-6DAE9B4D7033}"/>
                </a:ext>
              </a:extLst>
            </p:cNvPr>
            <p:cNvSpPr/>
            <p:nvPr/>
          </p:nvSpPr>
          <p:spPr>
            <a:xfrm>
              <a:off x="5796136" y="3003798"/>
              <a:ext cx="1728192" cy="360040"/>
            </a:xfrm>
            <a:prstGeom prst="rect">
              <a:avLst/>
            </a:prstGeom>
            <a:gradFill>
              <a:gsLst>
                <a:gs pos="0">
                  <a:srgbClr val="9CEA96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F5468BBC-185E-41A0-83FD-7DA537992F92}"/>
                </a:ext>
              </a:extLst>
            </p:cNvPr>
            <p:cNvSpPr/>
            <p:nvPr/>
          </p:nvSpPr>
          <p:spPr>
            <a:xfrm>
              <a:off x="5364088" y="1563638"/>
              <a:ext cx="2520280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872E40D7-29D0-4BB4-9633-61E7543FA0EE}"/>
                </a:ext>
              </a:extLst>
            </p:cNvPr>
            <p:cNvSpPr/>
            <p:nvPr/>
          </p:nvSpPr>
          <p:spPr>
            <a:xfrm>
              <a:off x="5364088" y="1923678"/>
              <a:ext cx="2520280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23240BF4-5B40-4F4F-A6E8-D3130DF185C4}"/>
                </a:ext>
              </a:extLst>
            </p:cNvPr>
            <p:cNvSpPr/>
            <p:nvPr/>
          </p:nvSpPr>
          <p:spPr>
            <a:xfrm>
              <a:off x="5364088" y="2283718"/>
              <a:ext cx="2520280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1DC6D2C3-81A3-4468-8405-7EF14684DA70}"/>
                </a:ext>
              </a:extLst>
            </p:cNvPr>
            <p:cNvSpPr/>
            <p:nvPr/>
          </p:nvSpPr>
          <p:spPr>
            <a:xfrm>
              <a:off x="5364088" y="2643758"/>
              <a:ext cx="2520280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A630CA6A-C4CC-4755-876C-83AB10EA3FE1}"/>
                </a:ext>
              </a:extLst>
            </p:cNvPr>
            <p:cNvSpPr/>
            <p:nvPr/>
          </p:nvSpPr>
          <p:spPr>
            <a:xfrm>
              <a:off x="5364088" y="3003798"/>
              <a:ext cx="2520280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6F57C5D-836A-4FD4-868E-9EACB3DE30EF}"/>
              </a:ext>
            </a:extLst>
          </p:cNvPr>
          <p:cNvSpPr txBox="1"/>
          <p:nvPr/>
        </p:nvSpPr>
        <p:spPr>
          <a:xfrm>
            <a:off x="395536" y="3507854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+mn-lt"/>
                <a:cs typeface="Times New Roman" panose="02020603050405020304" pitchFamily="18" charset="0"/>
              </a:rPr>
              <a:t>Local bin peak is acceptable if it is guaranteed by picture level.</a:t>
            </a:r>
            <a:endParaRPr lang="ja-JP" altLang="ja-JP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C8EDFA7B-5BE1-41BF-89FC-D3BE113EBB95}"/>
              </a:ext>
            </a:extLst>
          </p:cNvPr>
          <p:cNvSpPr txBox="1"/>
          <p:nvPr/>
        </p:nvSpPr>
        <p:spPr>
          <a:xfrm>
            <a:off x="4860032" y="350785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+mn-lt"/>
                <a:cs typeface="Times New Roman" panose="02020603050405020304" pitchFamily="18" charset="0"/>
              </a:rPr>
              <a:t>Total bin has to be guaranteed by each tile (bin peak is not acceptable).</a:t>
            </a:r>
            <a:endParaRPr lang="ja-JP" altLang="ja-JP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3CD3E8A2-EDB7-48C6-BEF0-7CB8416057FA}"/>
              </a:ext>
            </a:extLst>
          </p:cNvPr>
          <p:cNvSpPr txBox="1"/>
          <p:nvPr/>
        </p:nvSpPr>
        <p:spPr>
          <a:xfrm>
            <a:off x="5652120" y="4277271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Image quality degradation</a:t>
            </a:r>
            <a:endParaRPr lang="ja-JP" altLang="ja-JP" sz="2000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矢印: 右 3">
            <a:extLst>
              <a:ext uri="{FF2B5EF4-FFF2-40B4-BE49-F238E27FC236}">
                <a16:creationId xmlns:a16="http://schemas.microsoft.com/office/drawing/2014/main" id="{9D5C58B4-6D6C-4966-BC7F-B54633ACADBB}"/>
              </a:ext>
            </a:extLst>
          </p:cNvPr>
          <p:cNvSpPr/>
          <p:nvPr/>
        </p:nvSpPr>
        <p:spPr>
          <a:xfrm>
            <a:off x="5292080" y="4371950"/>
            <a:ext cx="360040" cy="21602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93D285C-1411-4E93-B9DD-868C6A651949}"/>
              </a:ext>
            </a:extLst>
          </p:cNvPr>
          <p:cNvGrpSpPr/>
          <p:nvPr/>
        </p:nvGrpSpPr>
        <p:grpSpPr>
          <a:xfrm>
            <a:off x="467544" y="1563638"/>
            <a:ext cx="2520280" cy="1872208"/>
            <a:chOff x="971600" y="1563638"/>
            <a:chExt cx="2520280" cy="1872208"/>
          </a:xfrm>
        </p:grpSpPr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238ACF78-FC0C-4FEE-B96F-DD2C8BE2AC4B}"/>
                </a:ext>
              </a:extLst>
            </p:cNvPr>
            <p:cNvSpPr/>
            <p:nvPr/>
          </p:nvSpPr>
          <p:spPr>
            <a:xfrm>
              <a:off x="971600" y="1563638"/>
              <a:ext cx="2520280" cy="1872208"/>
            </a:xfrm>
            <a:prstGeom prst="rect">
              <a:avLst/>
            </a:prstGeom>
            <a:solidFill>
              <a:srgbClr val="DEF8DC"/>
            </a:solidFill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楕円 47">
              <a:extLst>
                <a:ext uri="{FF2B5EF4-FFF2-40B4-BE49-F238E27FC236}">
                  <a16:creationId xmlns:a16="http://schemas.microsoft.com/office/drawing/2014/main" id="{594A66EB-DE88-4789-BBE9-62D35B1847E9}"/>
                </a:ext>
              </a:extLst>
            </p:cNvPr>
            <p:cNvSpPr/>
            <p:nvPr/>
          </p:nvSpPr>
          <p:spPr>
            <a:xfrm>
              <a:off x="2195736" y="2499742"/>
              <a:ext cx="1224136" cy="864096"/>
            </a:xfrm>
            <a:prstGeom prst="ellipse">
              <a:avLst/>
            </a:prstGeom>
            <a:gradFill flip="none" rotWithShape="1">
              <a:gsLst>
                <a:gs pos="54000">
                  <a:srgbClr val="DEF8DC"/>
                </a:gs>
                <a:gs pos="0">
                  <a:srgbClr val="29933B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楕円 32">
              <a:extLst>
                <a:ext uri="{FF2B5EF4-FFF2-40B4-BE49-F238E27FC236}">
                  <a16:creationId xmlns:a16="http://schemas.microsoft.com/office/drawing/2014/main" id="{65800F68-6E1F-4E44-817E-C26DD9FD3876}"/>
                </a:ext>
              </a:extLst>
            </p:cNvPr>
            <p:cNvSpPr/>
            <p:nvPr/>
          </p:nvSpPr>
          <p:spPr>
            <a:xfrm>
              <a:off x="1043608" y="1635646"/>
              <a:ext cx="1080120" cy="792088"/>
            </a:xfrm>
            <a:prstGeom prst="ellipse">
              <a:avLst/>
            </a:prstGeom>
            <a:gradFill flip="none" rotWithShape="1">
              <a:gsLst>
                <a:gs pos="54000">
                  <a:srgbClr val="DEF8DC"/>
                </a:gs>
                <a:gs pos="0">
                  <a:srgbClr val="29933B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D9761BDA-DB09-42F4-9804-E0D27ED0AB81}"/>
                </a:ext>
              </a:extLst>
            </p:cNvPr>
            <p:cNvSpPr/>
            <p:nvPr/>
          </p:nvSpPr>
          <p:spPr>
            <a:xfrm>
              <a:off x="2483768" y="1707654"/>
              <a:ext cx="936104" cy="720080"/>
            </a:xfrm>
            <a:prstGeom prst="ellipse">
              <a:avLst/>
            </a:prstGeom>
            <a:gradFill flip="none" rotWithShape="1">
              <a:gsLst>
                <a:gs pos="54000">
                  <a:srgbClr val="DEF8DC"/>
                </a:gs>
                <a:gs pos="0">
                  <a:srgbClr val="29933B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楕円 45">
              <a:extLst>
                <a:ext uri="{FF2B5EF4-FFF2-40B4-BE49-F238E27FC236}">
                  <a16:creationId xmlns:a16="http://schemas.microsoft.com/office/drawing/2014/main" id="{00E57DCE-78EA-4206-96E4-B3E64C940733}"/>
                </a:ext>
              </a:extLst>
            </p:cNvPr>
            <p:cNvSpPr/>
            <p:nvPr/>
          </p:nvSpPr>
          <p:spPr>
            <a:xfrm>
              <a:off x="1691680" y="2211710"/>
              <a:ext cx="936104" cy="576064"/>
            </a:xfrm>
            <a:prstGeom prst="ellipse">
              <a:avLst/>
            </a:prstGeom>
            <a:gradFill flip="none" rotWithShape="1">
              <a:gsLst>
                <a:gs pos="54000">
                  <a:srgbClr val="DEF8DC"/>
                </a:gs>
                <a:gs pos="0">
                  <a:srgbClr val="29933B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D5BD6EEC-FEE8-4E1A-8364-42C38F8B9E22}"/>
                </a:ext>
              </a:extLst>
            </p:cNvPr>
            <p:cNvSpPr/>
            <p:nvPr/>
          </p:nvSpPr>
          <p:spPr>
            <a:xfrm>
              <a:off x="1043608" y="2715766"/>
              <a:ext cx="1152128" cy="648072"/>
            </a:xfrm>
            <a:prstGeom prst="ellipse">
              <a:avLst/>
            </a:prstGeom>
            <a:gradFill flip="none" rotWithShape="1">
              <a:gsLst>
                <a:gs pos="54000">
                  <a:srgbClr val="DEF8DC"/>
                </a:gs>
                <a:gs pos="0">
                  <a:srgbClr val="29933B"/>
                </a:gs>
                <a:gs pos="100000">
                  <a:srgbClr val="DEF8D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80043E13-4DDA-466E-826D-A703C56684B6}"/>
              </a:ext>
            </a:extLst>
          </p:cNvPr>
          <p:cNvSpPr/>
          <p:nvPr/>
        </p:nvSpPr>
        <p:spPr>
          <a:xfrm>
            <a:off x="3389644" y="1563638"/>
            <a:ext cx="111956" cy="1872208"/>
          </a:xfrm>
          <a:prstGeom prst="rect">
            <a:avLst/>
          </a:prstGeom>
          <a:gradFill flip="none" rotWithShape="1">
            <a:gsLst>
              <a:gs pos="0">
                <a:srgbClr val="29933B"/>
              </a:gs>
              <a:gs pos="100000">
                <a:srgbClr val="DEF8DC"/>
              </a:gs>
            </a:gsLst>
            <a:lin ang="54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1764914-2256-4B6B-9F77-F8872C467785}"/>
              </a:ext>
            </a:extLst>
          </p:cNvPr>
          <p:cNvSpPr txBox="1"/>
          <p:nvPr/>
        </p:nvSpPr>
        <p:spPr>
          <a:xfrm>
            <a:off x="3059832" y="1131590"/>
            <a:ext cx="7920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# bin at local area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35FF5570-83B5-4AF0-B9AD-41F5EC68FB5A}"/>
              </a:ext>
            </a:extLst>
          </p:cNvPr>
          <p:cNvSpPr txBox="1"/>
          <p:nvPr/>
        </p:nvSpPr>
        <p:spPr>
          <a:xfrm>
            <a:off x="3491880" y="1563638"/>
            <a:ext cx="504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max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6D3A9A85-07A4-41C7-8291-6BF8E1A7C7C2}"/>
              </a:ext>
            </a:extLst>
          </p:cNvPr>
          <p:cNvSpPr txBox="1"/>
          <p:nvPr/>
        </p:nvSpPr>
        <p:spPr>
          <a:xfrm>
            <a:off x="3491880" y="3155371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min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4388981E-8C89-4C84-BCBA-503CD53D3451}"/>
              </a:ext>
            </a:extLst>
          </p:cNvPr>
          <p:cNvCxnSpPr>
            <a:cxnSpLocks/>
          </p:cNvCxnSpPr>
          <p:nvPr/>
        </p:nvCxnSpPr>
        <p:spPr>
          <a:xfrm>
            <a:off x="3707904" y="1779662"/>
            <a:ext cx="0" cy="144016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0770498A-95D5-4ED1-AE70-BAC1A109F881}"/>
              </a:ext>
            </a:extLst>
          </p:cNvPr>
          <p:cNvSpPr/>
          <p:nvPr/>
        </p:nvSpPr>
        <p:spPr>
          <a:xfrm>
            <a:off x="8100392" y="1563638"/>
            <a:ext cx="111956" cy="1872208"/>
          </a:xfrm>
          <a:prstGeom prst="rect">
            <a:avLst/>
          </a:prstGeom>
          <a:gradFill flip="none" rotWithShape="1">
            <a:gsLst>
              <a:gs pos="0">
                <a:srgbClr val="29933B"/>
              </a:gs>
              <a:gs pos="100000">
                <a:srgbClr val="DEF8DC"/>
              </a:gs>
            </a:gsLst>
            <a:lin ang="5400000" scaled="1"/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4A2484B-BF31-4060-8407-BBA67E2A5B0F}"/>
              </a:ext>
            </a:extLst>
          </p:cNvPr>
          <p:cNvSpPr txBox="1"/>
          <p:nvPr/>
        </p:nvSpPr>
        <p:spPr>
          <a:xfrm>
            <a:off x="7770580" y="1131590"/>
            <a:ext cx="7920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# bin at local area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A1113DBB-0E0C-46F5-91F1-B6C076BBC53C}"/>
              </a:ext>
            </a:extLst>
          </p:cNvPr>
          <p:cNvCxnSpPr>
            <a:cxnSpLocks/>
          </p:cNvCxnSpPr>
          <p:nvPr/>
        </p:nvCxnSpPr>
        <p:spPr>
          <a:xfrm>
            <a:off x="8388424" y="2427734"/>
            <a:ext cx="0" cy="65938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7D2088FC-BD76-4417-B9BB-BF7E4E5C7EDD}"/>
              </a:ext>
            </a:extLst>
          </p:cNvPr>
          <p:cNvSpPr txBox="1"/>
          <p:nvPr/>
        </p:nvSpPr>
        <p:spPr>
          <a:xfrm>
            <a:off x="8172400" y="2196596"/>
            <a:ext cx="504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max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8DEBCDED-1A74-4757-8D9A-CDA2CE8D6CF9}"/>
              </a:ext>
            </a:extLst>
          </p:cNvPr>
          <p:cNvSpPr txBox="1"/>
          <p:nvPr/>
        </p:nvSpPr>
        <p:spPr>
          <a:xfrm>
            <a:off x="8172400" y="3037777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+mn-lt"/>
                <a:cs typeface="Times New Roman" panose="02020603050405020304" pitchFamily="18" charset="0"/>
              </a:rPr>
              <a:t>min</a:t>
            </a:r>
            <a:endParaRPr lang="ja-JP" altLang="ja-JP" sz="11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58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B35AB190-E609-433E-88DC-D7004F0FB8E6}"/>
              </a:ext>
            </a:extLst>
          </p:cNvPr>
          <p:cNvSpPr/>
          <p:nvPr/>
        </p:nvSpPr>
        <p:spPr>
          <a:xfrm>
            <a:off x="6300192" y="2067694"/>
            <a:ext cx="266429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3229193C-DB23-4DF8-AB7C-496E6A672BA3}"/>
              </a:ext>
            </a:extLst>
          </p:cNvPr>
          <p:cNvSpPr/>
          <p:nvPr/>
        </p:nvSpPr>
        <p:spPr>
          <a:xfrm>
            <a:off x="3419872" y="2139702"/>
            <a:ext cx="266429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E2D259A-21FD-4175-9DBB-69A0C7E3076D}"/>
              </a:ext>
            </a:extLst>
          </p:cNvPr>
          <p:cNvSpPr/>
          <p:nvPr/>
        </p:nvSpPr>
        <p:spPr>
          <a:xfrm>
            <a:off x="395536" y="2139702"/>
            <a:ext cx="252028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9FD1CF63-205E-4F60-A941-AB9086675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55726"/>
            <a:ext cx="2448272" cy="1220544"/>
          </a:xfrm>
          <a:prstGeom prst="rect">
            <a:avLst/>
          </a:prstGeom>
        </p:spPr>
      </p:pic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Example of CABAC skip mode use cases 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1416F68C-AF71-4281-9257-1CD96B11CCEE}"/>
              </a:ext>
            </a:extLst>
          </p:cNvPr>
          <p:cNvSpPr txBox="1">
            <a:spLocks/>
          </p:cNvSpPr>
          <p:nvPr/>
        </p:nvSpPr>
        <p:spPr>
          <a:xfrm>
            <a:off x="251520" y="483518"/>
            <a:ext cx="8208912" cy="992654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000" kern="0" dirty="0"/>
              <a:t>Delay of several milliseconds is required for video codec in these fields.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2000" kern="0" dirty="0"/>
              <a:t>But bitrate is not so critical for some cases. Some applications in these fields still use H.264 with CAVLC due to the mentioned issue.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6D01E2BF-DE07-4817-8A36-418624BA7EF2}"/>
              </a:ext>
            </a:extLst>
          </p:cNvPr>
          <p:cNvSpPr txBox="1">
            <a:spLocks/>
          </p:cNvSpPr>
          <p:nvPr/>
        </p:nvSpPr>
        <p:spPr>
          <a:xfrm>
            <a:off x="3419872" y="1707654"/>
            <a:ext cx="2448272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1600" kern="0" dirty="0"/>
              <a:t>ex2) Cooperative driving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E6EFF812-B854-4762-A390-9DAEBD1E5D1D}"/>
              </a:ext>
            </a:extLst>
          </p:cNvPr>
          <p:cNvSpPr txBox="1">
            <a:spLocks/>
          </p:cNvSpPr>
          <p:nvPr/>
        </p:nvSpPr>
        <p:spPr>
          <a:xfrm>
            <a:off x="6551712" y="1707654"/>
            <a:ext cx="234076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1600" kern="0" dirty="0"/>
              <a:t>ex3) Remote operation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5888A1A-236D-4F97-9CF5-A19F528D271C}"/>
              </a:ext>
            </a:extLst>
          </p:cNvPr>
          <p:cNvGrpSpPr>
            <a:grpSpLocks noChangeAspect="1"/>
          </p:cNvGrpSpPr>
          <p:nvPr/>
        </p:nvGrpSpPr>
        <p:grpSpPr>
          <a:xfrm>
            <a:off x="3491880" y="2211710"/>
            <a:ext cx="2519758" cy="1637002"/>
            <a:chOff x="828330" y="1563638"/>
            <a:chExt cx="3599654" cy="2338574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1BC9BC16-066A-4E4D-BCC5-1BAC30F66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828330" y="2876941"/>
              <a:ext cx="1170432" cy="1025271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F46DA5C5-2836-49E9-8B42-87EC69243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2052466" y="2211369"/>
              <a:ext cx="1170432" cy="1025271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5857454F-8E44-4B60-A61B-3904F5672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3257552" y="1563638"/>
              <a:ext cx="1170432" cy="1025271"/>
            </a:xfrm>
            <a:prstGeom prst="rect">
              <a:avLst/>
            </a:prstGeom>
          </p:spPr>
        </p:pic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1F67B434-B349-4088-9A29-E1A6B6B7C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2683" y="2457593"/>
              <a:ext cx="269177" cy="190776"/>
            </a:xfrm>
            <a:prstGeom prst="rect">
              <a:avLst/>
            </a:prstGeom>
          </p:spPr>
        </p:pic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B6D3F809-27DF-41A8-9064-7938F5363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594" y="1816212"/>
              <a:ext cx="269177" cy="190776"/>
            </a:xfrm>
            <a:prstGeom prst="rect">
              <a:avLst/>
            </a:prstGeom>
          </p:spPr>
        </p:pic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C9839519-48DC-434E-9E0A-9A2E9F394FEA}"/>
                </a:ext>
              </a:extLst>
            </p:cNvPr>
            <p:cNvSpPr/>
            <p:nvPr/>
          </p:nvSpPr>
          <p:spPr>
            <a:xfrm>
              <a:off x="876300" y="1644235"/>
              <a:ext cx="2260600" cy="1505365"/>
            </a:xfrm>
            <a:custGeom>
              <a:avLst/>
              <a:gdLst>
                <a:gd name="connsiteX0" fmla="*/ 2260600 w 2260600"/>
                <a:gd name="connsiteY0" fmla="*/ 197265 h 1505365"/>
                <a:gd name="connsiteX1" fmla="*/ 635000 w 2260600"/>
                <a:gd name="connsiteY1" fmla="*/ 108365 h 1505365"/>
                <a:gd name="connsiteX2" fmla="*/ 0 w 2260600"/>
                <a:gd name="connsiteY2" fmla="*/ 1505365 h 150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0600" h="1505365">
                  <a:moveTo>
                    <a:pt x="2260600" y="197265"/>
                  </a:moveTo>
                  <a:cubicBezTo>
                    <a:pt x="1636183" y="43806"/>
                    <a:pt x="1011767" y="-109652"/>
                    <a:pt x="635000" y="108365"/>
                  </a:cubicBezTo>
                  <a:cubicBezTo>
                    <a:pt x="258233" y="326382"/>
                    <a:pt x="129116" y="915873"/>
                    <a:pt x="0" y="1505365"/>
                  </a:cubicBezTo>
                </a:path>
              </a:pathLst>
            </a:custGeom>
            <a:noFill/>
            <a:ln>
              <a:solidFill>
                <a:srgbClr val="DFC213"/>
              </a:solidFill>
              <a:prstDash val="dash"/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2841B483-3E27-40DA-80C0-018C49966D2C}"/>
                </a:ext>
              </a:extLst>
            </p:cNvPr>
            <p:cNvSpPr/>
            <p:nvPr/>
          </p:nvSpPr>
          <p:spPr>
            <a:xfrm>
              <a:off x="1043608" y="2378368"/>
              <a:ext cx="982042" cy="764882"/>
            </a:xfrm>
            <a:custGeom>
              <a:avLst/>
              <a:gdLst>
                <a:gd name="connsiteX0" fmla="*/ 1155700 w 1155700"/>
                <a:gd name="connsiteY0" fmla="*/ 85432 h 764882"/>
                <a:gd name="connsiteX1" fmla="*/ 387350 w 1155700"/>
                <a:gd name="connsiteY1" fmla="*/ 60032 h 764882"/>
                <a:gd name="connsiteX2" fmla="*/ 0 w 1155700"/>
                <a:gd name="connsiteY2" fmla="*/ 764882 h 76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5700" h="764882">
                  <a:moveTo>
                    <a:pt x="1155700" y="85432"/>
                  </a:moveTo>
                  <a:cubicBezTo>
                    <a:pt x="867833" y="16111"/>
                    <a:pt x="579967" y="-53210"/>
                    <a:pt x="387350" y="60032"/>
                  </a:cubicBezTo>
                  <a:cubicBezTo>
                    <a:pt x="194733" y="173274"/>
                    <a:pt x="97366" y="469078"/>
                    <a:pt x="0" y="764882"/>
                  </a:cubicBezTo>
                </a:path>
              </a:pathLst>
            </a:custGeom>
            <a:noFill/>
            <a:ln>
              <a:solidFill>
                <a:srgbClr val="DFC213"/>
              </a:solidFill>
              <a:prstDash val="dash"/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18B504C1-15B6-4673-922A-BE2681E77CEF}"/>
              </a:ext>
            </a:extLst>
          </p:cNvPr>
          <p:cNvGrpSpPr>
            <a:grpSpLocks noChangeAspect="1"/>
          </p:cNvGrpSpPr>
          <p:nvPr/>
        </p:nvGrpSpPr>
        <p:grpSpPr>
          <a:xfrm>
            <a:off x="6588224" y="2248703"/>
            <a:ext cx="2257637" cy="1403167"/>
            <a:chOff x="5220072" y="1779662"/>
            <a:chExt cx="3442692" cy="2139702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7F78F17A-9842-4B03-8644-87047618E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072" y="2643758"/>
              <a:ext cx="1275606" cy="1275606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72A83C74-EAA5-42B9-ADDF-3C99766A6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7740352" y="1779662"/>
              <a:ext cx="922412" cy="922412"/>
            </a:xfrm>
            <a:prstGeom prst="rect">
              <a:avLst/>
            </a:prstGeom>
          </p:spPr>
        </p:pic>
        <p:pic>
          <p:nvPicPr>
            <p:cNvPr id="1026" name="Picture 2" descr="「モニタ イラスト」の画像検索結果">
              <a:extLst>
                <a:ext uri="{FF2B5EF4-FFF2-40B4-BE49-F238E27FC236}">
                  <a16:creationId xmlns:a16="http://schemas.microsoft.com/office/drawing/2014/main" id="{37AA6011-AA96-4786-BD63-C4EEE042D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2067694"/>
              <a:ext cx="404441" cy="417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A42E8554-A699-4594-BBE9-49FFE0B7B544}"/>
                </a:ext>
              </a:extLst>
            </p:cNvPr>
            <p:cNvSpPr/>
            <p:nvPr/>
          </p:nvSpPr>
          <p:spPr>
            <a:xfrm>
              <a:off x="6084168" y="2213159"/>
              <a:ext cx="1163019" cy="696296"/>
            </a:xfrm>
            <a:custGeom>
              <a:avLst/>
              <a:gdLst>
                <a:gd name="connsiteX0" fmla="*/ 0 w 997527"/>
                <a:gd name="connsiteY0" fmla="*/ 696296 h 696296"/>
                <a:gd name="connsiteX1" fmla="*/ 347623 w 997527"/>
                <a:gd name="connsiteY1" fmla="*/ 76620 h 696296"/>
                <a:gd name="connsiteX2" fmla="*/ 997527 w 997527"/>
                <a:gd name="connsiteY2" fmla="*/ 31277 h 69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7527" h="696296">
                  <a:moveTo>
                    <a:pt x="0" y="696296"/>
                  </a:moveTo>
                  <a:cubicBezTo>
                    <a:pt x="90684" y="441876"/>
                    <a:pt x="181369" y="187456"/>
                    <a:pt x="347623" y="76620"/>
                  </a:cubicBezTo>
                  <a:cubicBezTo>
                    <a:pt x="513877" y="-34216"/>
                    <a:pt x="755702" y="-1470"/>
                    <a:pt x="997527" y="31277"/>
                  </a:cubicBezTo>
                </a:path>
              </a:pathLst>
            </a:custGeom>
            <a:noFill/>
            <a:ln>
              <a:solidFill>
                <a:srgbClr val="DFC213"/>
              </a:solidFill>
              <a:prstDash val="dash"/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0E826E46-62BF-4F8C-A28E-CAF52054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8144" y="2969575"/>
              <a:ext cx="269177" cy="190776"/>
            </a:xfrm>
            <a:prstGeom prst="rect">
              <a:avLst/>
            </a:prstGeom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6F5DCCEA-4820-4B54-A4F7-68CD3C6A9D64}"/>
              </a:ext>
            </a:extLst>
          </p:cNvPr>
          <p:cNvGrpSpPr/>
          <p:nvPr/>
        </p:nvGrpSpPr>
        <p:grpSpPr>
          <a:xfrm rot="19257141">
            <a:off x="482053" y="3342616"/>
            <a:ext cx="218976" cy="133775"/>
            <a:chOff x="1331640" y="3795886"/>
            <a:chExt cx="357659" cy="216024"/>
          </a:xfrm>
        </p:grpSpPr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BDD79E46-A0FB-47B5-A314-CE83F35E23FE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台形 32">
              <a:extLst>
                <a:ext uri="{FF2B5EF4-FFF2-40B4-BE49-F238E27FC236}">
                  <a16:creationId xmlns:a16="http://schemas.microsoft.com/office/drawing/2014/main" id="{3A9B8DA2-B842-4A33-966A-29C87819C933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F849A67-829D-4599-8368-6768FD941626}"/>
              </a:ext>
            </a:extLst>
          </p:cNvPr>
          <p:cNvGrpSpPr/>
          <p:nvPr/>
        </p:nvGrpSpPr>
        <p:grpSpPr>
          <a:xfrm rot="2342859" flipV="1">
            <a:off x="482052" y="2484914"/>
            <a:ext cx="218976" cy="133775"/>
            <a:chOff x="1331640" y="3795886"/>
            <a:chExt cx="357659" cy="216024"/>
          </a:xfrm>
        </p:grpSpPr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EE11B890-6A39-4873-9FE8-820F3F046400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台形 36">
              <a:extLst>
                <a:ext uri="{FF2B5EF4-FFF2-40B4-BE49-F238E27FC236}">
                  <a16:creationId xmlns:a16="http://schemas.microsoft.com/office/drawing/2014/main" id="{3CFF4EB2-E068-421F-9160-B6BC54DCE004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7696D37-A8E3-4DA2-B515-EBB908833766}"/>
              </a:ext>
            </a:extLst>
          </p:cNvPr>
          <p:cNvGrpSpPr/>
          <p:nvPr/>
        </p:nvGrpSpPr>
        <p:grpSpPr>
          <a:xfrm rot="19257141" flipH="1" flipV="1">
            <a:off x="1339753" y="2427734"/>
            <a:ext cx="218976" cy="133775"/>
            <a:chOff x="1331640" y="3795886"/>
            <a:chExt cx="357659" cy="216024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EDB4916A-2581-46B2-8101-4437FE10E983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台形 39">
              <a:extLst>
                <a:ext uri="{FF2B5EF4-FFF2-40B4-BE49-F238E27FC236}">
                  <a16:creationId xmlns:a16="http://schemas.microsoft.com/office/drawing/2014/main" id="{104DC9B1-8BD4-412F-9342-67EFA3355261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F2E0D07D-23F7-4407-8843-0D368AED3889}"/>
              </a:ext>
            </a:extLst>
          </p:cNvPr>
          <p:cNvGrpSpPr/>
          <p:nvPr/>
        </p:nvGrpSpPr>
        <p:grpSpPr>
          <a:xfrm rot="2342859" flipH="1">
            <a:off x="1339755" y="3399796"/>
            <a:ext cx="218976" cy="133775"/>
            <a:chOff x="1331640" y="3795886"/>
            <a:chExt cx="357659" cy="216024"/>
          </a:xfrm>
        </p:grpSpPr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32B5A6E3-6794-4661-8A21-066F678A04CE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台形 42">
              <a:extLst>
                <a:ext uri="{FF2B5EF4-FFF2-40B4-BE49-F238E27FC236}">
                  <a16:creationId xmlns:a16="http://schemas.microsoft.com/office/drawing/2014/main" id="{CFA53A84-BE3C-4F4D-9AFE-CB7520F0FF28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FAAB6F0C-2DD1-4CAD-B2ED-A71FDFC3D054}"/>
              </a:ext>
            </a:extLst>
          </p:cNvPr>
          <p:cNvGrpSpPr/>
          <p:nvPr/>
        </p:nvGrpSpPr>
        <p:grpSpPr>
          <a:xfrm flipH="1">
            <a:off x="2627784" y="2888323"/>
            <a:ext cx="218976" cy="133775"/>
            <a:chOff x="1331640" y="3795886"/>
            <a:chExt cx="357659" cy="216024"/>
          </a:xfrm>
        </p:grpSpPr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D7CB8B62-CC23-474B-83D8-09134E2699DA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台形 45">
              <a:extLst>
                <a:ext uri="{FF2B5EF4-FFF2-40B4-BE49-F238E27FC236}">
                  <a16:creationId xmlns:a16="http://schemas.microsoft.com/office/drawing/2014/main" id="{8B582A0B-4013-4D9F-9BDB-227D11590434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2C566A3C-C5DB-475A-A97D-2E226AEEFEE9}"/>
              </a:ext>
            </a:extLst>
          </p:cNvPr>
          <p:cNvGrpSpPr/>
          <p:nvPr/>
        </p:nvGrpSpPr>
        <p:grpSpPr>
          <a:xfrm>
            <a:off x="864633" y="2888323"/>
            <a:ext cx="218976" cy="133775"/>
            <a:chOff x="1331640" y="3795886"/>
            <a:chExt cx="357659" cy="216024"/>
          </a:xfrm>
        </p:grpSpPr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14D4F23F-060D-437E-A650-DD5A626B49A6}"/>
                </a:ext>
              </a:extLst>
            </p:cNvPr>
            <p:cNvSpPr/>
            <p:nvPr/>
          </p:nvSpPr>
          <p:spPr>
            <a:xfrm>
              <a:off x="1473275" y="3813659"/>
              <a:ext cx="216024" cy="1804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台形 48">
              <a:extLst>
                <a:ext uri="{FF2B5EF4-FFF2-40B4-BE49-F238E27FC236}">
                  <a16:creationId xmlns:a16="http://schemas.microsoft.com/office/drawing/2014/main" id="{91CBA173-9D79-416B-BCA8-D2B890880AFD}"/>
                </a:ext>
              </a:extLst>
            </p:cNvPr>
            <p:cNvSpPr/>
            <p:nvPr/>
          </p:nvSpPr>
          <p:spPr>
            <a:xfrm rot="5400000">
              <a:off x="1295636" y="3831890"/>
              <a:ext cx="216024" cy="144016"/>
            </a:xfrm>
            <a:prstGeom prst="trapezoid">
              <a:avLst>
                <a:gd name="adj" fmla="val 3568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0" name="四角形: 角度付き 49">
            <a:extLst>
              <a:ext uri="{FF2B5EF4-FFF2-40B4-BE49-F238E27FC236}">
                <a16:creationId xmlns:a16="http://schemas.microsoft.com/office/drawing/2014/main" id="{2D860429-9B04-4210-B60F-48E647CA6974}"/>
              </a:ext>
            </a:extLst>
          </p:cNvPr>
          <p:cNvSpPr/>
          <p:nvPr/>
        </p:nvSpPr>
        <p:spPr>
          <a:xfrm>
            <a:off x="1315730" y="2831143"/>
            <a:ext cx="400261" cy="228721"/>
          </a:xfrm>
          <a:prstGeom prst="bevel">
            <a:avLst>
              <a:gd name="adj" fmla="val 8823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kumimoji="1" lang="en-US" altLang="ja-JP" sz="800" dirty="0"/>
              <a:t>ECU</a:t>
            </a:r>
            <a:endParaRPr kumimoji="1" lang="ja-JP" altLang="en-US" sz="800" dirty="0"/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48E501D6-D98F-470D-A463-94F774737238}"/>
              </a:ext>
            </a:extLst>
          </p:cNvPr>
          <p:cNvCxnSpPr>
            <a:cxnSpLocks/>
            <a:stCxn id="36" idx="3"/>
          </p:cNvCxnSpPr>
          <p:nvPr/>
        </p:nvCxnSpPr>
        <p:spPr>
          <a:xfrm>
            <a:off x="676571" y="2620774"/>
            <a:ext cx="665904" cy="235192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B99A7369-1C06-4A9F-A6DE-1D02D678D7FE}"/>
              </a:ext>
            </a:extLst>
          </p:cNvPr>
          <p:cNvCxnSpPr>
            <a:cxnSpLocks/>
            <a:stCxn id="32" idx="3"/>
          </p:cNvCxnSpPr>
          <p:nvPr/>
        </p:nvCxnSpPr>
        <p:spPr>
          <a:xfrm flipV="1">
            <a:off x="676571" y="3037495"/>
            <a:ext cx="675715" cy="303035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CE0D5FD-CA2C-457F-B9E4-DA202C47E69E}"/>
              </a:ext>
            </a:extLst>
          </p:cNvPr>
          <p:cNvCxnSpPr>
            <a:cxnSpLocks/>
            <a:stCxn id="48" idx="3"/>
            <a:endCxn id="50" idx="5"/>
          </p:cNvCxnSpPr>
          <p:nvPr/>
        </p:nvCxnSpPr>
        <p:spPr>
          <a:xfrm flipV="1">
            <a:off x="1083609" y="2945503"/>
            <a:ext cx="252301" cy="9708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A0B1817B-1091-48AD-BC5A-27B13BA9C2DF}"/>
              </a:ext>
            </a:extLst>
          </p:cNvPr>
          <p:cNvCxnSpPr>
            <a:cxnSpLocks/>
            <a:stCxn id="39" idx="3"/>
          </p:cNvCxnSpPr>
          <p:nvPr/>
        </p:nvCxnSpPr>
        <p:spPr>
          <a:xfrm>
            <a:off x="1364209" y="2563594"/>
            <a:ext cx="76388" cy="292372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C24071FF-C4A8-4839-A73E-B2294E534E98}"/>
              </a:ext>
            </a:extLst>
          </p:cNvPr>
          <p:cNvCxnSpPr>
            <a:cxnSpLocks/>
            <a:stCxn id="42" idx="3"/>
          </p:cNvCxnSpPr>
          <p:nvPr/>
        </p:nvCxnSpPr>
        <p:spPr>
          <a:xfrm flipV="1">
            <a:off x="1364211" y="3059863"/>
            <a:ext cx="72224" cy="337847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4207C33-1230-4181-A0AC-09194AAE137D}"/>
              </a:ext>
            </a:extLst>
          </p:cNvPr>
          <p:cNvCxnSpPr>
            <a:cxnSpLocks/>
            <a:stCxn id="45" idx="3"/>
            <a:endCxn id="50" idx="1"/>
          </p:cNvCxnSpPr>
          <p:nvPr/>
        </p:nvCxnSpPr>
        <p:spPr>
          <a:xfrm flipH="1" flipV="1">
            <a:off x="1695811" y="2945504"/>
            <a:ext cx="931973" cy="9707"/>
          </a:xfrm>
          <a:prstGeom prst="line">
            <a:avLst/>
          </a:prstGeom>
          <a:ln w="1270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F1615092-CA6F-4096-A8E4-799738764DBD}"/>
              </a:ext>
            </a:extLst>
          </p:cNvPr>
          <p:cNvSpPr txBox="1">
            <a:spLocks/>
          </p:cNvSpPr>
          <p:nvPr/>
        </p:nvSpPr>
        <p:spPr>
          <a:xfrm>
            <a:off x="395536" y="1707654"/>
            <a:ext cx="2448272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1600" kern="0" dirty="0"/>
              <a:t>ex1) Automotive camera 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1D014E56-8ADA-4BCE-A03B-8C459C7747B8}"/>
              </a:ext>
            </a:extLst>
          </p:cNvPr>
          <p:cNvSpPr txBox="1"/>
          <p:nvPr/>
        </p:nvSpPr>
        <p:spPr>
          <a:xfrm>
            <a:off x="1496209" y="4155926"/>
            <a:ext cx="6151583" cy="4001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  <a:latin typeface="+mn-lt"/>
                <a:ea typeface="ＭＳ Ｐゴシック" panose="020B0600070205080204" pitchFamily="50" charset="-128"/>
              </a:rPr>
              <a:t>CABAC skip mode is useful for these use cases.</a:t>
            </a:r>
            <a:endParaRPr lang="ja-JP" altLang="en-US" sz="2000" dirty="0">
              <a:solidFill>
                <a:srgbClr val="C00000"/>
              </a:solidFill>
              <a:latin typeface="+mn-lt"/>
              <a:ea typeface="ＭＳ Ｐゴシック" panose="020B0600070205080204" pitchFamily="50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4C4B01E-7D9B-4B7B-8C14-E69FD8D90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200767"/>
              </p:ext>
            </p:extLst>
          </p:nvPr>
        </p:nvGraphicFramePr>
        <p:xfrm>
          <a:off x="107504" y="1419622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30.23%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24.13%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26.76%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21.68%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24.25%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25.35%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22.21%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21.70%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20.67%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20.51%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21.89%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19.90%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19.69%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21.50%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22.07%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20.38%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20.80%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22.14%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22.67%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22.39%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3E5C4634-1AB0-4A8C-8059-B4A5FD200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74689"/>
              </p:ext>
            </p:extLst>
          </p:nvPr>
        </p:nvGraphicFramePr>
        <p:xfrm>
          <a:off x="6444208" y="1419622"/>
          <a:ext cx="2592288" cy="2218082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465274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2160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197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0614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0454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33.03%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11.69%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10.58%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29.25%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16.15%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15.21%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87%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976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28.87%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12.16%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30.73%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13.29%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12.19%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27.87%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9.79%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11.14%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32.24%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25.48%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25.16%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99%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116%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78722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Anchor </a:t>
            </a:r>
            <a:r>
              <a:rPr lang="en-US" altLang="ja-JP" sz="1800" kern="0" dirty="0"/>
              <a:t>: VTM-4.0</a:t>
            </a:r>
          </a:p>
          <a:p>
            <a:pPr marL="0" indent="0">
              <a:buNone/>
            </a:pPr>
            <a:r>
              <a:rPr lang="en-US" altLang="ja-JP" sz="1800" kern="0" dirty="0"/>
              <a:t>Test     : Proposed CABAC skip mode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0273CA7-5CE2-4875-9D8C-F7AB37D308C2}"/>
              </a:ext>
            </a:extLst>
          </p:cNvPr>
          <p:cNvSpPr txBox="1">
            <a:spLocks/>
          </p:cNvSpPr>
          <p:nvPr/>
        </p:nvSpPr>
        <p:spPr>
          <a:xfrm>
            <a:off x="827584" y="3994849"/>
            <a:ext cx="7560840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E6"/>
                </a:solidFill>
              </a:rPr>
              <a:t>The loss is large, but</a:t>
            </a:r>
            <a:r>
              <a:rPr lang="ja-JP" altLang="en-US" sz="2000" dirty="0">
                <a:solidFill>
                  <a:srgbClr val="0000E6"/>
                </a:solidFill>
              </a:rPr>
              <a:t> </a:t>
            </a:r>
            <a:r>
              <a:rPr lang="en-US" altLang="ja-JP" sz="2000" dirty="0">
                <a:solidFill>
                  <a:srgbClr val="0000E6"/>
                </a:solidFill>
              </a:rPr>
              <a:t>it still keeps higher gain compared to HEVC.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66EC011-98BC-4A6A-B651-B90DAB38D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130864"/>
              </p:ext>
            </p:extLst>
          </p:nvPr>
        </p:nvGraphicFramePr>
        <p:xfrm>
          <a:off x="3707904" y="1419622"/>
          <a:ext cx="2592288" cy="2218082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465274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2160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197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28.68%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24.60%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22.14%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26.46%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17.20%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20.72%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17.48%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16.93%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24.01%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17.30%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26.77%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18.80%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23.06%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15.84%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24.93%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23.80%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24.34%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102%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97%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information1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8396FA7-5A59-4C8E-8882-A347A723CF48}"/>
              </a:ext>
            </a:extLst>
          </p:cNvPr>
          <p:cNvSpPr txBox="1">
            <a:spLocks/>
          </p:cNvSpPr>
          <p:nvPr/>
        </p:nvSpPr>
        <p:spPr>
          <a:xfrm>
            <a:off x="755576" y="555526"/>
            <a:ext cx="3600400" cy="67461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Anchor </a:t>
            </a:r>
            <a:r>
              <a:rPr lang="en-US" altLang="ja-JP" sz="1800" kern="0" dirty="0"/>
              <a:t>: H.264/CABAC (JM-19.0)</a:t>
            </a:r>
          </a:p>
          <a:p>
            <a:pPr marL="0" indent="0">
              <a:spcBef>
                <a:spcPts val="432"/>
              </a:spcBef>
              <a:buNone/>
            </a:pPr>
            <a:r>
              <a:rPr lang="en-US" altLang="ja-JP" sz="1800" kern="0" dirty="0"/>
              <a:t>Test     : H.264/CAVLC (JM-19.0)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666DC23-518E-4DE1-A0C8-C74138688F81}"/>
              </a:ext>
            </a:extLst>
          </p:cNvPr>
          <p:cNvSpPr txBox="1">
            <a:spLocks/>
          </p:cNvSpPr>
          <p:nvPr/>
        </p:nvSpPr>
        <p:spPr>
          <a:xfrm>
            <a:off x="683568" y="3994849"/>
            <a:ext cx="7992888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E6"/>
                </a:solidFill>
              </a:rPr>
              <a:t>Bits increasing of proposal is almost same as that of H.264/CAVLC.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B8FF612-822D-4D1B-8A24-B2F41EF0CC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929652"/>
              </p:ext>
            </p:extLst>
          </p:nvPr>
        </p:nvGraphicFramePr>
        <p:xfrm>
          <a:off x="768769" y="1440990"/>
          <a:ext cx="357401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35.41%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25.00%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23.75%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29.90%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19.21%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17.67%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25.08%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13.79%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14.62%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16.36%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10.86%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11.09%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25.78%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16.33%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16.12%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13.91%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7.70%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7.92%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419912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1090</Words>
  <Application>Microsoft Office PowerPoint</Application>
  <PresentationFormat>画面に合わせる (16:9)</PresentationFormat>
  <Paragraphs>405</Paragraphs>
  <Slides>12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12</vt:i4>
      </vt:variant>
    </vt:vector>
  </HeadingPairs>
  <TitlesOfParts>
    <vt:vector size="20" baseType="lpstr">
      <vt:lpstr>ＭＳ Ｐゴシック</vt:lpstr>
      <vt:lpstr>游ゴシック</vt:lpstr>
      <vt:lpstr>Arial</vt:lpstr>
      <vt:lpstr>Calibri</vt:lpstr>
      <vt:lpstr>Cambria Math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2019-03-15T13:11:32Z</dcterms:modified>
</cp:coreProperties>
</file>