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2"/>
  </p:notesMasterIdLst>
  <p:sldIdLst>
    <p:sldId id="261" r:id="rId3"/>
    <p:sldId id="334" r:id="rId4"/>
    <p:sldId id="327" r:id="rId5"/>
    <p:sldId id="338" r:id="rId6"/>
    <p:sldId id="286" r:id="rId7"/>
    <p:sldId id="336" r:id="rId8"/>
    <p:sldId id="337" r:id="rId9"/>
    <p:sldId id="318" r:id="rId10"/>
    <p:sldId id="313" r:id="rId11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DEF8DC"/>
    <a:srgbClr val="33952B"/>
    <a:srgbClr val="29933B"/>
    <a:srgbClr val="B6F0B2"/>
    <a:srgbClr val="D5F6D2"/>
    <a:srgbClr val="154B1E"/>
    <a:srgbClr val="23601E"/>
    <a:srgbClr val="9CEA96"/>
    <a:srgbClr val="1EA6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55" autoAdjust="0"/>
    <p:restoredTop sz="94660"/>
  </p:normalViewPr>
  <p:slideViewPr>
    <p:cSldViewPr>
      <p:cViewPr varScale="1">
        <p:scale>
          <a:sx n="100" d="100"/>
          <a:sy n="100" d="100"/>
        </p:scale>
        <p:origin x="160" y="76"/>
      </p:cViewPr>
      <p:guideLst>
        <p:guide orient="horz" pos="1620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19.03.2019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8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283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2317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29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JVET-N0206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CE1-related : Improvement of the neighboring reference samples restriction on LIC test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859782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K. Abe</a:t>
            </a: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T. Toma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Background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65D0F51-0D52-453C-A744-CAE86EE62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610473"/>
            <a:ext cx="8784976" cy="377101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ja-JP" sz="2000" dirty="0"/>
              <a:t>LIC tests of CE1-5 are conducted with two constraint conditions.</a:t>
            </a:r>
            <a:endParaRPr lang="en-US" sz="2000" dirty="0"/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93E7E193-4F52-4F51-AA5F-FD30182627E8}"/>
              </a:ext>
            </a:extLst>
          </p:cNvPr>
          <p:cNvSpPr txBox="1">
            <a:spLocks/>
          </p:cNvSpPr>
          <p:nvPr/>
        </p:nvSpPr>
        <p:spPr>
          <a:xfrm>
            <a:off x="467544" y="1114529"/>
            <a:ext cx="7056784" cy="678722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800" dirty="0"/>
              <a:t>(a) no restriction on using neighboring samples. </a:t>
            </a:r>
          </a:p>
          <a:p>
            <a:pPr marL="0" indent="0">
              <a:buNone/>
            </a:pPr>
            <a:r>
              <a:rPr lang="en-US" altLang="ja-JP" sz="1800" dirty="0"/>
              <a:t>(b) can refer only neighboring samples coming from inter blocks.</a:t>
            </a:r>
            <a:endParaRPr lang="en-US" sz="1800" kern="0" dirty="0"/>
          </a:p>
        </p:txBody>
      </p:sp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E05D939F-D474-4391-B419-96CC38E10823}"/>
              </a:ext>
            </a:extLst>
          </p:cNvPr>
          <p:cNvSpPr txBox="1">
            <a:spLocks/>
          </p:cNvSpPr>
          <p:nvPr/>
        </p:nvSpPr>
        <p:spPr>
          <a:xfrm>
            <a:off x="251520" y="2122641"/>
            <a:ext cx="8424936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altLang="ja-JP" sz="2000" kern="0" dirty="0"/>
              <a:t>However, in the result of CE1-5, large loss was observed in constraint (b).</a:t>
            </a:r>
            <a:endParaRPr lang="en-US" sz="2000" kern="0" dirty="0"/>
          </a:p>
        </p:txBody>
      </p:sp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BD24AEB8-C0C6-4564-9B97-B39B69E97CE8}"/>
              </a:ext>
            </a:extLst>
          </p:cNvPr>
          <p:cNvSpPr txBox="1">
            <a:spLocks/>
          </p:cNvSpPr>
          <p:nvPr/>
        </p:nvSpPr>
        <p:spPr>
          <a:xfrm>
            <a:off x="611560" y="3219822"/>
            <a:ext cx="7992888" cy="746433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en-US" sz="2200" kern="0" dirty="0">
                <a:solidFill>
                  <a:srgbClr val="C00000"/>
                </a:solidFill>
              </a:rPr>
              <a:t>This contribution provides LIC test results of constraint (b) using the improved algorithm of the constraint method.</a:t>
            </a:r>
          </a:p>
        </p:txBody>
      </p:sp>
    </p:spTree>
    <p:extLst>
      <p:ext uri="{BB962C8B-B14F-4D97-AF65-F5344CB8AC3E}">
        <p14:creationId xmlns:p14="http://schemas.microsoft.com/office/powerpoint/2010/main" val="183770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5C5DFBE-74AC-473F-AD16-9F82891F7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72385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Proposed method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F0C62EB-7735-43E4-8E4C-A37D8A3314B7}"/>
              </a:ext>
            </a:extLst>
          </p:cNvPr>
          <p:cNvSpPr txBox="1"/>
          <p:nvPr/>
        </p:nvSpPr>
        <p:spPr>
          <a:xfrm>
            <a:off x="395536" y="461870"/>
            <a:ext cx="367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Existing algorithm of constraint (b)</a:t>
            </a:r>
            <a:endParaRPr lang="ja-JP" altLang="ja-JP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0516F97-99E2-4F63-B8E4-71976BCBBAF1}"/>
              </a:ext>
            </a:extLst>
          </p:cNvPr>
          <p:cNvSpPr/>
          <p:nvPr/>
        </p:nvSpPr>
        <p:spPr bwMode="auto">
          <a:xfrm>
            <a:off x="3059832" y="2139701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BB51977-75FD-415C-BA79-7FDE3DA72A83}"/>
              </a:ext>
            </a:extLst>
          </p:cNvPr>
          <p:cNvSpPr/>
          <p:nvPr/>
        </p:nvSpPr>
        <p:spPr bwMode="auto">
          <a:xfrm>
            <a:off x="2987824" y="2139702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39FFDE5-80F5-48F6-8DBF-F95B7C30C0DD}"/>
              </a:ext>
            </a:extLst>
          </p:cNvPr>
          <p:cNvSpPr/>
          <p:nvPr/>
        </p:nvSpPr>
        <p:spPr bwMode="auto">
          <a:xfrm flipV="1">
            <a:off x="3059832" y="2067694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93B218F1-2069-431E-BAD4-F1276263F6F3}"/>
              </a:ext>
            </a:extLst>
          </p:cNvPr>
          <p:cNvCxnSpPr>
            <a:cxnSpLocks/>
          </p:cNvCxnSpPr>
          <p:nvPr/>
        </p:nvCxnSpPr>
        <p:spPr>
          <a:xfrm flipH="1" flipV="1">
            <a:off x="1052377" y="2127346"/>
            <a:ext cx="2520279" cy="50405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F016CE0-4080-4B49-851C-26AAF750AAA3}"/>
              </a:ext>
            </a:extLst>
          </p:cNvPr>
          <p:cNvSpPr/>
          <p:nvPr/>
        </p:nvSpPr>
        <p:spPr bwMode="auto">
          <a:xfrm>
            <a:off x="539552" y="1635646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E258907-68E0-4D39-B063-2995213C41B7}"/>
              </a:ext>
            </a:extLst>
          </p:cNvPr>
          <p:cNvSpPr/>
          <p:nvPr/>
        </p:nvSpPr>
        <p:spPr bwMode="auto">
          <a:xfrm>
            <a:off x="467544" y="1635647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DE862B7-5E7B-4F1C-923C-719F70AE6EAF}"/>
              </a:ext>
            </a:extLst>
          </p:cNvPr>
          <p:cNvSpPr/>
          <p:nvPr/>
        </p:nvSpPr>
        <p:spPr>
          <a:xfrm>
            <a:off x="2078121" y="2397060"/>
            <a:ext cx="3962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MV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2C40EA48-6BFD-454E-B85F-0AA7A561C82D}"/>
              </a:ext>
            </a:extLst>
          </p:cNvPr>
          <p:cNvSpPr/>
          <p:nvPr/>
        </p:nvSpPr>
        <p:spPr>
          <a:xfrm>
            <a:off x="395536" y="2643758"/>
            <a:ext cx="12041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Reference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9DC28788-2485-4CD1-AC51-07F1216DB3C0}"/>
              </a:ext>
            </a:extLst>
          </p:cNvPr>
          <p:cNvSpPr/>
          <p:nvPr/>
        </p:nvSpPr>
        <p:spPr>
          <a:xfrm>
            <a:off x="3078091" y="3135458"/>
            <a:ext cx="10230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Current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D5399442-0BF7-4227-B084-57C344BB43DC}"/>
              </a:ext>
            </a:extLst>
          </p:cNvPr>
          <p:cNvSpPr/>
          <p:nvPr/>
        </p:nvSpPr>
        <p:spPr>
          <a:xfrm>
            <a:off x="323528" y="3723878"/>
            <a:ext cx="3744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400" dirty="0">
                <a:solidFill>
                  <a:prstClr val="black"/>
                </a:solidFill>
              </a:rPr>
              <a:t>LIC parameter will tend to be less variation compared to actual value.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62FC2E2D-4630-41E9-9A81-BDC2CD7DDDBD}"/>
              </a:ext>
            </a:extLst>
          </p:cNvPr>
          <p:cNvSpPr/>
          <p:nvPr/>
        </p:nvSpPr>
        <p:spPr>
          <a:xfrm>
            <a:off x="222717" y="554882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5E7174DA-C2DF-44D0-8F38-9AD0787DE8B6}"/>
              </a:ext>
            </a:extLst>
          </p:cNvPr>
          <p:cNvSpPr txBox="1"/>
          <p:nvPr/>
        </p:nvSpPr>
        <p:spPr>
          <a:xfrm>
            <a:off x="4960843" y="474226"/>
            <a:ext cx="3852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Proposed algorithm of constraint (b)</a:t>
            </a:r>
            <a:endParaRPr lang="ja-JP" altLang="ja-JP" dirty="0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3455D853-D4DA-4172-9170-0DEE3035B641}"/>
              </a:ext>
            </a:extLst>
          </p:cNvPr>
          <p:cNvSpPr/>
          <p:nvPr/>
        </p:nvSpPr>
        <p:spPr>
          <a:xfrm>
            <a:off x="4788024" y="567238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992736E6-4596-458B-82E8-86ED7BFDAC9D}"/>
              </a:ext>
            </a:extLst>
          </p:cNvPr>
          <p:cNvSpPr/>
          <p:nvPr/>
        </p:nvSpPr>
        <p:spPr bwMode="auto">
          <a:xfrm>
            <a:off x="3347864" y="1851670"/>
            <a:ext cx="288032" cy="288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8FDD12B4-8033-4FAA-8C28-CA20FC4BC5BD}"/>
              </a:ext>
            </a:extLst>
          </p:cNvPr>
          <p:cNvSpPr/>
          <p:nvPr/>
        </p:nvSpPr>
        <p:spPr bwMode="auto">
          <a:xfrm flipV="1">
            <a:off x="3635896" y="2067694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12ED3F59-B67F-4E4D-85CA-BDB1491FB576}"/>
              </a:ext>
            </a:extLst>
          </p:cNvPr>
          <p:cNvSpPr/>
          <p:nvPr/>
        </p:nvSpPr>
        <p:spPr bwMode="auto">
          <a:xfrm flipV="1">
            <a:off x="3347864" y="2067694"/>
            <a:ext cx="288032" cy="7200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A398A36C-3D09-4F02-93D0-23EFFA878681}"/>
              </a:ext>
            </a:extLst>
          </p:cNvPr>
          <p:cNvSpPr/>
          <p:nvPr/>
        </p:nvSpPr>
        <p:spPr bwMode="auto">
          <a:xfrm flipV="1">
            <a:off x="539552" y="1563638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B6F6817-5AF3-4DDF-BEF5-3829433490DE}"/>
              </a:ext>
            </a:extLst>
          </p:cNvPr>
          <p:cNvSpPr/>
          <p:nvPr/>
        </p:nvSpPr>
        <p:spPr bwMode="auto">
          <a:xfrm flipV="1">
            <a:off x="1115616" y="1563638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6CBAA4F5-96AE-4232-A17D-E34CA07634AD}"/>
              </a:ext>
            </a:extLst>
          </p:cNvPr>
          <p:cNvSpPr/>
          <p:nvPr/>
        </p:nvSpPr>
        <p:spPr bwMode="auto">
          <a:xfrm flipV="1">
            <a:off x="827584" y="1563638"/>
            <a:ext cx="288032" cy="7200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CBA0797D-A42C-44A3-9007-07E0B20E8DF9}"/>
              </a:ext>
            </a:extLst>
          </p:cNvPr>
          <p:cNvSpPr/>
          <p:nvPr/>
        </p:nvSpPr>
        <p:spPr bwMode="auto">
          <a:xfrm>
            <a:off x="7668344" y="2139701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CA0C8D83-5251-499C-82C3-64CFB502DBAE}"/>
              </a:ext>
            </a:extLst>
          </p:cNvPr>
          <p:cNvSpPr/>
          <p:nvPr/>
        </p:nvSpPr>
        <p:spPr bwMode="auto">
          <a:xfrm>
            <a:off x="7596336" y="2139702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1BE15564-0810-44CA-BB71-D856FAE86522}"/>
              </a:ext>
            </a:extLst>
          </p:cNvPr>
          <p:cNvSpPr/>
          <p:nvPr/>
        </p:nvSpPr>
        <p:spPr bwMode="auto">
          <a:xfrm flipV="1">
            <a:off x="7668344" y="2067694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cxnSp>
        <p:nvCxnSpPr>
          <p:cNvPr id="85" name="直線矢印コネクタ 84">
            <a:extLst>
              <a:ext uri="{FF2B5EF4-FFF2-40B4-BE49-F238E27FC236}">
                <a16:creationId xmlns:a16="http://schemas.microsoft.com/office/drawing/2014/main" id="{5192A003-3CC9-4633-92FD-F42535EB7CB7}"/>
              </a:ext>
            </a:extLst>
          </p:cNvPr>
          <p:cNvCxnSpPr>
            <a:cxnSpLocks/>
          </p:cNvCxnSpPr>
          <p:nvPr/>
        </p:nvCxnSpPr>
        <p:spPr>
          <a:xfrm flipH="1" flipV="1">
            <a:off x="5660889" y="2127346"/>
            <a:ext cx="2520279" cy="50405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0F4D85D8-569B-405F-8512-751595C82E68}"/>
              </a:ext>
            </a:extLst>
          </p:cNvPr>
          <p:cNvSpPr/>
          <p:nvPr/>
        </p:nvSpPr>
        <p:spPr bwMode="auto">
          <a:xfrm>
            <a:off x="5148064" y="1635646"/>
            <a:ext cx="1008112" cy="10081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5112819E-BF52-4D1A-B5C6-87701BF1052B}"/>
              </a:ext>
            </a:extLst>
          </p:cNvPr>
          <p:cNvSpPr/>
          <p:nvPr/>
        </p:nvSpPr>
        <p:spPr bwMode="auto">
          <a:xfrm>
            <a:off x="5076056" y="1635647"/>
            <a:ext cx="72008" cy="100811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A29F9813-8113-45E5-A623-5FBB0EBAFF12}"/>
              </a:ext>
            </a:extLst>
          </p:cNvPr>
          <p:cNvSpPr/>
          <p:nvPr/>
        </p:nvSpPr>
        <p:spPr>
          <a:xfrm>
            <a:off x="6686633" y="2397060"/>
            <a:ext cx="39626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MV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B4D36691-622F-460F-858A-CFE1CF7903F2}"/>
              </a:ext>
            </a:extLst>
          </p:cNvPr>
          <p:cNvSpPr/>
          <p:nvPr/>
        </p:nvSpPr>
        <p:spPr>
          <a:xfrm>
            <a:off x="5004048" y="2643758"/>
            <a:ext cx="12041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Reference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1A7074FB-8788-4DEA-8143-06642ED0FA32}"/>
              </a:ext>
            </a:extLst>
          </p:cNvPr>
          <p:cNvSpPr/>
          <p:nvPr/>
        </p:nvSpPr>
        <p:spPr>
          <a:xfrm>
            <a:off x="7686603" y="3135458"/>
            <a:ext cx="10230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</a:rPr>
              <a:t>Current block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99D3A509-9EB5-4DFA-9277-000926828FBA}"/>
              </a:ext>
            </a:extLst>
          </p:cNvPr>
          <p:cNvSpPr/>
          <p:nvPr/>
        </p:nvSpPr>
        <p:spPr bwMode="auto">
          <a:xfrm>
            <a:off x="7956376" y="1851670"/>
            <a:ext cx="288032" cy="288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B03FA718-A471-4373-AFC9-DEA1EEA8D03B}"/>
              </a:ext>
            </a:extLst>
          </p:cNvPr>
          <p:cNvSpPr/>
          <p:nvPr/>
        </p:nvSpPr>
        <p:spPr bwMode="auto">
          <a:xfrm flipV="1">
            <a:off x="8244408" y="2067694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4F69BF1E-7C36-42BC-BF49-168FD27197A1}"/>
              </a:ext>
            </a:extLst>
          </p:cNvPr>
          <p:cNvSpPr/>
          <p:nvPr/>
        </p:nvSpPr>
        <p:spPr bwMode="auto">
          <a:xfrm flipV="1">
            <a:off x="5148064" y="1563638"/>
            <a:ext cx="288032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A033B6A4-175E-4FA1-8216-6CF2915C4236}"/>
              </a:ext>
            </a:extLst>
          </p:cNvPr>
          <p:cNvSpPr/>
          <p:nvPr/>
        </p:nvSpPr>
        <p:spPr bwMode="auto">
          <a:xfrm flipV="1">
            <a:off x="5724128" y="1563638"/>
            <a:ext cx="432048" cy="7200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ja-JP" altLang="en-US" sz="1050" dirty="0">
              <a:ea typeface="+mj-ea"/>
              <a:cs typeface="ＭＳ Ｐゴシック" pitchFamily="50" charset="-128"/>
            </a:endParaRPr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E526B1C1-0AB6-4423-8140-6D503B89EDA4}"/>
              </a:ext>
            </a:extLst>
          </p:cNvPr>
          <p:cNvSpPr/>
          <p:nvPr/>
        </p:nvSpPr>
        <p:spPr>
          <a:xfrm>
            <a:off x="988541" y="1131590"/>
            <a:ext cx="2434281" cy="864096"/>
          </a:xfrm>
          <a:custGeom>
            <a:avLst/>
            <a:gdLst>
              <a:gd name="connsiteX0" fmla="*/ 0 w 2434281"/>
              <a:gd name="connsiteY0" fmla="*/ 362958 h 838693"/>
              <a:gd name="connsiteX1" fmla="*/ 1390135 w 2434281"/>
              <a:gd name="connsiteY1" fmla="*/ 16969 h 838693"/>
              <a:gd name="connsiteX2" fmla="*/ 2434281 w 2434281"/>
              <a:gd name="connsiteY2" fmla="*/ 838693 h 83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4281" h="838693">
                <a:moveTo>
                  <a:pt x="0" y="362958"/>
                </a:moveTo>
                <a:cubicBezTo>
                  <a:pt x="492211" y="150319"/>
                  <a:pt x="984422" y="-62320"/>
                  <a:pt x="1390135" y="16969"/>
                </a:cubicBezTo>
                <a:cubicBezTo>
                  <a:pt x="1795848" y="96258"/>
                  <a:pt x="2115064" y="467475"/>
                  <a:pt x="2434281" y="838693"/>
                </a:cubicBezTo>
              </a:path>
            </a:pathLst>
          </a:custGeom>
          <a:noFill/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1C547F0C-BC20-48B8-B0D3-A2B7CD837795}"/>
              </a:ext>
            </a:extLst>
          </p:cNvPr>
          <p:cNvSpPr/>
          <p:nvPr/>
        </p:nvSpPr>
        <p:spPr>
          <a:xfrm>
            <a:off x="2728520" y="1059582"/>
            <a:ext cx="48282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srgbClr val="FF0000"/>
                </a:solidFill>
                <a:ea typeface="+mj-ea"/>
                <a:cs typeface="Arial" panose="020B0604020202020204" pitchFamily="34" charset="0"/>
              </a:rPr>
              <a:t>copy</a:t>
            </a:r>
            <a:endParaRPr lang="ja-JP" altLang="en-US" sz="1100" dirty="0">
              <a:solidFill>
                <a:srgbClr val="FF0000"/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1B88F5B-F8A2-4963-9E4E-E8DD1B46B1AA}"/>
              </a:ext>
            </a:extLst>
          </p:cNvPr>
          <p:cNvSpPr/>
          <p:nvPr/>
        </p:nvSpPr>
        <p:spPr>
          <a:xfrm>
            <a:off x="6528661" y="941988"/>
            <a:ext cx="8899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srgbClr val="0000E6"/>
                </a:solidFill>
                <a:ea typeface="+mj-ea"/>
                <a:cs typeface="Arial" panose="020B0604020202020204" pitchFamily="34" charset="0"/>
              </a:rPr>
              <a:t>don’t use it</a:t>
            </a:r>
            <a:endParaRPr lang="ja-JP" altLang="en-US" sz="1100" dirty="0">
              <a:solidFill>
                <a:srgbClr val="0000E6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835EC65-9FE6-4852-AD8C-9F7F8A118102}"/>
              </a:ext>
            </a:extLst>
          </p:cNvPr>
          <p:cNvCxnSpPr>
            <a:cxnSpLocks/>
          </p:cNvCxnSpPr>
          <p:nvPr/>
        </p:nvCxnSpPr>
        <p:spPr>
          <a:xfrm flipV="1">
            <a:off x="5616146" y="1180070"/>
            <a:ext cx="1260389" cy="395416"/>
          </a:xfrm>
          <a:prstGeom prst="line">
            <a:avLst/>
          </a:prstGeom>
          <a:ln w="9525">
            <a:solidFill>
              <a:srgbClr val="0000E6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650CEB61-DA0E-43E8-9A4A-779659ABFCD3}"/>
              </a:ext>
            </a:extLst>
          </p:cNvPr>
          <p:cNvCxnSpPr>
            <a:cxnSpLocks/>
          </p:cNvCxnSpPr>
          <p:nvPr/>
        </p:nvCxnSpPr>
        <p:spPr>
          <a:xfrm flipH="1" flipV="1">
            <a:off x="7092778" y="1186249"/>
            <a:ext cx="1000898" cy="908221"/>
          </a:xfrm>
          <a:prstGeom prst="line">
            <a:avLst/>
          </a:prstGeom>
          <a:ln w="9525">
            <a:solidFill>
              <a:srgbClr val="0000E6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CAF87F07-35FA-44BC-BA32-3F2DDF56C1C2}"/>
              </a:ext>
            </a:extLst>
          </p:cNvPr>
          <p:cNvSpPr/>
          <p:nvPr/>
        </p:nvSpPr>
        <p:spPr>
          <a:xfrm>
            <a:off x="3419872" y="1491630"/>
            <a:ext cx="8338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Intra block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CAD01E4-4E49-44F1-9993-99A479B83053}"/>
              </a:ext>
            </a:extLst>
          </p:cNvPr>
          <p:cNvCxnSpPr/>
          <p:nvPr/>
        </p:nvCxnSpPr>
        <p:spPr>
          <a:xfrm flipV="1">
            <a:off x="3491880" y="1707654"/>
            <a:ext cx="216024" cy="21602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F79A6687-7FF2-45AD-ADAD-FE07CDB771B8}"/>
              </a:ext>
            </a:extLst>
          </p:cNvPr>
          <p:cNvSpPr/>
          <p:nvPr/>
        </p:nvSpPr>
        <p:spPr>
          <a:xfrm>
            <a:off x="8028384" y="1491630"/>
            <a:ext cx="83388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ja-JP" sz="1100" dirty="0">
                <a:solidFill>
                  <a:prstClr val="black"/>
                </a:solidFill>
                <a:ea typeface="+mj-ea"/>
                <a:cs typeface="Arial" panose="020B0604020202020204" pitchFamily="34" charset="0"/>
              </a:rPr>
              <a:t>Intra block</a:t>
            </a:r>
            <a:endParaRPr lang="ja-JP" altLang="en-US" sz="1100" dirty="0">
              <a:solidFill>
                <a:prstClr val="black"/>
              </a:solidFill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C18D432A-3E27-460C-B2BF-0CA063138677}"/>
              </a:ext>
            </a:extLst>
          </p:cNvPr>
          <p:cNvCxnSpPr/>
          <p:nvPr/>
        </p:nvCxnSpPr>
        <p:spPr>
          <a:xfrm flipV="1">
            <a:off x="8100392" y="1707654"/>
            <a:ext cx="216024" cy="216024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FA3A2E2A-B999-4884-A01E-8FD0BCCCFED2}"/>
              </a:ext>
            </a:extLst>
          </p:cNvPr>
          <p:cNvSpPr/>
          <p:nvPr/>
        </p:nvSpPr>
        <p:spPr>
          <a:xfrm>
            <a:off x="4860032" y="3651870"/>
            <a:ext cx="38884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ja-JP" sz="1400" dirty="0">
                <a:solidFill>
                  <a:prstClr val="black"/>
                </a:solidFill>
              </a:rPr>
              <a:t>LIC parameter will be more appropriate value. Instead, an additional division is required, but it is replaced with the same LUT method that is already used in LIC parameter calculation.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38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5C5DFBE-74AC-473F-AD16-9F82891F7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723857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Test conditions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A6E0977-D40B-478E-809C-532509616A9B}"/>
              </a:ext>
            </a:extLst>
          </p:cNvPr>
          <p:cNvSpPr txBox="1"/>
          <p:nvPr/>
        </p:nvSpPr>
        <p:spPr>
          <a:xfrm>
            <a:off x="395536" y="46187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Simulation 1</a:t>
            </a:r>
            <a:endParaRPr lang="ja-JP" altLang="ja-JP" dirty="0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D0A7CD63-8864-4D78-8452-A048D2F9FE94}"/>
              </a:ext>
            </a:extLst>
          </p:cNvPr>
          <p:cNvSpPr/>
          <p:nvPr/>
        </p:nvSpPr>
        <p:spPr>
          <a:xfrm>
            <a:off x="222717" y="554882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4CBB1DBD-426D-4D42-A1F8-239C865E7BC1}"/>
              </a:ext>
            </a:extLst>
          </p:cNvPr>
          <p:cNvSpPr txBox="1"/>
          <p:nvPr/>
        </p:nvSpPr>
        <p:spPr>
          <a:xfrm>
            <a:off x="381452" y="1739593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Simulation 2</a:t>
            </a:r>
            <a:endParaRPr lang="ja-JP" altLang="ja-JP" dirty="0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6BA77708-948E-42B0-97FB-B2A8798E29BB}"/>
              </a:ext>
            </a:extLst>
          </p:cNvPr>
          <p:cNvSpPr/>
          <p:nvPr/>
        </p:nvSpPr>
        <p:spPr>
          <a:xfrm>
            <a:off x="208633" y="1832605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83FDB6A3-3C0B-4686-8F7B-8A3F89E987F8}"/>
              </a:ext>
            </a:extLst>
          </p:cNvPr>
          <p:cNvSpPr txBox="1"/>
          <p:nvPr/>
        </p:nvSpPr>
        <p:spPr>
          <a:xfrm>
            <a:off x="381452" y="3088000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altLang="ja-JP" kern="0" dirty="0"/>
              <a:t>Additional combination test</a:t>
            </a:r>
            <a:endParaRPr lang="ja-JP" altLang="ja-JP" dirty="0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DFC372D0-853E-45A8-8F06-3668F1287DF2}"/>
              </a:ext>
            </a:extLst>
          </p:cNvPr>
          <p:cNvSpPr/>
          <p:nvPr/>
        </p:nvSpPr>
        <p:spPr>
          <a:xfrm>
            <a:off x="208633" y="3181012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C5760E54-70A8-4DBB-924B-4ACF4279F7DC}"/>
              </a:ext>
            </a:extLst>
          </p:cNvPr>
          <p:cNvSpPr/>
          <p:nvPr/>
        </p:nvSpPr>
        <p:spPr>
          <a:xfrm>
            <a:off x="395536" y="915566"/>
            <a:ext cx="3744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prstClr val="black"/>
                </a:solidFill>
              </a:rPr>
              <a:t>CE1-5.1 with proposed constraint (b)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16F424B4-AE56-42C0-BE56-5EBB9CFB3A8E}"/>
              </a:ext>
            </a:extLst>
          </p:cNvPr>
          <p:cNvSpPr/>
          <p:nvPr/>
        </p:nvSpPr>
        <p:spPr>
          <a:xfrm>
            <a:off x="395536" y="2161188"/>
            <a:ext cx="3744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prstClr val="black"/>
                </a:solidFill>
              </a:rPr>
              <a:t>CE1-5.7 with proposed constraint (b)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A7A0B74C-0AFD-4671-A626-4224DF5FBFDF}"/>
              </a:ext>
            </a:extLst>
          </p:cNvPr>
          <p:cNvSpPr/>
          <p:nvPr/>
        </p:nvSpPr>
        <p:spPr>
          <a:xfrm>
            <a:off x="395536" y="3529340"/>
            <a:ext cx="46805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lvl="0" indent="-108000">
              <a:buFont typeface="Arial" panose="020B0604020202020204" pitchFamily="34" charset="0"/>
              <a:buChar char="•"/>
            </a:pPr>
            <a:r>
              <a:rPr lang="en-US" altLang="ja-JP" sz="1600" dirty="0">
                <a:solidFill>
                  <a:prstClr val="black"/>
                </a:solidFill>
              </a:rPr>
              <a:t>CE1-5.3 + CE1-5.7  with proposed constraint (b)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05D152AC-5DD5-4BCC-90DD-771A8EAC4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74574"/>
              </p:ext>
            </p:extLst>
          </p:nvPr>
        </p:nvGraphicFramePr>
        <p:xfrm>
          <a:off x="4788024" y="1203598"/>
          <a:ext cx="4176464" cy="1856160"/>
        </p:xfrm>
        <a:graphic>
          <a:graphicData uri="http://schemas.openxmlformats.org/drawingml/2006/table">
            <a:tbl>
              <a:tblPr/>
              <a:tblGrid>
                <a:gridCol w="785350">
                  <a:extLst>
                    <a:ext uri="{9D8B030D-6E8A-4147-A177-3AD203B41FA5}">
                      <a16:colId xmlns:a16="http://schemas.microsoft.com/office/drawing/2014/main" val="3618627952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779019675"/>
                    </a:ext>
                  </a:extLst>
                </a:gridCol>
                <a:gridCol w="1014850">
                  <a:extLst>
                    <a:ext uri="{9D8B030D-6E8A-4147-A177-3AD203B41FA5}">
                      <a16:colId xmlns:a16="http://schemas.microsoft.com/office/drawing/2014/main" val="42622117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mpd="sng">
                      <a:solidFill>
                        <a:schemeClr val="tx1"/>
                      </a:solidFill>
                      <a:prstDash val="soli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mpd="sng">
                      <a:solidFill>
                        <a:schemeClr val="tx1"/>
                      </a:solidFill>
                      <a:prstDash val="soli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Description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Tester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mpd="sng">
                      <a:solidFill>
                        <a:schemeClr val="tx1"/>
                      </a:solidFill>
                      <a:prstDash val="soli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4445627"/>
                  </a:ext>
                </a:extLst>
              </a:tr>
              <a:tr h="30891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CE1-5.1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Base LIC version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Qualcomm</a:t>
                      </a:r>
                      <a:endParaRPr kumimoji="1" lang="ja-JP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481979"/>
                  </a:ext>
                </a:extLst>
              </a:tr>
              <a:tr h="45748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CE1-5.3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 5.1, where LIC is applied after bi-prediction is derived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InterDigital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690782"/>
                  </a:ext>
                </a:extLst>
              </a:tr>
              <a:tr h="348648"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CE1-5.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7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Test 5.1 with 16x16 unit processing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Panasonic</a:t>
                      </a:r>
                      <a:endParaRPr kumimoji="1" lang="ja-JP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838628"/>
                  </a:ext>
                </a:extLst>
              </a:tr>
            </a:tbl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69F49EE-F70E-4D74-8C7F-2D557F5B8737}"/>
              </a:ext>
            </a:extLst>
          </p:cNvPr>
          <p:cNvSpPr/>
          <p:nvPr/>
        </p:nvSpPr>
        <p:spPr>
          <a:xfrm>
            <a:off x="4572000" y="843558"/>
            <a:ext cx="2664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1600" dirty="0">
                <a:solidFill>
                  <a:prstClr val="black"/>
                </a:solidFill>
              </a:rPr>
              <a:t>CE1.5 test description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1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1 results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827584" y="411510"/>
            <a:ext cx="33843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CE1-5.1b using proposed method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72605D-68B3-41C3-A846-A8F48DE7E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857173"/>
              </p:ext>
            </p:extLst>
          </p:nvPr>
        </p:nvGraphicFramePr>
        <p:xfrm>
          <a:off x="768769" y="771550"/>
          <a:ext cx="3574015" cy="181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-0.63%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53975" marR="5397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118%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-0.24%</a:t>
                      </a:r>
                      <a:endParaRPr lang="ja-JP" sz="10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110%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112%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-0.28%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22A3D82-0773-4ABC-A47C-0AC28F808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17507"/>
              </p:ext>
            </p:extLst>
          </p:nvPr>
        </p:nvGraphicFramePr>
        <p:xfrm>
          <a:off x="768769" y="2715766"/>
          <a:ext cx="3574015" cy="160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-2.61%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-2.79%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-2.55%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496AC33-003C-4195-B956-06C0C9E990A3}"/>
              </a:ext>
            </a:extLst>
          </p:cNvPr>
          <p:cNvSpPr/>
          <p:nvPr/>
        </p:nvSpPr>
        <p:spPr>
          <a:xfrm>
            <a:off x="611560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4BF5D12-116C-4F2D-85D4-EC4ACADF9CCE}"/>
              </a:ext>
            </a:extLst>
          </p:cNvPr>
          <p:cNvSpPr txBox="1">
            <a:spLocks/>
          </p:cNvSpPr>
          <p:nvPr/>
        </p:nvSpPr>
        <p:spPr>
          <a:xfrm>
            <a:off x="179512" y="4443958"/>
            <a:ext cx="87849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600" kern="0" dirty="0">
                <a:solidFill>
                  <a:srgbClr val="0000E6"/>
                </a:solidFill>
              </a:rPr>
              <a:t>Proposed CE1-5.1b is improved 0.02%(RA) and 0.01%(LDB) compared to original CE1-5.1b.</a:t>
            </a:r>
          </a:p>
        </p:txBody>
      </p:sp>
      <p:graphicFrame>
        <p:nvGraphicFramePr>
          <p:cNvPr id="17" name="表 16">
            <a:extLst>
              <a:ext uri="{FF2B5EF4-FFF2-40B4-BE49-F238E27FC236}">
                <a16:creationId xmlns:a16="http://schemas.microsoft.com/office/drawing/2014/main" id="{5069AF4C-1A82-4191-B1A4-512303358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209596"/>
              </p:ext>
            </p:extLst>
          </p:nvPr>
        </p:nvGraphicFramePr>
        <p:xfrm>
          <a:off x="4932040" y="771550"/>
          <a:ext cx="2808312" cy="183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CE1-5.1b)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3B44F136-39F6-45ED-B076-A270D2713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58852"/>
              </p:ext>
            </p:extLst>
          </p:nvPr>
        </p:nvGraphicFramePr>
        <p:xfrm>
          <a:off x="4932040" y="2715766"/>
          <a:ext cx="2808312" cy="162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CE1-5.7b)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-0.18%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938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2 results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66EC011-98BC-4A6A-B651-B90DAB38D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626376"/>
              </p:ext>
            </p:extLst>
          </p:nvPr>
        </p:nvGraphicFramePr>
        <p:xfrm>
          <a:off x="4932040" y="771550"/>
          <a:ext cx="2808312" cy="183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CE1-5.7b)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72605D-68B3-41C3-A846-A8F48DE7E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31620"/>
              </p:ext>
            </p:extLst>
          </p:nvPr>
        </p:nvGraphicFramePr>
        <p:xfrm>
          <a:off x="768769" y="771550"/>
          <a:ext cx="3574015" cy="181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3975" marR="5397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-0.26%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-0.28%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22A3D82-0773-4ABC-A47C-0AC28F808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769158"/>
              </p:ext>
            </p:extLst>
          </p:nvPr>
        </p:nvGraphicFramePr>
        <p:xfrm>
          <a:off x="768769" y="2715766"/>
          <a:ext cx="3574015" cy="160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-2.66%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-2.52%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260DED4-26E4-4199-9B6B-74C75356C1A8}"/>
              </a:ext>
            </a:extLst>
          </p:cNvPr>
          <p:cNvSpPr txBox="1">
            <a:spLocks/>
          </p:cNvSpPr>
          <p:nvPr/>
        </p:nvSpPr>
        <p:spPr>
          <a:xfrm>
            <a:off x="827584" y="411510"/>
            <a:ext cx="3600400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1600" kern="0" dirty="0"/>
              <a:t>CE1-5.7b using proposed method </a:t>
            </a:r>
            <a:endParaRPr lang="en-US" altLang="ja-JP" sz="1600" kern="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1DB2523D-75A3-4924-B139-55BB4494B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46281"/>
              </p:ext>
            </p:extLst>
          </p:nvPr>
        </p:nvGraphicFramePr>
        <p:xfrm>
          <a:off x="4932040" y="2715766"/>
          <a:ext cx="2808312" cy="162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CE1-5.7b)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F43F90C-FA37-4305-82F9-E56178F77D86}"/>
              </a:ext>
            </a:extLst>
          </p:cNvPr>
          <p:cNvSpPr/>
          <p:nvPr/>
        </p:nvSpPr>
        <p:spPr>
          <a:xfrm>
            <a:off x="611560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498D20E-82C4-4BDF-A32D-0C7C6851305D}"/>
              </a:ext>
            </a:extLst>
          </p:cNvPr>
          <p:cNvSpPr txBox="1">
            <a:spLocks/>
          </p:cNvSpPr>
          <p:nvPr/>
        </p:nvSpPr>
        <p:spPr>
          <a:xfrm>
            <a:off x="179512" y="4443958"/>
            <a:ext cx="87849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600" kern="0" dirty="0">
                <a:solidFill>
                  <a:srgbClr val="0000E6"/>
                </a:solidFill>
              </a:rPr>
              <a:t>Proposed CE1-5.7b is improved 0.01% (RA) compared to original CE1-5.7b.</a:t>
            </a:r>
          </a:p>
        </p:txBody>
      </p:sp>
    </p:spTree>
    <p:extLst>
      <p:ext uri="{BB962C8B-B14F-4D97-AF65-F5344CB8AC3E}">
        <p14:creationId xmlns:p14="http://schemas.microsoft.com/office/powerpoint/2010/main" val="341786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3887A20E-E58C-4E94-8894-5C751E629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1275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Additional test results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E4B1D00-E0B9-417C-9B5A-034C03E9AF57}"/>
              </a:ext>
            </a:extLst>
          </p:cNvPr>
          <p:cNvSpPr txBox="1">
            <a:spLocks/>
          </p:cNvSpPr>
          <p:nvPr/>
        </p:nvSpPr>
        <p:spPr>
          <a:xfrm>
            <a:off x="827584" y="411510"/>
            <a:ext cx="2160240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CE1-5.3a + </a:t>
            </a:r>
            <a:r>
              <a:rPr lang="en-US" sz="1600" kern="0" dirty="0"/>
              <a:t>5.7a</a:t>
            </a:r>
            <a:endParaRPr lang="en-US" altLang="ja-JP" sz="1600" kern="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C66EC011-98BC-4A6A-B651-B90DAB38D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476164"/>
              </p:ext>
            </p:extLst>
          </p:nvPr>
        </p:nvGraphicFramePr>
        <p:xfrm>
          <a:off x="4932040" y="771550"/>
          <a:ext cx="2808312" cy="183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-0.26%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-0.29%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127%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124%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-0.14%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-0.95%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117%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A72605D-68B3-41C3-A846-A8F48DE7E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633253"/>
              </p:ext>
            </p:extLst>
          </p:nvPr>
        </p:nvGraphicFramePr>
        <p:xfrm>
          <a:off x="768769" y="771550"/>
          <a:ext cx="3574015" cy="181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-0.82%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3975" marR="5397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131%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06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-0.41%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-0.21%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125%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0" marR="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-0.51%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-0.30%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-0.08%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122%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103%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-1.06%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-0.65%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-0.73%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116%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222A3D82-0773-4ABC-A47C-0AC28F808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926198"/>
              </p:ext>
            </p:extLst>
          </p:nvPr>
        </p:nvGraphicFramePr>
        <p:xfrm>
          <a:off x="768769" y="2715766"/>
          <a:ext cx="3574015" cy="1608000"/>
        </p:xfrm>
        <a:graphic>
          <a:graphicData uri="http://schemas.openxmlformats.org/drawingml/2006/table">
            <a:tbl>
              <a:tblPr/>
              <a:tblGrid>
                <a:gridCol w="798560">
                  <a:extLst>
                    <a:ext uri="{9D8B030D-6E8A-4147-A177-3AD203B41FA5}">
                      <a16:colId xmlns:a16="http://schemas.microsoft.com/office/drawing/2014/main" val="1713227611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92588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485150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12541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0800" marR="10800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0800" marR="10800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10800" marR="10800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758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260DED4-26E4-4199-9B6B-74C75356C1A8}"/>
              </a:ext>
            </a:extLst>
          </p:cNvPr>
          <p:cNvSpPr txBox="1">
            <a:spLocks/>
          </p:cNvSpPr>
          <p:nvPr/>
        </p:nvSpPr>
        <p:spPr>
          <a:xfrm>
            <a:off x="5004048" y="411510"/>
            <a:ext cx="4032448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ja-JP" sz="1600" kern="0" dirty="0"/>
              <a:t>CE1-5.3b + 5.7b using</a:t>
            </a:r>
            <a:r>
              <a:rPr lang="en-US" sz="1600" kern="0" dirty="0"/>
              <a:t> proposed method </a:t>
            </a:r>
            <a:endParaRPr lang="en-US" altLang="ja-JP" sz="1600" kern="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1DB2523D-75A3-4924-B139-55BB4494B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873318"/>
              </p:ext>
            </p:extLst>
          </p:nvPr>
        </p:nvGraphicFramePr>
        <p:xfrm>
          <a:off x="4932040" y="2715766"/>
          <a:ext cx="2808312" cy="1622822"/>
        </p:xfrm>
        <a:graphic>
          <a:graphicData uri="http://schemas.openxmlformats.org/drawingml/2006/table">
            <a:tbl>
              <a:tblPr/>
              <a:tblGrid>
                <a:gridCol w="648072">
                  <a:extLst>
                    <a:ext uri="{9D8B030D-6E8A-4147-A177-3AD203B41FA5}">
                      <a16:colId xmlns:a16="http://schemas.microsoft.com/office/drawing/2014/main" val="56912907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27704124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660320610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1184103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3576766336"/>
                    </a:ext>
                  </a:extLst>
                </a:gridCol>
              </a:tblGrid>
              <a:tr h="7200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 (Over VTM-4.0)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1518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10800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10800" marB="10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10800" marB="10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10800" marB="10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6582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546708"/>
                  </a:ext>
                </a:extLst>
              </a:tr>
              <a:tr h="102952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8922789"/>
                  </a:ext>
                </a:extLst>
              </a:tr>
              <a:tr h="101356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67898"/>
                  </a:ext>
                </a:extLst>
              </a:tr>
              <a:tr h="98164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36369"/>
                  </a:ext>
                </a:extLst>
              </a:tr>
              <a:tr h="96568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171506"/>
                  </a:ext>
                </a:extLst>
              </a:tr>
              <a:tr h="224822"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28800" marR="28800" marT="28800" marB="2880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3010"/>
                  </a:ext>
                </a:extLst>
              </a:tr>
            </a:tbl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496AC33-003C-4195-B956-06C0C9E990A3}"/>
              </a:ext>
            </a:extLst>
          </p:cNvPr>
          <p:cNvSpPr/>
          <p:nvPr/>
        </p:nvSpPr>
        <p:spPr>
          <a:xfrm>
            <a:off x="611560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F43F90C-FA37-4305-82F9-E56178F77D86}"/>
              </a:ext>
            </a:extLst>
          </p:cNvPr>
          <p:cNvSpPr/>
          <p:nvPr/>
        </p:nvSpPr>
        <p:spPr>
          <a:xfrm>
            <a:off x="4788024" y="482874"/>
            <a:ext cx="172819" cy="172819"/>
          </a:xfrm>
          <a:prstGeom prst="rect">
            <a:avLst/>
          </a:prstGeom>
          <a:solidFill>
            <a:srgbClr val="004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5910DBA-0E2B-4E10-A0D0-E893127BDA23}"/>
              </a:ext>
            </a:extLst>
          </p:cNvPr>
          <p:cNvSpPr txBox="1">
            <a:spLocks/>
          </p:cNvSpPr>
          <p:nvPr/>
        </p:nvSpPr>
        <p:spPr>
          <a:xfrm>
            <a:off x="179512" y="4443958"/>
            <a:ext cx="8784976" cy="31554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None/>
            </a:pPr>
            <a:r>
              <a:rPr lang="en-US" sz="1600" kern="0" dirty="0">
                <a:solidFill>
                  <a:srgbClr val="0000E6"/>
                </a:solidFill>
              </a:rPr>
              <a:t>CE1-5.3 + 5.7 has interesting gain for both constraint (a) and (b) </a:t>
            </a:r>
            <a:r>
              <a:rPr lang="en-US" altLang="ja-JP" sz="1600" kern="0" dirty="0">
                <a:solidFill>
                  <a:srgbClr val="0000E6"/>
                </a:solidFill>
              </a:rPr>
              <a:t>conditions</a:t>
            </a:r>
            <a:r>
              <a:rPr lang="en-US" sz="1600" kern="0" dirty="0">
                <a:solidFill>
                  <a:srgbClr val="0000E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06861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39896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Conclusions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610473"/>
            <a:ext cx="8424936" cy="377101"/>
          </a:xfr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</a:pPr>
            <a:r>
              <a:rPr lang="en-US" altLang="ja-JP" sz="2000" dirty="0"/>
              <a:t>Improved constraint (b) algorithm is proposed.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801B93-C394-4B40-A423-62EB060D6FAD}"/>
              </a:ext>
            </a:extLst>
          </p:cNvPr>
          <p:cNvSpPr txBox="1">
            <a:spLocks/>
          </p:cNvSpPr>
          <p:nvPr/>
        </p:nvSpPr>
        <p:spPr>
          <a:xfrm>
            <a:off x="971600" y="3363838"/>
            <a:ext cx="7128792" cy="438656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kern="0" dirty="0">
                <a:solidFill>
                  <a:srgbClr val="C00000"/>
                </a:solidFill>
              </a:rPr>
              <a:t>We propose to introduce LIC into the test model.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8E3CAB-AFC3-4304-AE53-5F82B7C3DC10}"/>
              </a:ext>
            </a:extLst>
          </p:cNvPr>
          <p:cNvSpPr txBox="1">
            <a:spLocks/>
          </p:cNvSpPr>
          <p:nvPr/>
        </p:nvSpPr>
        <p:spPr>
          <a:xfrm>
            <a:off x="179512" y="1258545"/>
            <a:ext cx="8928992" cy="377101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CE1-5.1b and CE1-5.7b are slightly improved with proposed method.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9390E96-58AC-444B-AFE6-262EBC413D14}"/>
              </a:ext>
            </a:extLst>
          </p:cNvPr>
          <p:cNvSpPr txBox="1">
            <a:spLocks/>
          </p:cNvSpPr>
          <p:nvPr/>
        </p:nvSpPr>
        <p:spPr>
          <a:xfrm>
            <a:off x="179512" y="1995686"/>
            <a:ext cx="8784976" cy="684878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ja-JP" sz="2000" kern="0" dirty="0"/>
              <a:t>The combination of CE1-5.3 + CE1-5.7 has enough interesting gain for both constraint (a) and (b) conditions.</a:t>
            </a:r>
          </a:p>
        </p:txBody>
      </p:sp>
    </p:spTree>
    <p:extLst>
      <p:ext uri="{BB962C8B-B14F-4D97-AF65-F5344CB8AC3E}">
        <p14:creationId xmlns:p14="http://schemas.microsoft.com/office/powerpoint/2010/main" val="2975367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9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139702"/>
            <a:ext cx="8856984" cy="50405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Thanks Qualcomm for cross-checking of the proposal.</a:t>
            </a:r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id="{94E2B570-2D09-47F3-B552-EF3A3EC29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Acknowledgments</a:t>
            </a:r>
          </a:p>
        </p:txBody>
      </p:sp>
    </p:spTree>
    <p:extLst>
      <p:ext uri="{BB962C8B-B14F-4D97-AF65-F5344CB8AC3E}">
        <p14:creationId xmlns:p14="http://schemas.microsoft.com/office/powerpoint/2010/main" val="5406757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1285</Words>
  <Application>Microsoft Office PowerPoint</Application>
  <PresentationFormat>画面に合わせる (16:9)</PresentationFormat>
  <Paragraphs>457</Paragraphs>
  <Slides>9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ＭＳ Ｐゴシック</vt:lpstr>
      <vt:lpstr>ＭＳ 明朝</vt:lpstr>
      <vt:lpstr>PMingLiU</vt:lpstr>
      <vt:lpstr>游ゴシック</vt:lpstr>
      <vt:lpstr>游明朝</vt:lpstr>
      <vt:lpstr>Arial</vt:lpstr>
      <vt:lpstr>Calibri</vt:lpstr>
      <vt:lpstr>Times New Roman</vt:lpstr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2019-03-19T17:19:54Z</dcterms:modified>
</cp:coreProperties>
</file>