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257" r:id="rId4"/>
    <p:sldId id="320" r:id="rId5"/>
    <p:sldId id="328" r:id="rId6"/>
    <p:sldId id="327" r:id="rId7"/>
    <p:sldId id="329" r:id="rId8"/>
    <p:sldId id="326" r:id="rId9"/>
    <p:sldId id="318" r:id="rId10"/>
    <p:sldId id="319" r:id="rId11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DA0000"/>
    <a:srgbClr val="0041C0"/>
    <a:srgbClr val="6BA14D"/>
    <a:srgbClr val="003EEE"/>
    <a:srgbClr val="1356DB"/>
    <a:srgbClr val="00299E"/>
    <a:srgbClr val="0B2B93"/>
    <a:srgbClr val="0035CC"/>
    <a:srgbClr val="000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>
      <p:cViewPr varScale="1">
        <p:scale>
          <a:sx n="103" d="100"/>
          <a:sy n="103" d="100"/>
        </p:scale>
        <p:origin x="-77" y="-523"/>
      </p:cViewPr>
      <p:guideLst>
        <p:guide orient="horz" pos="1932"/>
        <p:guide pos="25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21.03.2019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JVET-N0204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AHG18: Support of quantization matrices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3357373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K. Abe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4977" y="2643758"/>
            <a:ext cx="3357373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S.-C. Lim, J. Kang</a:t>
            </a:r>
            <a:endParaRPr kumimoji="0" lang="en-US" altLang="ja-JP" sz="2000" kern="0" dirty="0" smtClean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ETRI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Background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992654"/>
          </a:xfrm>
        </p:spPr>
        <p:txBody>
          <a:bodyPr wrap="square">
            <a:spAutoFit/>
          </a:bodyPr>
          <a:lstStyle/>
          <a:p>
            <a:r>
              <a:rPr lang="en-US" altLang="ja-JP" sz="2000" dirty="0" smtClean="0"/>
              <a:t>Quantization matrices have been proposed in Macao and Marrakech (JVET-L0121, M-0083) and it was agreed in principle that quantization matrices are necessary in VVC.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786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1571274"/>
          </a:xfrm>
        </p:spPr>
        <p:txBody>
          <a:bodyPr wrap="square">
            <a:spAutoFit/>
          </a:bodyPr>
          <a:lstStyle/>
          <a:p>
            <a:r>
              <a:rPr lang="en-US" sz="2000" dirty="0"/>
              <a:t>This contribution proposes HEVC based quantization matrices with the following extensions.</a:t>
            </a:r>
            <a:endParaRPr lang="en-US" sz="2000" dirty="0" smtClean="0"/>
          </a:p>
          <a:p>
            <a:pPr lvl="1"/>
            <a:r>
              <a:rPr lang="en-US" altLang="ja-JP" sz="1600" dirty="0"/>
              <a:t>Support matrices </a:t>
            </a:r>
            <a:r>
              <a:rPr lang="en-US" altLang="ja-JP" sz="1600" dirty="0" smtClean="0"/>
              <a:t>signaling </a:t>
            </a:r>
            <a:r>
              <a:rPr lang="en-US" altLang="ja-JP" sz="1600" dirty="0"/>
              <a:t>of 2x2 </a:t>
            </a:r>
            <a:r>
              <a:rPr lang="en-US" altLang="ja-JP" sz="1600" dirty="0" err="1"/>
              <a:t>chroma</a:t>
            </a:r>
            <a:r>
              <a:rPr lang="en-US" altLang="ja-JP" sz="1600" dirty="0"/>
              <a:t> CU and 64x64 </a:t>
            </a:r>
            <a:r>
              <a:rPr lang="en-US" altLang="ja-JP" sz="1600" dirty="0" err="1"/>
              <a:t>luma</a:t>
            </a:r>
            <a:r>
              <a:rPr lang="en-US" altLang="ja-JP" sz="1600" dirty="0"/>
              <a:t> CU.</a:t>
            </a:r>
          </a:p>
          <a:p>
            <a:pPr lvl="1"/>
            <a:r>
              <a:rPr lang="en-US" altLang="ja-JP" sz="1600" dirty="0" smtClean="0"/>
              <a:t>Derive </a:t>
            </a:r>
            <a:r>
              <a:rPr lang="en-US" altLang="ja-JP" sz="1600" dirty="0"/>
              <a:t>matrices for rectangular CU by down-sampling from those for square CU.</a:t>
            </a:r>
          </a:p>
          <a:p>
            <a:pPr lvl="1"/>
            <a:r>
              <a:rPr lang="en-US" altLang="ja-JP" sz="1600" dirty="0" smtClean="0"/>
              <a:t>Disable </a:t>
            </a:r>
            <a:r>
              <a:rPr lang="en-US" altLang="ja-JP" sz="1600" dirty="0"/>
              <a:t>quantization matrices for </a:t>
            </a:r>
            <a:r>
              <a:rPr lang="en-US" altLang="ja-JP" sz="1600" dirty="0" err="1"/>
              <a:t>luma</a:t>
            </a:r>
            <a:r>
              <a:rPr lang="en-US" altLang="ja-JP" sz="1600" dirty="0"/>
              <a:t> regardless of CU size if transform skip is </a:t>
            </a:r>
            <a:r>
              <a:rPr lang="en-US" altLang="ja-JP" sz="1600" dirty="0" smtClean="0"/>
              <a:t>enabled.</a:t>
            </a:r>
          </a:p>
        </p:txBody>
      </p:sp>
    </p:spTree>
    <p:extLst>
      <p:ext uri="{BB962C8B-B14F-4D97-AF65-F5344CB8AC3E}">
        <p14:creationId xmlns:p14="http://schemas.microsoft.com/office/powerpoint/2010/main" val="366230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786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solidFill>
                  <a:schemeClr val="bg1"/>
                </a:solidFill>
              </a:rPr>
              <a:t>1. </a:t>
            </a:r>
            <a:r>
              <a:rPr lang="en-US" altLang="ja-JP" sz="2000" dirty="0">
                <a:solidFill>
                  <a:schemeClr val="bg1"/>
                </a:solidFill>
              </a:rPr>
              <a:t>Support matrices signaling of 2x2 </a:t>
            </a:r>
            <a:r>
              <a:rPr lang="en-US" altLang="ja-JP" sz="2000" dirty="0" err="1">
                <a:solidFill>
                  <a:schemeClr val="bg1"/>
                </a:solidFill>
              </a:rPr>
              <a:t>chroma</a:t>
            </a:r>
            <a:r>
              <a:rPr lang="en-US" altLang="ja-JP" sz="2000" dirty="0">
                <a:solidFill>
                  <a:schemeClr val="bg1"/>
                </a:solidFill>
              </a:rPr>
              <a:t> CU and 64x64 </a:t>
            </a:r>
            <a:r>
              <a:rPr lang="en-US" altLang="ja-JP" sz="2000" dirty="0" err="1">
                <a:solidFill>
                  <a:schemeClr val="bg1"/>
                </a:solidFill>
              </a:rPr>
              <a:t>luma</a:t>
            </a:r>
            <a:r>
              <a:rPr lang="en-US" altLang="ja-JP" sz="2000" dirty="0">
                <a:solidFill>
                  <a:schemeClr val="bg1"/>
                </a:solidFill>
              </a:rPr>
              <a:t> 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91530"/>
            <a:ext cx="8895014" cy="2171438"/>
          </a:xfrm>
        </p:spPr>
        <p:txBody>
          <a:bodyPr wrap="square">
            <a:spAutoFit/>
          </a:bodyPr>
          <a:lstStyle/>
          <a:p>
            <a:r>
              <a:rPr lang="en-US" altLang="ja-JP" sz="2000" dirty="0"/>
              <a:t>Quantization matrices for 2x2 </a:t>
            </a:r>
            <a:r>
              <a:rPr lang="en-US" altLang="ja-JP" sz="2000" dirty="0" err="1"/>
              <a:t>chroma</a:t>
            </a:r>
            <a:r>
              <a:rPr lang="en-US" altLang="ja-JP" sz="2000" dirty="0"/>
              <a:t> CU and 64x64 </a:t>
            </a:r>
            <a:r>
              <a:rPr lang="en-US" altLang="ja-JP" sz="2000" dirty="0" err="1"/>
              <a:t>luma</a:t>
            </a:r>
            <a:r>
              <a:rPr lang="en-US" altLang="ja-JP" sz="2000" dirty="0"/>
              <a:t> CU are signaled on top of 4x4, 8x8, 16x16 and 32x32</a:t>
            </a:r>
            <a:r>
              <a:rPr lang="en-US" sz="2000" dirty="0" smtClean="0"/>
              <a:t>.</a:t>
            </a:r>
          </a:p>
          <a:p>
            <a:endParaRPr lang="en-US" sz="1800" dirty="0" smtClean="0"/>
          </a:p>
          <a:p>
            <a:r>
              <a:rPr lang="en-US" altLang="ja-JP" sz="2000" dirty="0" smtClean="0"/>
              <a:t>Default matrices are also supported.</a:t>
            </a:r>
          </a:p>
          <a:p>
            <a:pPr lvl="1"/>
            <a:r>
              <a:rPr lang="en-US" altLang="ja-JP" sz="1500" dirty="0" smtClean="0"/>
              <a:t>4x4</a:t>
            </a:r>
            <a:r>
              <a:rPr lang="en-US" altLang="ja-JP" sz="1500" dirty="0"/>
              <a:t>, 8x8, 16x16, and 32x32 are the same as those in </a:t>
            </a:r>
            <a:r>
              <a:rPr lang="en-US" altLang="ja-JP" sz="1500" dirty="0" smtClean="0"/>
              <a:t>HEVC.</a:t>
            </a:r>
          </a:p>
          <a:p>
            <a:pPr lvl="1"/>
            <a:r>
              <a:rPr lang="en-US" altLang="ja-JP" sz="1500" dirty="0" smtClean="0"/>
              <a:t>2x2 </a:t>
            </a:r>
            <a:r>
              <a:rPr lang="en-US" altLang="ja-JP" sz="1500" dirty="0"/>
              <a:t>default matrices for </a:t>
            </a:r>
            <a:r>
              <a:rPr lang="en-US" altLang="ja-JP" sz="1500" dirty="0" err="1"/>
              <a:t>chroma</a:t>
            </a:r>
            <a:r>
              <a:rPr lang="en-US" altLang="ja-JP" sz="1500" dirty="0"/>
              <a:t> are down-sampled from 4x4 matrices, </a:t>
            </a:r>
            <a:r>
              <a:rPr lang="en-US" altLang="ja-JP" sz="1500" dirty="0" smtClean="0"/>
              <a:t/>
            </a:r>
            <a:br>
              <a:rPr lang="en-US" altLang="ja-JP" sz="1500" dirty="0" smtClean="0"/>
            </a:br>
            <a:r>
              <a:rPr lang="en-US" altLang="ja-JP" sz="1500" dirty="0" smtClean="0"/>
              <a:t>and </a:t>
            </a:r>
            <a:r>
              <a:rPr lang="en-US" altLang="ja-JP" sz="1500" dirty="0"/>
              <a:t>64x64 default matrices for </a:t>
            </a:r>
            <a:r>
              <a:rPr lang="en-US" altLang="ja-JP" sz="1500" dirty="0" err="1"/>
              <a:t>luma</a:t>
            </a:r>
            <a:r>
              <a:rPr lang="en-US" altLang="ja-JP" sz="1500" dirty="0"/>
              <a:t> are up-sampled from 8x8 matrices.</a:t>
            </a:r>
            <a:endParaRPr lang="en-US" sz="15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663728"/>
              </p:ext>
            </p:extLst>
          </p:nvPr>
        </p:nvGraphicFramePr>
        <p:xfrm>
          <a:off x="3311860" y="3021800"/>
          <a:ext cx="2402840" cy="1480820"/>
        </p:xfrm>
        <a:graphic>
          <a:graphicData uri="http://schemas.openxmlformats.org/drawingml/2006/table">
            <a:tbl>
              <a:tblPr/>
              <a:tblGrid>
                <a:gridCol w="1636395"/>
                <a:gridCol w="766445"/>
              </a:tblGrid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effectLst/>
                          <a:latin typeface="Times New Roman"/>
                          <a:ea typeface="ＭＳ 明朝"/>
                        </a:rPr>
                        <a:t>Size of quantization matrix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effectLst/>
                          <a:latin typeface="Times New Roman"/>
                          <a:ea typeface="ＭＳ 明朝"/>
                        </a:rPr>
                        <a:t>sizeId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2x2 (chroma only)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1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4x4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2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8x8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335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3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16x16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4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32x32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ＭＳ 明朝"/>
                        </a:rPr>
                        <a:t>5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64x64 (luma only)</a:t>
                      </a:r>
                      <a:endParaRPr lang="ja-JP" sz="11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ＭＳ 明朝"/>
                        </a:rPr>
                        <a:t>6</a:t>
                      </a:r>
                      <a:endParaRPr lang="ja-JP" sz="11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120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65173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/>
            <a:r>
              <a:rPr lang="en-US" altLang="ja-JP" sz="2000" dirty="0" smtClean="0">
                <a:solidFill>
                  <a:srgbClr val="FFFFFF"/>
                </a:solidFill>
              </a:rPr>
              <a:t>2. Creation </a:t>
            </a:r>
            <a:r>
              <a:rPr lang="en-US" altLang="ja-JP" sz="2000" dirty="0">
                <a:solidFill>
                  <a:srgbClr val="FFFFFF"/>
                </a:solidFill>
              </a:rPr>
              <a:t>of quantization matrices for rectangular CU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251643" y="2655660"/>
            <a:ext cx="23775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INTRA8X8_LUMA =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16, 16, 16, 16, 17, 18, 21, 24,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16, 16, 16, 16, 17, 19, 22, 25,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16, 16, 17, 18, 20, 22, 25, 29,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16, 16, 18, 21, 24, 27, 31, 36,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17, 17, 20, 24, 30, 35, 41, 47,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18, 19, 22, 27, 35, 44, 54, 65,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21, 22, 25, 31, 41, 54, 70, 88,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24, 25, 29, 36, 47, 65, 88,115,</a:t>
            </a:r>
            <a:endParaRPr lang="ja-JP" altLang="en-US" sz="140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931784" y="2655660"/>
            <a:ext cx="157543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ja-JP" sz="140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INTRA4X8_LUMA </a:t>
            </a:r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=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16, 16, 17, 21,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16, 16, 17, 22,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16, 17, 20, 25,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16, 18, 24, 31,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17, 20, 30, 41,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18, 22, 35, 54,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21, 25, 41, 70,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24, 29, 47, 88,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2355647" y="290330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2873809" y="290330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413869" y="290330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3908924" y="290330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2" name="フリーフォーム 11"/>
          <p:cNvSpPr/>
          <p:nvPr/>
        </p:nvSpPr>
        <p:spPr>
          <a:xfrm>
            <a:off x="4149023" y="2653861"/>
            <a:ext cx="811530" cy="232434"/>
          </a:xfrm>
          <a:custGeom>
            <a:avLst/>
            <a:gdLst>
              <a:gd name="connsiteX0" fmla="*/ 0 w 811530"/>
              <a:gd name="connsiteY0" fmla="*/ 232434 h 232434"/>
              <a:gd name="connsiteX1" fmla="*/ 369570 w 811530"/>
              <a:gd name="connsiteY1" fmla="*/ 24 h 232434"/>
              <a:gd name="connsiteX2" fmla="*/ 811530 w 811530"/>
              <a:gd name="connsiteY2" fmla="*/ 221004 h 23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1530" h="232434">
                <a:moveTo>
                  <a:pt x="0" y="232434"/>
                </a:moveTo>
                <a:cubicBezTo>
                  <a:pt x="117157" y="117181"/>
                  <a:pt x="234315" y="1929"/>
                  <a:pt x="369570" y="24"/>
                </a:cubicBezTo>
                <a:cubicBezTo>
                  <a:pt x="504825" y="-1881"/>
                  <a:pt x="658177" y="109561"/>
                  <a:pt x="811530" y="221004"/>
                </a:cubicBezTo>
              </a:path>
            </a:pathLst>
          </a:custGeom>
          <a:noFill/>
          <a:ln w="25400" cap="flat" cmpd="sng" algn="ctr">
            <a:solidFill>
              <a:srgbClr val="C0504D"/>
            </a:solidFill>
            <a:prstDash val="solid"/>
            <a:headEnd type="none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5010942" y="2903310"/>
            <a:ext cx="1144319" cy="1720480"/>
          </a:xfrm>
          <a:prstGeom prst="roundRect">
            <a:avLst>
              <a:gd name="adj" fmla="val 7265"/>
            </a:avLst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91530"/>
            <a:ext cx="8829981" cy="1558963"/>
          </a:xfrm>
        </p:spPr>
        <p:txBody>
          <a:bodyPr wrap="square">
            <a:spAutoFit/>
          </a:bodyPr>
          <a:lstStyle/>
          <a:p>
            <a:r>
              <a:rPr lang="en-US" altLang="ja-JP" sz="2000" dirty="0"/>
              <a:t>Quantization matrices for rectangular CU are </a:t>
            </a:r>
            <a:r>
              <a:rPr lang="en-US" altLang="ja-JP" sz="2000" dirty="0" smtClean="0"/>
              <a:t>obtained </a:t>
            </a:r>
            <a:r>
              <a:rPr lang="en-US" altLang="ja-JP" sz="2000" dirty="0"/>
              <a:t>by down-sampling from matrices for square </a:t>
            </a:r>
            <a:r>
              <a:rPr lang="en-US" altLang="ja-JP" sz="2000" dirty="0" smtClean="0"/>
              <a:t>CU.</a:t>
            </a:r>
          </a:p>
          <a:p>
            <a:pPr lvl="1"/>
            <a:r>
              <a:rPr lang="en-US" altLang="ja-JP" sz="1600" dirty="0" smtClean="0"/>
              <a:t>Short </a:t>
            </a:r>
            <a:r>
              <a:rPr lang="en-US" altLang="ja-JP" sz="1600" dirty="0"/>
              <a:t>side of matrix coefficients for </a:t>
            </a:r>
            <a:r>
              <a:rPr lang="en-CA" altLang="ja-JP" sz="1600" dirty="0" err="1"/>
              <a:t>MxN</a:t>
            </a:r>
            <a:r>
              <a:rPr lang="en-CA" altLang="ja-JP" sz="1600" dirty="0"/>
              <a:t> or </a:t>
            </a:r>
            <a:r>
              <a:rPr lang="en-CA" altLang="ja-JP" sz="1600" dirty="0" err="1"/>
              <a:t>NxM</a:t>
            </a:r>
            <a:r>
              <a:rPr lang="en-CA" altLang="ja-JP" sz="1600" dirty="0"/>
              <a:t> (M &lt; N) rectangular CU are down-sampled from matrix coefficients for </a:t>
            </a:r>
            <a:r>
              <a:rPr lang="en-CA" altLang="ja-JP" sz="1600" dirty="0" err="1"/>
              <a:t>NxN</a:t>
            </a:r>
            <a:r>
              <a:rPr lang="en-CA" altLang="ja-JP" sz="1600" dirty="0"/>
              <a:t> square CU.</a:t>
            </a:r>
            <a:endParaRPr lang="en-US" sz="1500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844400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65173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/>
            <a:r>
              <a:rPr lang="en-US" altLang="ja-JP" sz="2000" dirty="0">
                <a:solidFill>
                  <a:srgbClr val="FFFFFF"/>
                </a:solidFill>
              </a:rPr>
              <a:t>3. Disabling quantization matrices if transform skip is enabled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91530"/>
            <a:ext cx="8829981" cy="931099"/>
          </a:xfrm>
        </p:spPr>
        <p:txBody>
          <a:bodyPr wrap="square">
            <a:spAutoFit/>
          </a:bodyPr>
          <a:lstStyle/>
          <a:p>
            <a:r>
              <a:rPr lang="en-US" altLang="ja-JP" sz="2000" dirty="0" smtClean="0"/>
              <a:t>Scaling </a:t>
            </a:r>
            <a:r>
              <a:rPr lang="en-US" altLang="ja-JP" sz="2000" dirty="0"/>
              <a:t>with quantization matrices is disabled for a transform skipped </a:t>
            </a:r>
            <a:r>
              <a:rPr lang="en-US" altLang="ja-JP" sz="2000" dirty="0" err="1" smtClean="0"/>
              <a:t>luma</a:t>
            </a:r>
            <a:r>
              <a:rPr lang="en-US" altLang="ja-JP" sz="2000" dirty="0" smtClean="0"/>
              <a:t> CU </a:t>
            </a:r>
            <a:r>
              <a:rPr lang="en-US" altLang="ja-JP" sz="2000" dirty="0"/>
              <a:t>regardless of </a:t>
            </a:r>
            <a:r>
              <a:rPr lang="en-US" altLang="ja-JP" sz="2000" dirty="0" smtClean="0"/>
              <a:t>CU </a:t>
            </a:r>
            <a:r>
              <a:rPr lang="en-US" altLang="ja-JP" sz="2000" dirty="0"/>
              <a:t>size</a:t>
            </a:r>
            <a:r>
              <a:rPr lang="en-US" altLang="ja-JP" sz="2000" dirty="0" smtClean="0"/>
              <a:t>.</a:t>
            </a:r>
            <a:br>
              <a:rPr lang="en-US" altLang="ja-JP" sz="2000" dirty="0" smtClean="0"/>
            </a:br>
            <a:r>
              <a:rPr lang="en-US" altLang="ja-JP" sz="1600" dirty="0" smtClean="0"/>
              <a:t>[Note] In HEVC, quantization matrices are always applied for 4x4 block.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926595" y="2616755"/>
            <a:ext cx="783086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[ HEVC (VTM4.0) ]</a:t>
            </a:r>
            <a:endParaRPr lang="ja-JP" altLang="ja-JP" sz="1400" dirty="0"/>
          </a:p>
          <a:p>
            <a:r>
              <a:rPr lang="en-US" altLang="ja-JP" sz="1400" dirty="0"/>
              <a:t>return </a:t>
            </a:r>
            <a:r>
              <a:rPr lang="en-US" altLang="ja-JP" sz="1400" dirty="0" err="1"/>
              <a:t>m_scalingListEnabledFlag</a:t>
            </a:r>
            <a:r>
              <a:rPr lang="en-US" altLang="ja-JP" sz="1400" dirty="0"/>
              <a:t> &amp;&amp; (!</a:t>
            </a:r>
            <a:r>
              <a:rPr lang="en-US" altLang="ja-JP" sz="1400" dirty="0" err="1"/>
              <a:t>isTransformSkip</a:t>
            </a:r>
            <a:r>
              <a:rPr lang="en-US" altLang="ja-JP" sz="1400" dirty="0"/>
              <a:t> || ((width == 4) &amp;&amp; (height == 4)));</a:t>
            </a:r>
            <a:endParaRPr lang="ja-JP" altLang="ja-JP" sz="1400" dirty="0"/>
          </a:p>
          <a:p>
            <a:r>
              <a:rPr lang="en-US" altLang="ja-JP" sz="1400" dirty="0"/>
              <a:t> </a:t>
            </a:r>
            <a:endParaRPr lang="ja-JP" altLang="ja-JP" sz="1400" dirty="0"/>
          </a:p>
          <a:p>
            <a:r>
              <a:rPr lang="en-US" altLang="ja-JP" sz="1400" dirty="0" smtClean="0"/>
              <a:t>[ This proposal ]</a:t>
            </a:r>
            <a:endParaRPr lang="ja-JP" altLang="ja-JP" sz="1400" dirty="0"/>
          </a:p>
          <a:p>
            <a:r>
              <a:rPr lang="en-US" altLang="ja-JP" sz="1400" dirty="0"/>
              <a:t>return </a:t>
            </a:r>
            <a:r>
              <a:rPr lang="en-US" altLang="ja-JP" sz="1400" dirty="0" err="1"/>
              <a:t>m_scalingListEnabledFlag</a:t>
            </a:r>
            <a:r>
              <a:rPr lang="en-US" altLang="ja-JP" sz="1400" dirty="0"/>
              <a:t> &amp;&amp; (!</a:t>
            </a:r>
            <a:r>
              <a:rPr lang="en-US" altLang="ja-JP" sz="1400" dirty="0" err="1"/>
              <a:t>isTransformSkip</a:t>
            </a:r>
            <a:r>
              <a:rPr lang="en-US" altLang="ja-JP" sz="1400" dirty="0"/>
              <a:t>);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841661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7886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 txBox="1">
            <a:spLocks/>
          </p:cNvSpPr>
          <p:nvPr/>
        </p:nvSpPr>
        <p:spPr>
          <a:xfrm>
            <a:off x="152508" y="1626645"/>
            <a:ext cx="5274587" cy="1565119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800" kern="0" dirty="0" smtClean="0"/>
              <a:t>Proposed method is implemented into VTM 4.0.</a:t>
            </a:r>
          </a:p>
          <a:p>
            <a:r>
              <a:rPr lang="en-US" sz="1800" kern="0" dirty="0" smtClean="0"/>
              <a:t>Simulation was conducted using default </a:t>
            </a:r>
            <a:r>
              <a:rPr lang="en-US" sz="1800" kern="0" dirty="0"/>
              <a:t>matrices that are </a:t>
            </a:r>
            <a:r>
              <a:rPr lang="en-US" sz="1800" kern="0" dirty="0" smtClean="0"/>
              <a:t>obtained from HEVC are used.</a:t>
            </a:r>
          </a:p>
          <a:p>
            <a:r>
              <a:rPr lang="en-US" altLang="ja-JP" sz="1800" dirty="0"/>
              <a:t>BD-rate loss is </a:t>
            </a:r>
            <a:r>
              <a:rPr lang="en-US" altLang="ja-JP" sz="1800" dirty="0" smtClean="0"/>
              <a:t>1.48% </a:t>
            </a:r>
            <a:r>
              <a:rPr lang="en-US" altLang="ja-JP" sz="1800" dirty="0"/>
              <a:t>for </a:t>
            </a:r>
            <a:r>
              <a:rPr lang="en-US" altLang="ja-JP" sz="1800" dirty="0" smtClean="0"/>
              <a:t>AI, 0.40% for RA, and 0.80% for LDB.</a:t>
            </a:r>
            <a:endParaRPr lang="en-US" altLang="ja-JP" sz="1800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465637"/>
              </p:ext>
            </p:extLst>
          </p:nvPr>
        </p:nvGraphicFramePr>
        <p:xfrm>
          <a:off x="5663295" y="591530"/>
          <a:ext cx="3229185" cy="4095455"/>
        </p:xfrm>
        <a:graphic>
          <a:graphicData uri="http://schemas.openxmlformats.org/drawingml/2006/table">
            <a:tbl>
              <a:tblPr/>
              <a:tblGrid>
                <a:gridCol w="906825"/>
                <a:gridCol w="464472"/>
                <a:gridCol w="464472"/>
                <a:gridCol w="464472"/>
                <a:gridCol w="464472"/>
                <a:gridCol w="464472"/>
              </a:tblGrid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VTM-4.0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1.66%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0.17%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1.32%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1.96%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0.43%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-1.09%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1.48%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2.13%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0.81%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0.25%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VTM-4.0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0.43%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-1.89%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1.43%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-0.72%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0.40%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132%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0.73%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VTM-4.0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-1.95%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-2.87%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0.67%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0.80%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1.19%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0.55%</a:t>
                      </a:r>
                    </a:p>
                  </a:txBody>
                  <a:tcPr marL="5315" marR="5315" marT="5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0.41%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315" marR="5315" marT="5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5315" marR="5315" marT="531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620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29981" cy="3110157"/>
          </a:xfrm>
        </p:spPr>
        <p:txBody>
          <a:bodyPr wrap="square">
            <a:spAutoFit/>
          </a:bodyPr>
          <a:lstStyle/>
          <a:p>
            <a:r>
              <a:rPr lang="en-US" altLang="ja-JP" sz="2000" dirty="0"/>
              <a:t>HEVC based quantization matrices with </a:t>
            </a:r>
            <a:r>
              <a:rPr lang="en-US" altLang="ja-JP" sz="2000" dirty="0" smtClean="0"/>
              <a:t>following extensions is proposed.</a:t>
            </a:r>
            <a:endParaRPr lang="en-US" altLang="ja-JP" sz="2000" dirty="0"/>
          </a:p>
          <a:p>
            <a:pPr lvl="1"/>
            <a:r>
              <a:rPr lang="en-US" altLang="ja-JP" sz="1600" dirty="0"/>
              <a:t>Support matrices signaling of 2x2 </a:t>
            </a:r>
            <a:r>
              <a:rPr lang="en-US" altLang="ja-JP" sz="1600" dirty="0" err="1"/>
              <a:t>chroma</a:t>
            </a:r>
            <a:r>
              <a:rPr lang="en-US" altLang="ja-JP" sz="1600" dirty="0"/>
              <a:t> CU and 64x64 </a:t>
            </a:r>
            <a:r>
              <a:rPr lang="en-US" altLang="ja-JP" sz="1600" dirty="0" err="1"/>
              <a:t>luma</a:t>
            </a:r>
            <a:r>
              <a:rPr lang="en-US" altLang="ja-JP" sz="1600" dirty="0"/>
              <a:t> CU.</a:t>
            </a:r>
          </a:p>
          <a:p>
            <a:pPr lvl="1"/>
            <a:r>
              <a:rPr lang="en-US" altLang="ja-JP" sz="1600" dirty="0"/>
              <a:t>Derive matrices for rectangular CU by down-sampling from those for square CU.</a:t>
            </a:r>
          </a:p>
          <a:p>
            <a:pPr lvl="1"/>
            <a:r>
              <a:rPr lang="en-US" altLang="ja-JP" sz="1600" dirty="0"/>
              <a:t>Disable quantization matrices for </a:t>
            </a:r>
            <a:r>
              <a:rPr lang="en-US" altLang="ja-JP" sz="1600" dirty="0" err="1"/>
              <a:t>luma</a:t>
            </a:r>
            <a:r>
              <a:rPr lang="en-US" altLang="ja-JP" sz="1600" dirty="0"/>
              <a:t> regardless of CU size if transform skip is enabled.</a:t>
            </a:r>
          </a:p>
          <a:p>
            <a:r>
              <a:rPr lang="en-US" altLang="ja-JP" sz="2000" dirty="0" smtClean="0"/>
              <a:t>This method is implemented into VTM 4.0</a:t>
            </a:r>
          </a:p>
          <a:p>
            <a:endParaRPr lang="en-US" altLang="ja-JP" sz="2000" dirty="0"/>
          </a:p>
          <a:p>
            <a:pPr>
              <a:buFont typeface="Wingdings"/>
              <a:buChar char="à"/>
            </a:pPr>
            <a:r>
              <a:rPr lang="en-US" altLang="ja-JP" sz="2000" dirty="0" smtClean="0"/>
              <a:t>It is suggested to adopt this proposal into VVC.</a:t>
            </a:r>
            <a:endParaRPr lang="en-US" altLang="ja-JP" sz="2000" dirty="0"/>
          </a:p>
          <a:p>
            <a:pPr>
              <a:buFont typeface="Wingdings"/>
              <a:buChar char="à"/>
            </a:pPr>
            <a:endParaRPr lang="en-US" altLang="ja-JP" sz="2000" dirty="0" smtClean="0"/>
          </a:p>
          <a:p>
            <a:pPr>
              <a:buFont typeface="Wingdings"/>
              <a:buChar char="à"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194536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880775"/>
            <a:ext cx="8895014" cy="56176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altLang="ja-JP" sz="3200" dirty="0" smtClean="0"/>
              <a:t>Thank Sony for cross-checking this proposal !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2043302511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971</Words>
  <Application>Microsoft Office PowerPoint</Application>
  <PresentationFormat>画面に合わせる (16:9)</PresentationFormat>
  <Paragraphs>254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1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2019-03-21T10:29:55Z</dcterms:modified>
</cp:coreProperties>
</file>