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5" r:id="rId2"/>
    <p:sldId id="347" r:id="rId3"/>
    <p:sldId id="361" r:id="rId4"/>
    <p:sldId id="363" r:id="rId5"/>
    <p:sldId id="359" r:id="rId6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3DF"/>
    <a:srgbClr val="007AC2"/>
    <a:srgbClr val="1428A0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55" autoAdjust="0"/>
    <p:restoredTop sz="94816" autoAdjust="0"/>
  </p:normalViewPr>
  <p:slideViewPr>
    <p:cSldViewPr snapToGrid="0" snapToObjects="1">
      <p:cViewPr varScale="1">
        <p:scale>
          <a:sx n="156" d="100"/>
          <a:sy n="156" d="100"/>
        </p:scale>
        <p:origin x="1866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2019-03-13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2019-03-13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82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800">
                <a:latin typeface="+mn-lt"/>
              </a:defRPr>
            </a:lvl2pPr>
            <a:lvl3pPr marL="809625" indent="-179388">
              <a:defRPr sz="1600">
                <a:latin typeface="+mn-lt"/>
              </a:defRPr>
            </a:lvl3pPr>
            <a:lvl4pPr marL="1079500" indent="-179388">
              <a:defRPr sz="1400">
                <a:latin typeface="+mn-lt"/>
              </a:defRPr>
            </a:lvl4pPr>
            <a:lvl5pPr marL="1341438" indent="-179388">
              <a:defRPr sz="12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4016233"/>
            <a:ext cx="8299381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2800" dirty="0" smtClean="0">
                <a:latin typeface="+mn-lt"/>
              </a:rPr>
              <a:t>Non-CE7:</a:t>
            </a:r>
            <a:endParaRPr lang="en-US" sz="2800" dirty="0" smtClean="0">
              <a:latin typeface="+mn-lt"/>
            </a:endParaRPr>
          </a:p>
          <a:p>
            <a:r>
              <a:rPr lang="en-US" sz="2800" dirty="0" smtClean="0">
                <a:latin typeface="+mn-lt"/>
              </a:rPr>
              <a:t>Unified last position coding for 32-point transforms</a:t>
            </a:r>
            <a:endParaRPr lang="en-US" sz="2800" dirty="0">
              <a:latin typeface="+mn-lt"/>
            </a:endParaRP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Research </a:t>
            </a:r>
          </a:p>
          <a:p>
            <a:pPr marL="0" indent="0">
              <a:buNone/>
            </a:pP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Yinji</a:t>
            </a: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Piao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4111" y="3220414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JVET-N0189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Binarization</a:t>
            </a:r>
            <a:r>
              <a:rPr lang="en-US" dirty="0"/>
              <a:t> </a:t>
            </a:r>
            <a:r>
              <a:rPr lang="en-US" dirty="0" smtClean="0"/>
              <a:t>for last significant position</a:t>
            </a:r>
          </a:p>
          <a:p>
            <a:pPr lvl="1"/>
            <a:r>
              <a:rPr lang="en-US" dirty="0" smtClean="0"/>
              <a:t>If 32-point transform (32xN, Mx32)</a:t>
            </a:r>
          </a:p>
          <a:p>
            <a:pPr lvl="2"/>
            <a:r>
              <a:rPr lang="en-US" dirty="0" smtClean="0"/>
              <a:t>DST7/DCT8 || </a:t>
            </a:r>
            <a:r>
              <a:rPr lang="en-US" dirty="0" err="1"/>
              <a:t>Subblock</a:t>
            </a:r>
            <a:r>
              <a:rPr lang="en-US" dirty="0"/>
              <a:t>-transform</a:t>
            </a:r>
          </a:p>
          <a:p>
            <a:pPr lvl="3"/>
            <a:r>
              <a:rPr lang="en-US" dirty="0" smtClean="0"/>
              <a:t>Keep top-left min(16,M) x min(16,N), zero-out </a:t>
            </a:r>
            <a:r>
              <a:rPr lang="en-US" dirty="0"/>
              <a:t>high frequency </a:t>
            </a:r>
            <a:r>
              <a:rPr lang="en-US" dirty="0" smtClean="0"/>
              <a:t>coefficients</a:t>
            </a:r>
          </a:p>
          <a:p>
            <a:pPr lvl="3"/>
            <a:r>
              <a:rPr lang="en-US" dirty="0" smtClean="0"/>
              <a:t>Last position: </a:t>
            </a:r>
            <a:r>
              <a:rPr lang="en-US" dirty="0" smtClean="0"/>
              <a:t>12-15 </a:t>
            </a:r>
            <a:r>
              <a:rPr lang="en-US" dirty="0" smtClean="0"/>
              <a:t>/ 16 </a:t>
            </a:r>
            <a:r>
              <a:rPr lang="en-US" dirty="0" smtClean="0"/>
              <a:t>(7+2=9bins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DCT2/DCT2 || </a:t>
            </a:r>
            <a:r>
              <a:rPr lang="en-US" dirty="0" err="1" smtClean="0"/>
              <a:t>TransformSkip</a:t>
            </a:r>
            <a:endParaRPr lang="en-US" dirty="0" smtClean="0"/>
          </a:p>
          <a:p>
            <a:pPr lvl="3"/>
            <a:r>
              <a:rPr lang="en-US" dirty="0" smtClean="0"/>
              <a:t>Keep all coefficients</a:t>
            </a:r>
          </a:p>
          <a:p>
            <a:pPr lvl="3"/>
            <a:r>
              <a:rPr lang="en-US" dirty="0"/>
              <a:t>Last position: </a:t>
            </a:r>
            <a:r>
              <a:rPr lang="en-US" dirty="0" smtClean="0"/>
              <a:t>12-15 </a:t>
            </a:r>
            <a:r>
              <a:rPr lang="en-US" dirty="0"/>
              <a:t>/ </a:t>
            </a:r>
            <a:r>
              <a:rPr lang="en-US" dirty="0" smtClean="0"/>
              <a:t>32 </a:t>
            </a:r>
            <a:r>
              <a:rPr lang="en-US" dirty="0" smtClean="0"/>
              <a:t>(8+2=10bins</a:t>
            </a:r>
            <a:r>
              <a:rPr lang="en-US" dirty="0" smtClean="0"/>
              <a:t>)</a:t>
            </a:r>
            <a:endParaRPr lang="en-US" dirty="0"/>
          </a:p>
          <a:p>
            <a:pPr lvl="3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 smtClean="0"/>
              <a:t>Coefficient coding in VTM4.0</a:t>
            </a:r>
            <a:endParaRPr lang="ko-KR" altLang="en-US" dirty="0"/>
          </a:p>
        </p:txBody>
      </p:sp>
      <p:graphicFrame>
        <p:nvGraphicFramePr>
          <p:cNvPr id="91" name="Table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119620"/>
              </p:ext>
            </p:extLst>
          </p:nvPr>
        </p:nvGraphicFramePr>
        <p:xfrm>
          <a:off x="1111580" y="3366039"/>
          <a:ext cx="4530725" cy="2029124"/>
        </p:xfrm>
        <a:graphic>
          <a:graphicData uri="http://schemas.openxmlformats.org/drawingml/2006/table">
            <a:tbl>
              <a:tblPr/>
              <a:tblGrid>
                <a:gridCol w="1606145"/>
                <a:gridCol w="1084521"/>
                <a:gridCol w="1392865"/>
                <a:gridCol w="447194"/>
              </a:tblGrid>
              <a:tr h="3527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Magnitude of last position component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Truncated </a:t>
                      </a: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unary(context </a:t>
                      </a: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model)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Fixed </a:t>
                      </a: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binary(bypass</a:t>
                      </a: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)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altLang="ko-KR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110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3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latin typeface="Times New Roman"/>
                          <a:ea typeface="맑은 고딕"/>
                          <a:cs typeface="Times New Roman"/>
                        </a:rPr>
                        <a:t>111(0)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4-5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11110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</a:t>
                      </a:r>
                      <a:endParaRPr lang="ko-KR" sz="1100" kern="10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0-1</a:t>
                      </a:r>
                      <a:endParaRPr lang="ko-KR" sz="1100" kern="10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6-7</a:t>
                      </a:r>
                      <a:endParaRPr lang="ko-KR" sz="1100" kern="10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11111(0)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0-1</a:t>
                      </a:r>
                      <a:endParaRPr lang="ko-KR" sz="1100" kern="100" dirty="0">
                        <a:solidFill>
                          <a:srgbClr val="FF0000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8-11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1111110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0-3</a:t>
                      </a:r>
                      <a:endParaRPr lang="ko-KR" sz="1100" kern="10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12-15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1111111(0)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chemeClr val="accent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0-3</a:t>
                      </a:r>
                      <a:endParaRPr lang="ko-KR" sz="1100" kern="100" dirty="0">
                        <a:solidFill>
                          <a:schemeClr val="accent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16-23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 smtClean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111111110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XXX</a:t>
                      </a:r>
                      <a:endParaRPr lang="ko-KR" sz="1100" kern="10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0-7</a:t>
                      </a:r>
                      <a:endParaRPr lang="ko-KR" sz="1100" kern="10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24-31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altLang="ko-KR" sz="1100" kern="100" dirty="0" smtClean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111111111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XXX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100" kern="100" dirty="0">
                          <a:solidFill>
                            <a:srgbClr val="0066FF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0-7</a:t>
                      </a:r>
                      <a:endParaRPr lang="ko-KR" sz="1100" kern="100" dirty="0">
                        <a:solidFill>
                          <a:srgbClr val="0066FF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9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Unified </a:t>
            </a:r>
            <a:r>
              <a:rPr lang="en-US" dirty="0" err="1" smtClean="0"/>
              <a:t>binarization</a:t>
            </a:r>
            <a:r>
              <a:rPr lang="en-US" dirty="0"/>
              <a:t> </a:t>
            </a:r>
            <a:r>
              <a:rPr lang="en-US" dirty="0" smtClean="0"/>
              <a:t>for all 32-point transforms</a:t>
            </a:r>
          </a:p>
          <a:p>
            <a:pPr lvl="1"/>
            <a:r>
              <a:rPr lang="en-US" dirty="0" smtClean="0"/>
              <a:t>Code last position in range of 0-15 as position </a:t>
            </a:r>
            <a:r>
              <a:rPr lang="en-US" dirty="0" smtClean="0"/>
              <a:t>within</a:t>
            </a:r>
            <a:r>
              <a:rPr lang="en-US" dirty="0" smtClean="0"/>
              <a:t> </a:t>
            </a:r>
            <a:r>
              <a:rPr lang="en-US" dirty="0" smtClean="0"/>
              <a:t>block size of 32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242065"/>
              </p:ext>
            </p:extLst>
          </p:nvPr>
        </p:nvGraphicFramePr>
        <p:xfrm>
          <a:off x="952438" y="1804252"/>
          <a:ext cx="5994547" cy="26388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994547"/>
              </a:tblGrid>
              <a:tr h="597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	if( ( </a:t>
                      </a:r>
                      <a:r>
                        <a:rPr lang="en-CA" sz="1050" strike="sngStrike" dirty="0" err="1">
                          <a:effectLst/>
                          <a:highlight>
                            <a:srgbClr val="FFFF00"/>
                          </a:highlight>
                        </a:rPr>
                        <a:t>tu_mts_idx</a:t>
                      </a: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[ x0 ][ y0 ] &gt; 0 | | </a:t>
                      </a:r>
                      <a:b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		  ( </a:t>
                      </a:r>
                      <a:r>
                        <a:rPr lang="en-CA" sz="105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cu_sbt_flag</a:t>
                      </a: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  &amp;&amp;  log2TbWidth &lt; 6  &amp;&amp;  log2TbHeight &lt; 6 ) )</a:t>
                      </a:r>
                      <a:b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		   &amp;&amp;  </a:t>
                      </a:r>
                      <a:r>
                        <a:rPr lang="en-CA" sz="105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050" strike="sngStrike" dirty="0">
                          <a:effectLst/>
                          <a:highlight>
                            <a:srgbClr val="FFFF00"/>
                          </a:highlight>
                        </a:rPr>
                        <a:t> = = 0  &amp;&amp;  log2TbWidth &gt; 4 )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log2TbWidth = 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else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</a:rPr>
                        <a:t>		log2TbWidth = Min( log2TbWidth, 5 )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6123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if( tu_mts_idx[ x0 ][ y0 ] &gt; 0 | | </a:t>
                      </a:r>
                      <a:b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  ( cu_sbt_flag  &amp;&amp;  log2TbWidth &lt; 6  &amp;&amp;  log2TbHeight &lt; 6 ) )</a:t>
                      </a:r>
                      <a:b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   &amp;&amp;  cIdx = = 0  &amp;&amp;  log2TbHeight &gt; 4 )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	log2TbHeight = 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strike="sngStrike">
                          <a:effectLst/>
                          <a:highlight>
                            <a:srgbClr val="FFFF00"/>
                          </a:highlight>
                        </a:rPr>
                        <a:t>	else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</a:rPr>
                        <a:t>		log2TbHeight = Min( log2TbHeight, 5 )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2041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dirty="0">
                          <a:effectLst/>
                        </a:rPr>
                        <a:t>Parse </a:t>
                      </a:r>
                      <a:r>
                        <a:rPr lang="en-CA" sz="1050" dirty="0" err="1">
                          <a:effectLst/>
                        </a:rPr>
                        <a:t>last_sig_coeff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52756" y="223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20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unified solution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86713" y="1257703"/>
            <a:ext cx="238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</a:t>
            </a:r>
            <a:r>
              <a:rPr lang="en-US" dirty="0" err="1" smtClean="0"/>
              <a:t>lowQP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93567" y="1277285"/>
            <a:ext cx="202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CTC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795797"/>
              </p:ext>
            </p:extLst>
          </p:nvPr>
        </p:nvGraphicFramePr>
        <p:xfrm>
          <a:off x="1668006" y="1574007"/>
          <a:ext cx="5967550" cy="4523155"/>
        </p:xfrm>
        <a:graphic>
          <a:graphicData uri="http://schemas.openxmlformats.org/drawingml/2006/table">
            <a:tbl>
              <a:tblPr/>
              <a:tblGrid>
                <a:gridCol w="796320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</a:tblGrid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28" marR="7528" marT="7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800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895556" cy="5221214"/>
          </a:xfrm>
        </p:spPr>
        <p:txBody>
          <a:bodyPr/>
          <a:lstStyle/>
          <a:p>
            <a:r>
              <a:rPr lang="en-US" dirty="0" smtClean="0"/>
              <a:t>Unified last position coding for MTS/Sub-block </a:t>
            </a:r>
            <a:r>
              <a:rPr lang="en-US" dirty="0" smtClean="0"/>
              <a:t>transform/DCT2/</a:t>
            </a:r>
            <a:r>
              <a:rPr lang="en-US" dirty="0" err="1" smtClean="0"/>
              <a:t>TransformSkip</a:t>
            </a:r>
            <a:endParaRPr lang="en-US" dirty="0" smtClean="0"/>
          </a:p>
          <a:p>
            <a:r>
              <a:rPr lang="en-US" dirty="0" smtClean="0"/>
              <a:t>No performance loss</a:t>
            </a:r>
          </a:p>
          <a:p>
            <a:r>
              <a:rPr lang="en-US" dirty="0" smtClean="0"/>
              <a:t>Suggest adoption to next VTM s/w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10766</TotalTime>
  <Words>617</Words>
  <Application>Microsoft Office PowerPoint</Application>
  <PresentationFormat>On-screen Show (4:3)</PresentationFormat>
  <Paragraphs>320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  <vt:variant>
        <vt:lpstr>Custom Shows</vt:lpstr>
      </vt:variant>
      <vt:variant>
        <vt:i4>1</vt:i4>
      </vt:variant>
    </vt:vector>
  </HeadingPairs>
  <TitlesOfParts>
    <vt:vector size="14" baseType="lpstr">
      <vt:lpstr>Exo 2</vt:lpstr>
      <vt:lpstr>Noto Sans CJK KR</vt:lpstr>
      <vt:lpstr>Titillium</vt:lpstr>
      <vt:lpstr>맑은 고딕</vt:lpstr>
      <vt:lpstr>Arial</vt:lpstr>
      <vt:lpstr>Calibri</vt:lpstr>
      <vt:lpstr>Times New Roman</vt:lpstr>
      <vt:lpstr>Office 테마</vt:lpstr>
      <vt:lpstr>PowerPoint Presentation</vt:lpstr>
      <vt:lpstr>Coefficient coding in VTM4.0</vt:lpstr>
      <vt:lpstr>Proposed method</vt:lpstr>
      <vt:lpstr>Experimental result</vt:lpstr>
      <vt:lpstr>Conclusion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표인지/Media Algorithm Lab(SR)/Senior Engineer/삼성전자</cp:lastModifiedBy>
  <cp:revision>590</cp:revision>
  <dcterms:created xsi:type="dcterms:W3CDTF">2017-08-28T02:36:56Z</dcterms:created>
  <dcterms:modified xsi:type="dcterms:W3CDTF">2019-03-13T00:22:18Z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